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mf" ContentType="image/x-wmf"/>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127"/>
  </p:handoutMasterIdLst>
  <p:sldIdLst>
    <p:sldId id="271" r:id="rId4"/>
    <p:sldId id="354" r:id="rId6"/>
    <p:sldId id="355" r:id="rId7"/>
    <p:sldId id="356" r:id="rId8"/>
    <p:sldId id="357" r:id="rId9"/>
    <p:sldId id="358" r:id="rId10"/>
    <p:sldId id="359" r:id="rId11"/>
    <p:sldId id="360" r:id="rId12"/>
    <p:sldId id="361" r:id="rId13"/>
    <p:sldId id="294" r:id="rId14"/>
    <p:sldId id="334" r:id="rId15"/>
    <p:sldId id="362" r:id="rId16"/>
    <p:sldId id="364" r:id="rId17"/>
    <p:sldId id="363" r:id="rId18"/>
    <p:sldId id="365" r:id="rId19"/>
    <p:sldId id="448" r:id="rId20"/>
    <p:sldId id="335" r:id="rId21"/>
    <p:sldId id="366" r:id="rId22"/>
    <p:sldId id="367" r:id="rId23"/>
    <p:sldId id="368" r:id="rId24"/>
    <p:sldId id="336" r:id="rId25"/>
    <p:sldId id="369" r:id="rId26"/>
    <p:sldId id="449" r:id="rId27"/>
    <p:sldId id="338" r:id="rId28"/>
    <p:sldId id="370" r:id="rId29"/>
    <p:sldId id="371" r:id="rId30"/>
    <p:sldId id="337" r:id="rId31"/>
    <p:sldId id="373" r:id="rId32"/>
    <p:sldId id="451" r:id="rId33"/>
    <p:sldId id="450" r:id="rId34"/>
    <p:sldId id="372" r:id="rId35"/>
    <p:sldId id="374" r:id="rId36"/>
    <p:sldId id="340" r:id="rId37"/>
    <p:sldId id="375" r:id="rId38"/>
    <p:sldId id="452" r:id="rId39"/>
    <p:sldId id="342" r:id="rId40"/>
    <p:sldId id="343" r:id="rId41"/>
    <p:sldId id="406" r:id="rId42"/>
    <p:sldId id="453" r:id="rId43"/>
    <p:sldId id="454" r:id="rId44"/>
    <p:sldId id="408" r:id="rId45"/>
    <p:sldId id="409" r:id="rId46"/>
    <p:sldId id="410" r:id="rId47"/>
    <p:sldId id="411" r:id="rId48"/>
    <p:sldId id="412" r:id="rId49"/>
    <p:sldId id="413" r:id="rId50"/>
    <p:sldId id="414" r:id="rId51"/>
    <p:sldId id="415" r:id="rId52"/>
    <p:sldId id="416" r:id="rId53"/>
    <p:sldId id="417" r:id="rId54"/>
    <p:sldId id="456" r:id="rId55"/>
    <p:sldId id="455" r:id="rId56"/>
    <p:sldId id="419" r:id="rId57"/>
    <p:sldId id="458" r:id="rId58"/>
    <p:sldId id="420" r:id="rId59"/>
    <p:sldId id="421" r:id="rId60"/>
    <p:sldId id="422" r:id="rId61"/>
    <p:sldId id="423" r:id="rId62"/>
    <p:sldId id="341" r:id="rId63"/>
    <p:sldId id="460" r:id="rId64"/>
    <p:sldId id="459" r:id="rId65"/>
    <p:sldId id="376" r:id="rId66"/>
    <p:sldId id="344" r:id="rId67"/>
    <p:sldId id="378" r:id="rId68"/>
    <p:sldId id="380" r:id="rId69"/>
    <p:sldId id="379" r:id="rId70"/>
    <p:sldId id="461" r:id="rId71"/>
    <p:sldId id="346" r:id="rId72"/>
    <p:sldId id="381" r:id="rId73"/>
    <p:sldId id="382" r:id="rId74"/>
    <p:sldId id="385" r:id="rId75"/>
    <p:sldId id="386" r:id="rId76"/>
    <p:sldId id="462" r:id="rId77"/>
    <p:sldId id="388" r:id="rId78"/>
    <p:sldId id="348" r:id="rId79"/>
    <p:sldId id="383" r:id="rId80"/>
    <p:sldId id="349" r:id="rId81"/>
    <p:sldId id="390" r:id="rId82"/>
    <p:sldId id="445" r:id="rId83"/>
    <p:sldId id="439" r:id="rId84"/>
    <p:sldId id="405" r:id="rId85"/>
    <p:sldId id="440" r:id="rId86"/>
    <p:sldId id="441" r:id="rId87"/>
    <p:sldId id="442" r:id="rId88"/>
    <p:sldId id="443" r:id="rId89"/>
    <p:sldId id="444" r:id="rId90"/>
    <p:sldId id="446" r:id="rId91"/>
    <p:sldId id="468" r:id="rId92"/>
    <p:sldId id="466" r:id="rId93"/>
    <p:sldId id="467" r:id="rId94"/>
    <p:sldId id="469" r:id="rId95"/>
    <p:sldId id="470" r:id="rId96"/>
    <p:sldId id="471" r:id="rId97"/>
    <p:sldId id="473" r:id="rId98"/>
    <p:sldId id="472" r:id="rId99"/>
    <p:sldId id="474" r:id="rId100"/>
    <p:sldId id="447" r:id="rId101"/>
    <p:sldId id="429" r:id="rId102"/>
    <p:sldId id="492" r:id="rId103"/>
    <p:sldId id="433" r:id="rId104"/>
    <p:sldId id="430" r:id="rId105"/>
    <p:sldId id="431" r:id="rId106"/>
    <p:sldId id="432" r:id="rId107"/>
    <p:sldId id="475" r:id="rId108"/>
    <p:sldId id="434" r:id="rId109"/>
    <p:sldId id="476" r:id="rId110"/>
    <p:sldId id="483" r:id="rId111"/>
    <p:sldId id="477" r:id="rId112"/>
    <p:sldId id="484" r:id="rId113"/>
    <p:sldId id="479" r:id="rId114"/>
    <p:sldId id="480" r:id="rId115"/>
    <p:sldId id="485" r:id="rId116"/>
    <p:sldId id="482" r:id="rId117"/>
    <p:sldId id="487" r:id="rId118"/>
    <p:sldId id="350" r:id="rId119"/>
    <p:sldId id="291" r:id="rId120"/>
    <p:sldId id="488" r:id="rId121"/>
    <p:sldId id="489" r:id="rId122"/>
    <p:sldId id="491" r:id="rId123"/>
    <p:sldId id="437" r:id="rId124"/>
    <p:sldId id="490" r:id="rId125"/>
    <p:sldId id="403" r:id="rId12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16" autoAdjust="0"/>
    <p:restoredTop sz="84925" autoAdjust="0"/>
  </p:normalViewPr>
  <p:slideViewPr>
    <p:cSldViewPr>
      <p:cViewPr varScale="1">
        <p:scale>
          <a:sx n="73" d="100"/>
          <a:sy n="73" d="100"/>
        </p:scale>
        <p:origin x="1507" y="6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6" d="100"/>
          <a:sy n="56" d="100"/>
        </p:scale>
        <p:origin x="-123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0" Type="http://schemas.openxmlformats.org/officeDocument/2006/relationships/tableStyles" Target="tableStyles.xml"/><Relationship Id="rId13" Type="http://schemas.openxmlformats.org/officeDocument/2006/relationships/slide" Target="slides/slide9.xml"/><Relationship Id="rId129" Type="http://schemas.openxmlformats.org/officeDocument/2006/relationships/viewProps" Target="viewProps.xml"/><Relationship Id="rId128" Type="http://schemas.openxmlformats.org/officeDocument/2006/relationships/presProps" Target="presProps.xml"/><Relationship Id="rId127" Type="http://schemas.openxmlformats.org/officeDocument/2006/relationships/handoutMaster" Target="handoutMasters/handoutMaster1.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7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vl1pPr>
          </a:lstStyle>
          <a:p>
            <a:pPr>
              <a:defRPr/>
            </a:pPr>
            <a:endParaRPr lang="zh-CN" altLang="en-US"/>
          </a:p>
        </p:txBody>
      </p:sp>
      <p:sp>
        <p:nvSpPr>
          <p:cNvPr id="105475"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vl1pPr>
          </a:lstStyle>
          <a:p>
            <a:pPr>
              <a:defRPr/>
            </a:pPr>
            <a:endParaRPr lang="en-US" altLang="zh-CN"/>
          </a:p>
        </p:txBody>
      </p:sp>
      <p:sp>
        <p:nvSpPr>
          <p:cNvPr id="105476"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vl1pPr>
          </a:lstStyle>
          <a:p>
            <a:pPr>
              <a:defRPr/>
            </a:pPr>
            <a:endParaRPr lang="en-US" altLang="zh-CN"/>
          </a:p>
        </p:txBody>
      </p:sp>
      <p:sp>
        <p:nvSpPr>
          <p:cNvPr id="105477"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smtClean="0"/>
            </a:lvl1pPr>
          </a:lstStyle>
          <a:p>
            <a:pPr>
              <a:defRPr/>
            </a:pPr>
            <a:fld id="{88F715AF-ADF9-48A6-B7B6-06089B4F33D2}"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5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vl1pPr>
          </a:lstStyle>
          <a:p>
            <a:pPr>
              <a:defRPr/>
            </a:pPr>
            <a:endParaRPr lang="zh-CN" altLang="en-US"/>
          </a:p>
        </p:txBody>
      </p:sp>
      <p:sp>
        <p:nvSpPr>
          <p:cNvPr id="10752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752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10752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vl1pPr>
          </a:lstStyle>
          <a:p>
            <a:pPr>
              <a:defRPr/>
            </a:pPr>
            <a:endParaRPr lang="en-US" altLang="zh-CN"/>
          </a:p>
        </p:txBody>
      </p:sp>
      <p:sp>
        <p:nvSpPr>
          <p:cNvPr id="10752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smtClean="0"/>
            </a:lvl1pPr>
          </a:lstStyle>
          <a:p>
            <a:pPr>
              <a:defRPr/>
            </a:pPr>
            <a:fld id="{8CF8D2AA-CCC2-4419-98D0-E4520B327F3B}"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CF8D2AA-CCC2-4419-98D0-E4520B327F3B}" type="slidenum">
              <a:rPr lang="zh-CN" altLang="en-US"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p:nvPr>
        </p:nvSpPr>
        <p:spPr/>
      </p:sp>
      <p:sp>
        <p:nvSpPr>
          <p:cNvPr id="3789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索引表一般不会太长，索引表一般有序。</a:t>
            </a:r>
            <a:endParaRPr lang="en-US" altLang="zh-CN" dirty="0"/>
          </a:p>
          <a:p>
            <a:r>
              <a:rPr lang="en-US" altLang="zh-CN" dirty="0"/>
              <a:t>P220</a:t>
            </a:r>
            <a:r>
              <a:rPr lang="zh-CN" altLang="en-US" dirty="0"/>
              <a:t>页</a:t>
            </a:r>
            <a:endParaRPr lang="zh-CN" altLang="en-US" dirty="0"/>
          </a:p>
        </p:txBody>
      </p:sp>
      <p:sp>
        <p:nvSpPr>
          <p:cNvPr id="3789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D64A9B6-C3FB-461A-8003-CB3209FE9C27}" type="slidenum">
              <a:rPr lang="zh-CN" altLang="en-US" sz="1200"/>
            </a:fld>
            <a:endParaRPr lang="en-US" altLang="zh-CN"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ChangeArrowheads="1" noTextEdit="1"/>
          </p:cNvSpPr>
          <p:nvPr>
            <p:ph type="sldImg"/>
          </p:nvPr>
        </p:nvSpPr>
        <p:spPr/>
      </p:sp>
      <p:sp>
        <p:nvSpPr>
          <p:cNvPr id="3993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其中，部首为不完全索引表，对应的主表为 “块内无序，块间有序”。</a:t>
            </a:r>
            <a:endParaRPr lang="en-US" altLang="zh-CN" dirty="0"/>
          </a:p>
          <a:p>
            <a:endParaRPr lang="en-US" altLang="zh-CN" dirty="0"/>
          </a:p>
          <a:p>
            <a:r>
              <a:rPr lang="zh-CN" altLang="en-US" dirty="0"/>
              <a:t>每一块有一个下标。</a:t>
            </a:r>
            <a:endParaRPr lang="en-US" altLang="zh-CN" dirty="0"/>
          </a:p>
          <a:p>
            <a:endParaRPr lang="en-US" altLang="zh-CN" dirty="0"/>
          </a:p>
          <a:p>
            <a:r>
              <a:rPr lang="zh-CN" altLang="en-US" dirty="0"/>
              <a:t>根据索引值，需要直接可以定位。</a:t>
            </a:r>
            <a:endParaRPr lang="zh-CN" altLang="en-US" dirty="0"/>
          </a:p>
        </p:txBody>
      </p:sp>
      <p:sp>
        <p:nvSpPr>
          <p:cNvPr id="39940"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93DFEEF0-5B2D-4973-996D-BA77D1AEAA16}" type="slidenum">
              <a:rPr lang="zh-CN" altLang="en-US" sz="1200"/>
            </a:fld>
            <a:endParaRPr lang="en-US" altLang="zh-CN"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ChangeArrowheads="1" noTextEdit="1"/>
          </p:cNvSpPr>
          <p:nvPr>
            <p:ph type="sldImg"/>
          </p:nvPr>
        </p:nvSpPr>
        <p:spPr/>
      </p:sp>
      <p:sp>
        <p:nvSpPr>
          <p:cNvPr id="41987"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P220</a:t>
            </a:r>
            <a:r>
              <a:rPr lang="zh-CN" altLang="en-US" dirty="0"/>
              <a:t>页</a:t>
            </a:r>
            <a:endParaRPr lang="en-US" altLang="zh-CN" dirty="0"/>
          </a:p>
          <a:p>
            <a:r>
              <a:rPr lang="zh-CN" altLang="en-US" dirty="0"/>
              <a:t>上个例子，索引表排序，主表排序。</a:t>
            </a:r>
            <a:endParaRPr lang="zh-CN" altLang="en-US" dirty="0"/>
          </a:p>
        </p:txBody>
      </p:sp>
      <p:sp>
        <p:nvSpPr>
          <p:cNvPr id="41988"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7EE4150-1253-47F8-AC21-79D9CAEE828F}" type="slidenum">
              <a:rPr lang="zh-CN" altLang="en-US" sz="1200"/>
            </a:fld>
            <a:endParaRPr lang="en-US" altLang="zh-CN"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ChangeArrowheads="1" noTextEdit="1"/>
          </p:cNvSpPr>
          <p:nvPr>
            <p:ph type="sldImg"/>
          </p:nvPr>
        </p:nvSpPr>
        <p:spPr/>
      </p:sp>
      <p:sp>
        <p:nvSpPr>
          <p:cNvPr id="4403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表中含有</a:t>
            </a:r>
            <a:r>
              <a:rPr lang="en-US" altLang="zh-CN" dirty="0"/>
              <a:t>18</a:t>
            </a:r>
            <a:r>
              <a:rPr lang="zh-CN" altLang="en-US" dirty="0"/>
              <a:t>个元素，可分为</a:t>
            </a:r>
            <a:r>
              <a:rPr lang="en-US" altLang="zh-CN" dirty="0"/>
              <a:t>3</a:t>
            </a:r>
            <a:r>
              <a:rPr lang="zh-CN" altLang="en-US" dirty="0"/>
              <a:t>个子表，为每个字表建立一个索引项，索引项包含两个部分，关键字域和指针域。其中关键词域为表内最大的孩子的关键字，指针域为字表的第一个元素的位置。</a:t>
            </a:r>
            <a:endParaRPr lang="en-US" altLang="zh-CN" dirty="0"/>
          </a:p>
          <a:p>
            <a:r>
              <a:rPr lang="zh-CN" altLang="en-US" dirty="0"/>
              <a:t>前一块中任意一个元素的关键字均小于（或者大于）后一块的所有元素的关键字。</a:t>
            </a:r>
            <a:endParaRPr lang="zh-CN" altLang="en-US" dirty="0"/>
          </a:p>
        </p:txBody>
      </p:sp>
      <p:sp>
        <p:nvSpPr>
          <p:cNvPr id="4403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32DEDF2-7EF1-4C9B-90FB-8E37AEB9B5F2}" type="slidenum">
              <a:rPr lang="zh-CN" altLang="en-US" sz="1200"/>
            </a:fld>
            <a:endParaRPr lang="en-US" altLang="zh-CN"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a:t>
            </a:r>
            <a:r>
              <a:rPr lang="en-US" altLang="zh-CN" dirty="0"/>
              <a:t>interface</a:t>
            </a:r>
            <a:r>
              <a:rPr lang="zh-CN" altLang="en-US" dirty="0"/>
              <a:t>，顺序查找的方法，寻找</a:t>
            </a:r>
            <a:r>
              <a:rPr lang="en-US" altLang="zh-CN" dirty="0" err="1"/>
              <a:t>i</a:t>
            </a:r>
            <a:r>
              <a:rPr lang="zh-CN" altLang="en-US" dirty="0"/>
              <a:t>所在的块。 查看索引表为</a:t>
            </a:r>
            <a:r>
              <a:rPr lang="en-US" altLang="zh-CN" dirty="0"/>
              <a:t>19</a:t>
            </a:r>
            <a:r>
              <a:rPr lang="zh-CN" altLang="en-US" dirty="0"/>
              <a:t>，那么如何查找块</a:t>
            </a:r>
            <a:r>
              <a:rPr lang="en-US" altLang="zh-CN" dirty="0"/>
              <a:t>19</a:t>
            </a:r>
            <a:r>
              <a:rPr lang="zh-CN" altLang="en-US" dirty="0"/>
              <a:t>的位置，快速定位到</a:t>
            </a:r>
            <a:r>
              <a:rPr lang="en-US" altLang="zh-CN" dirty="0"/>
              <a:t>19</a:t>
            </a:r>
            <a:r>
              <a:rPr lang="zh-CN" altLang="en-US" dirty="0"/>
              <a:t>呢？ 主表是有序的，可以采用二分查找的方式， 快速找到</a:t>
            </a:r>
            <a:r>
              <a:rPr lang="en-US" altLang="zh-CN" dirty="0"/>
              <a:t>19</a:t>
            </a:r>
            <a:r>
              <a:rPr lang="zh-CN" altLang="en-US" dirty="0"/>
              <a:t>，</a:t>
            </a:r>
            <a:r>
              <a:rPr lang="en-US" altLang="zh-CN" dirty="0"/>
              <a:t>O</a:t>
            </a:r>
            <a:r>
              <a:rPr lang="zh-CN" altLang="en-US" dirty="0"/>
              <a:t>（</a:t>
            </a:r>
            <a:r>
              <a:rPr lang="en-US" altLang="zh-CN" dirty="0"/>
              <a:t>log2 46</a:t>
            </a:r>
            <a:r>
              <a:rPr lang="zh-CN" altLang="en-US" dirty="0"/>
              <a:t>） 最多比较</a:t>
            </a:r>
            <a:r>
              <a:rPr lang="en-US" altLang="zh-CN" dirty="0"/>
              <a:t>6</a:t>
            </a:r>
            <a:r>
              <a:rPr lang="zh-CN" altLang="en-US" dirty="0"/>
              <a:t>次就可以找到</a:t>
            </a:r>
            <a:r>
              <a:rPr lang="en-US" altLang="zh-CN" dirty="0"/>
              <a:t>19</a:t>
            </a:r>
            <a:r>
              <a:rPr lang="zh-CN" altLang="en-US" dirty="0"/>
              <a:t>，接下来从</a:t>
            </a:r>
            <a:r>
              <a:rPr lang="en-US" altLang="zh-CN" dirty="0"/>
              <a:t>19</a:t>
            </a:r>
            <a:r>
              <a:rPr lang="zh-CN" altLang="en-US" dirty="0"/>
              <a:t>开始，继续找找到</a:t>
            </a:r>
            <a:r>
              <a:rPr lang="en-US" altLang="zh-CN" dirty="0"/>
              <a:t>interface</a:t>
            </a:r>
            <a:r>
              <a:rPr lang="zh-CN" altLang="en-US" dirty="0"/>
              <a:t>，采用顺序查找的方法。</a:t>
            </a:r>
            <a:endParaRPr lang="zh-CN" altLang="en-US" dirty="0"/>
          </a:p>
        </p:txBody>
      </p:sp>
      <p:sp>
        <p:nvSpPr>
          <p:cNvPr id="4" name="灯片编号占位符 3"/>
          <p:cNvSpPr>
            <a:spLocks noGrp="1"/>
          </p:cNvSpPr>
          <p:nvPr>
            <p:ph type="sldNum" sz="quarter" idx="5"/>
          </p:nvPr>
        </p:nvSpPr>
        <p:spPr/>
        <p:txBody>
          <a:bodyPr/>
          <a:lstStyle/>
          <a:p>
            <a:pPr>
              <a:defRPr/>
            </a:pPr>
            <a:fld id="{8CF8D2AA-CCC2-4419-98D0-E4520B327F3B}" type="slidenum">
              <a:rPr lang="zh-CN" altLang="en-US"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以排序顺序表存储电话薄，按姓氏分块。</a:t>
            </a:r>
            <a:endParaRPr lang="en-US" altLang="zh-CN" dirty="0"/>
          </a:p>
          <a:p>
            <a:r>
              <a:rPr lang="zh-CN" altLang="en-US" dirty="0"/>
              <a:t>如果索引表不排序，采用顺序查找，就是一个接一个的查看，时间复杂度为</a:t>
            </a:r>
            <a:r>
              <a:rPr lang="en-US" altLang="zh-CN" dirty="0"/>
              <a:t>O</a:t>
            </a:r>
            <a:r>
              <a:rPr lang="zh-CN" altLang="en-US" dirty="0"/>
              <a:t>（</a:t>
            </a:r>
            <a:r>
              <a:rPr lang="en-US" altLang="zh-CN" dirty="0"/>
              <a:t>n</a:t>
            </a:r>
            <a:r>
              <a:rPr lang="zh-CN" altLang="en-US" dirty="0"/>
              <a:t>）。  若索引表排序，采用二分查找法，时间复杂度为</a:t>
            </a:r>
            <a:r>
              <a:rPr lang="en-US" altLang="zh-CN" dirty="0"/>
              <a:t>O</a:t>
            </a:r>
            <a:r>
              <a:rPr lang="zh-CN" altLang="en-US" dirty="0"/>
              <a:t>（</a:t>
            </a:r>
            <a:r>
              <a:rPr lang="en-US" altLang="zh-CN" dirty="0"/>
              <a:t>log2n</a:t>
            </a:r>
            <a:r>
              <a:rPr lang="zh-CN" altLang="en-US" dirty="0"/>
              <a:t>）。</a:t>
            </a:r>
            <a:endParaRPr lang="en-US" altLang="zh-CN" dirty="0"/>
          </a:p>
          <a:p>
            <a:r>
              <a:rPr lang="zh-CN" altLang="en-US" dirty="0"/>
              <a:t>问大家一个问题，索引表有序的化，时间复杂度比较高，是不是索引表有序，一定比无序要好？</a:t>
            </a:r>
            <a:endParaRPr lang="en-US" altLang="zh-CN" dirty="0"/>
          </a:p>
          <a:p>
            <a:r>
              <a:rPr lang="zh-CN" altLang="en-US" dirty="0"/>
              <a:t>索引表有序的代价是什么</a:t>
            </a:r>
            <a:r>
              <a:rPr lang="en-US" altLang="zh-CN" dirty="0"/>
              <a:t>? </a:t>
            </a:r>
            <a:r>
              <a:rPr lang="zh-CN" altLang="en-US" dirty="0"/>
              <a:t>是不是维护索引表的有序？索引表有序，在插入删除的时候， 移动元素的数量就比较多。</a:t>
            </a:r>
            <a:endParaRPr lang="en-US" altLang="zh-CN" dirty="0"/>
          </a:p>
          <a:p>
            <a:r>
              <a:rPr lang="zh-CN" altLang="en-US" dirty="0"/>
              <a:t>但是采用二分查找，索引维护代价比较大。为什么？ 因为顺序表，插入删除需要一直保持有序，插入一个元素，需要移动的元素比较多。</a:t>
            </a:r>
            <a:endParaRPr lang="en-US" altLang="zh-CN" dirty="0"/>
          </a:p>
          <a:p>
            <a:r>
              <a:rPr lang="zh-CN" altLang="en-US" dirty="0"/>
              <a:t>  每插入或删除一个元素，平均移动主表的一半元素，运行效率低。</a:t>
            </a:r>
            <a:endParaRPr lang="zh-CN" altLang="en-US" dirty="0"/>
          </a:p>
        </p:txBody>
      </p:sp>
      <p:sp>
        <p:nvSpPr>
          <p:cNvPr id="4" name="灯片编号占位符 3"/>
          <p:cNvSpPr>
            <a:spLocks noGrp="1"/>
          </p:cNvSpPr>
          <p:nvPr>
            <p:ph type="sldNum" sz="quarter" idx="5"/>
          </p:nvPr>
        </p:nvSpPr>
        <p:spPr/>
        <p:txBody>
          <a:bodyPr/>
          <a:lstStyle/>
          <a:p>
            <a:pPr>
              <a:defRPr/>
            </a:pPr>
            <a:fld id="{8CF8D2AA-CCC2-4419-98D0-E4520B327F3B}" type="slidenum">
              <a:rPr lang="zh-CN" altLang="en-US"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引入链式存储结构，解决插入、删除操作的移动问题。</a:t>
            </a:r>
            <a:endParaRPr lang="en-US" altLang="zh-CN" dirty="0"/>
          </a:p>
          <a:p>
            <a:r>
              <a:rPr lang="zh-CN" altLang="en-US" dirty="0"/>
              <a:t>虽然索引表 ，和块内都采用顺序表的方式，但是各个块之间独立了，可以减少元素移动的次数。</a:t>
            </a:r>
            <a:endParaRPr lang="en-US" altLang="zh-CN" dirty="0"/>
          </a:p>
          <a:p>
            <a:r>
              <a:rPr lang="zh-CN" altLang="en-US" dirty="0"/>
              <a:t>插入，删除操作，在一块内进行，数据移动的数量就减少了。</a:t>
            </a:r>
            <a:endParaRPr lang="en-US" altLang="zh-CN" dirty="0"/>
          </a:p>
          <a:p>
            <a:r>
              <a:rPr lang="zh-CN" altLang="en-US" dirty="0"/>
              <a:t>但是一块满了以后，需要申请更大的一块空间，需要移动元素到新块。</a:t>
            </a:r>
            <a:endParaRPr lang="zh-CN" altLang="en-US" dirty="0"/>
          </a:p>
        </p:txBody>
      </p:sp>
      <p:sp>
        <p:nvSpPr>
          <p:cNvPr id="4" name="灯片编号占位符 3"/>
          <p:cNvSpPr>
            <a:spLocks noGrp="1"/>
          </p:cNvSpPr>
          <p:nvPr>
            <p:ph type="sldNum" sz="quarter" idx="5"/>
          </p:nvPr>
        </p:nvSpPr>
        <p:spPr/>
        <p:txBody>
          <a:bodyPr/>
          <a:lstStyle/>
          <a:p>
            <a:pPr>
              <a:defRPr/>
            </a:pPr>
            <a:fld id="{8CF8D2AA-CCC2-4419-98D0-E4520B327F3B}" type="slidenum">
              <a:rPr lang="zh-CN" altLang="en-US"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每块采用单链表存储数据元素，长度没有限制，且插入删除不需要移动元素。</a:t>
            </a:r>
            <a:endParaRPr lang="en-US" altLang="zh-CN" dirty="0"/>
          </a:p>
          <a:p>
            <a:r>
              <a:rPr lang="zh-CN" altLang="en-US" dirty="0"/>
              <a:t>但是缺点在于引入了</a:t>
            </a:r>
            <a:r>
              <a:rPr lang="en-US" altLang="zh-CN" dirty="0"/>
              <a:t>next</a:t>
            </a:r>
            <a:r>
              <a:rPr lang="zh-CN" altLang="en-US" dirty="0"/>
              <a:t>域，占用空间。</a:t>
            </a:r>
            <a:endParaRPr lang="zh-CN" altLang="en-US" dirty="0"/>
          </a:p>
        </p:txBody>
      </p:sp>
      <p:sp>
        <p:nvSpPr>
          <p:cNvPr id="4" name="灯片编号占位符 3"/>
          <p:cNvSpPr>
            <a:spLocks noGrp="1"/>
          </p:cNvSpPr>
          <p:nvPr>
            <p:ph type="sldNum" sz="quarter" idx="5"/>
          </p:nvPr>
        </p:nvSpPr>
        <p:spPr/>
        <p:txBody>
          <a:bodyPr/>
          <a:lstStyle/>
          <a:p>
            <a:pPr>
              <a:defRPr/>
            </a:pPr>
            <a:fld id="{8CF8D2AA-CCC2-4419-98D0-E4520B327F3B}" type="slidenum">
              <a:rPr lang="zh-CN" altLang="en-US"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顺序查找的</a:t>
            </a:r>
            <a:r>
              <a:rPr lang="en-US" altLang="zh-CN" dirty="0"/>
              <a:t>O</a:t>
            </a:r>
            <a:r>
              <a:rPr lang="zh-CN" altLang="en-US" dirty="0"/>
              <a:t>（</a:t>
            </a:r>
            <a:r>
              <a:rPr lang="en-US" altLang="zh-CN" dirty="0"/>
              <a:t>n</a:t>
            </a:r>
            <a:r>
              <a:rPr lang="zh-CN" altLang="en-US" dirty="0"/>
              <a:t>）或者二分查找的</a:t>
            </a:r>
            <a:r>
              <a:rPr lang="en-US" altLang="zh-CN" dirty="0"/>
              <a:t>O</a:t>
            </a:r>
            <a:r>
              <a:rPr lang="zh-CN" altLang="en-US" dirty="0"/>
              <a:t>（</a:t>
            </a:r>
            <a:r>
              <a:rPr lang="en-US" altLang="zh-CN" dirty="0"/>
              <a:t>log</a:t>
            </a:r>
            <a:r>
              <a:rPr lang="en-US" altLang="zh-CN" baseline="-25000" dirty="0"/>
              <a:t>2</a:t>
            </a:r>
            <a:r>
              <a:rPr lang="en-US" altLang="zh-CN" dirty="0"/>
              <a:t>n</a:t>
            </a:r>
            <a:r>
              <a:rPr lang="zh-CN" altLang="en-US" dirty="0"/>
              <a:t>），都是和</a:t>
            </a:r>
            <a:r>
              <a:rPr lang="en-US" altLang="zh-CN" dirty="0"/>
              <a:t>n</a:t>
            </a:r>
            <a:r>
              <a:rPr lang="zh-CN" altLang="en-US" dirty="0"/>
              <a:t>相关的，如果</a:t>
            </a:r>
            <a:r>
              <a:rPr lang="en-US" altLang="zh-CN" dirty="0"/>
              <a:t>n</a:t>
            </a:r>
            <a:r>
              <a:rPr lang="zh-CN" altLang="en-US" dirty="0"/>
              <a:t>数量非常大，查找元素仍然需要经历漫长的比较。多次比较才能找到元素，或者确定找不到。</a:t>
            </a:r>
            <a:endParaRPr lang="zh-CN" altLang="en-US" dirty="0"/>
          </a:p>
        </p:txBody>
      </p:sp>
      <p:sp>
        <p:nvSpPr>
          <p:cNvPr id="4" name="灯片编号占位符 3"/>
          <p:cNvSpPr>
            <a:spLocks noGrp="1"/>
          </p:cNvSpPr>
          <p:nvPr>
            <p:ph type="sldNum" sz="quarter" idx="5"/>
          </p:nvPr>
        </p:nvSpPr>
        <p:spPr/>
        <p:txBody>
          <a:bodyPr/>
          <a:lstStyle/>
          <a:p>
            <a:pPr>
              <a:defRPr/>
            </a:pPr>
            <a:fld id="{8CF8D2AA-CCC2-4419-98D0-E4520B327F3B}" type="slidenum">
              <a:rPr lang="zh-CN" altLang="en-US"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目标是什么</a:t>
            </a:r>
            <a:r>
              <a:rPr lang="en-US" altLang="zh-CN" dirty="0"/>
              <a:t>? </a:t>
            </a:r>
            <a:r>
              <a:rPr lang="zh-CN" altLang="en-US" dirty="0"/>
              <a:t>根据关键字本身</a:t>
            </a:r>
            <a:r>
              <a:rPr lang="en-US" altLang="zh-CN" dirty="0"/>
              <a:t>=》 </a:t>
            </a:r>
            <a:r>
              <a:rPr lang="zh-CN" altLang="en-US" dirty="0"/>
              <a:t>确定存储的位置，实现几乎</a:t>
            </a:r>
            <a:r>
              <a:rPr lang="en-US" altLang="zh-CN" dirty="0"/>
              <a:t>O</a:t>
            </a:r>
            <a:r>
              <a:rPr lang="zh-CN" altLang="en-US" dirty="0"/>
              <a:t>（</a:t>
            </a:r>
            <a:r>
              <a:rPr lang="en-US" altLang="zh-CN" dirty="0"/>
              <a:t>1</a:t>
            </a:r>
            <a:r>
              <a:rPr lang="zh-CN" altLang="en-US" dirty="0"/>
              <a:t>）的时间复杂度。</a:t>
            </a:r>
            <a:endParaRPr lang="zh-CN" altLang="en-US" dirty="0"/>
          </a:p>
        </p:txBody>
      </p:sp>
      <p:sp>
        <p:nvSpPr>
          <p:cNvPr id="4" name="灯片编号占位符 3"/>
          <p:cNvSpPr>
            <a:spLocks noGrp="1"/>
          </p:cNvSpPr>
          <p:nvPr>
            <p:ph type="sldNum" sz="quarter" idx="5"/>
          </p:nvPr>
        </p:nvSpPr>
        <p:spPr/>
        <p:txBody>
          <a:bodyPr/>
          <a:lstStyle/>
          <a:p>
            <a:pPr>
              <a:defRPr/>
            </a:pPr>
            <a:fld id="{8CF8D2AA-CCC2-4419-98D0-E4520B327F3B}" type="slidenum">
              <a:rPr lang="zh-CN" altLang="en-US"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数据，进行某种结构的存储，字典，采用的线性结构，排序的线性表，这种数据结构。</a:t>
            </a:r>
            <a:endParaRPr lang="zh-CN" altLang="en-US" dirty="0"/>
          </a:p>
        </p:txBody>
      </p:sp>
      <p:sp>
        <p:nvSpPr>
          <p:cNvPr id="4" name="灯片编号占位符 3"/>
          <p:cNvSpPr>
            <a:spLocks noGrp="1"/>
          </p:cNvSpPr>
          <p:nvPr>
            <p:ph type="sldNum" sz="quarter" idx="5"/>
          </p:nvPr>
        </p:nvSpPr>
        <p:spPr/>
        <p:txBody>
          <a:bodyPr/>
          <a:lstStyle/>
          <a:p>
            <a:pPr>
              <a:defRPr/>
            </a:pPr>
            <a:fld id="{8CF8D2AA-CCC2-4419-98D0-E4520B327F3B}" type="slidenum">
              <a:rPr lang="zh-CN" altLang="en-US"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散列函数</a:t>
            </a:r>
            <a:r>
              <a:rPr lang="en-US" altLang="zh-CN" dirty="0"/>
              <a:t>? </a:t>
            </a:r>
            <a:r>
              <a:rPr lang="zh-CN" altLang="en-US" dirty="0"/>
              <a:t>什么是函数？ 是不是自变量到因变量的一种映射 ，我们这里就是关键字到存储地址的某种映射，就叫做散列函数。</a:t>
            </a:r>
            <a:endParaRPr lang="en-US" altLang="zh-CN" dirty="0"/>
          </a:p>
          <a:p>
            <a:r>
              <a:rPr lang="zh-CN" altLang="en-US" dirty="0"/>
              <a:t>目标是什么</a:t>
            </a:r>
            <a:r>
              <a:rPr lang="en-US" altLang="zh-CN" dirty="0"/>
              <a:t>? </a:t>
            </a:r>
            <a:r>
              <a:rPr lang="zh-CN" altLang="en-US" dirty="0"/>
              <a:t>根据关键字本身</a:t>
            </a:r>
            <a:r>
              <a:rPr lang="en-US" altLang="zh-CN" dirty="0"/>
              <a:t>=》 </a:t>
            </a:r>
            <a:r>
              <a:rPr lang="zh-CN" altLang="en-US" dirty="0"/>
              <a:t>确定存储的位置，实现几乎</a:t>
            </a:r>
            <a:r>
              <a:rPr lang="en-US" altLang="zh-CN" dirty="0"/>
              <a:t>O</a:t>
            </a:r>
            <a:r>
              <a:rPr lang="zh-CN" altLang="en-US" dirty="0"/>
              <a:t>（</a:t>
            </a:r>
            <a:r>
              <a:rPr lang="en-US" altLang="zh-CN" dirty="0"/>
              <a:t>1</a:t>
            </a:r>
            <a:r>
              <a:rPr lang="zh-CN" altLang="en-US" dirty="0"/>
              <a:t>）的时间复杂度。</a:t>
            </a:r>
            <a:endParaRPr lang="zh-CN" altLang="en-US" dirty="0"/>
          </a:p>
        </p:txBody>
      </p:sp>
      <p:sp>
        <p:nvSpPr>
          <p:cNvPr id="4" name="灯片编号占位符 3"/>
          <p:cNvSpPr>
            <a:spLocks noGrp="1"/>
          </p:cNvSpPr>
          <p:nvPr>
            <p:ph type="sldNum" sz="quarter" idx="5"/>
          </p:nvPr>
        </p:nvSpPr>
        <p:spPr/>
        <p:txBody>
          <a:bodyPr/>
          <a:lstStyle/>
          <a:p>
            <a:pPr>
              <a:defRPr/>
            </a:pPr>
            <a:fld id="{8CF8D2AA-CCC2-4419-98D0-E4520B327F3B}" type="slidenum">
              <a:rPr lang="zh-CN" altLang="en-US"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会有问题吗？ 会存在冲突吗？</a:t>
            </a:r>
            <a:endParaRPr lang="zh-CN" altLang="en-US" dirty="0"/>
          </a:p>
        </p:txBody>
      </p:sp>
      <p:sp>
        <p:nvSpPr>
          <p:cNvPr id="4" name="灯片编号占位符 3"/>
          <p:cNvSpPr>
            <a:spLocks noGrp="1"/>
          </p:cNvSpPr>
          <p:nvPr>
            <p:ph type="sldNum" sz="quarter" idx="5"/>
          </p:nvPr>
        </p:nvSpPr>
        <p:spPr/>
        <p:txBody>
          <a:bodyPr/>
          <a:lstStyle/>
          <a:p>
            <a:pPr>
              <a:defRPr/>
            </a:pPr>
            <a:fld id="{8CF8D2AA-CCC2-4419-98D0-E4520B327F3B}" type="slidenum">
              <a:rPr lang="zh-CN" altLang="en-US"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K%10</a:t>
            </a:r>
            <a:r>
              <a:rPr lang="zh-CN" altLang="en-US" dirty="0"/>
              <a:t>，是不是直接取各位数作为</a:t>
            </a:r>
            <a:r>
              <a:rPr lang="en-US" altLang="zh-CN" dirty="0"/>
              <a:t>hash</a:t>
            </a:r>
            <a:r>
              <a:rPr lang="zh-CN" altLang="en-US" dirty="0"/>
              <a:t>的位置？ </a:t>
            </a:r>
            <a:endParaRPr lang="en-US" altLang="zh-CN" dirty="0"/>
          </a:p>
          <a:p>
            <a:endParaRPr lang="en-US" altLang="zh-CN" dirty="0"/>
          </a:p>
          <a:p>
            <a:r>
              <a:rPr lang="en-US" altLang="zh-CN" dirty="0"/>
              <a:t>K%20 </a:t>
            </a:r>
            <a:r>
              <a:rPr lang="zh-CN" altLang="en-US" dirty="0"/>
              <a:t>表示只有超过</a:t>
            </a:r>
            <a:r>
              <a:rPr lang="en-US" altLang="zh-CN" dirty="0"/>
              <a:t>20</a:t>
            </a:r>
            <a:r>
              <a:rPr lang="zh-CN" altLang="en-US" dirty="0"/>
              <a:t>个元素，才会可能冲突。</a:t>
            </a:r>
            <a:endParaRPr lang="zh-CN" altLang="en-US" dirty="0"/>
          </a:p>
        </p:txBody>
      </p:sp>
      <p:sp>
        <p:nvSpPr>
          <p:cNvPr id="4" name="灯片编号占位符 3"/>
          <p:cNvSpPr>
            <a:spLocks noGrp="1"/>
          </p:cNvSpPr>
          <p:nvPr>
            <p:ph type="sldNum" sz="quarter" idx="5"/>
          </p:nvPr>
        </p:nvSpPr>
        <p:spPr/>
        <p:txBody>
          <a:bodyPr/>
          <a:lstStyle/>
          <a:p>
            <a:pPr>
              <a:defRPr/>
            </a:pPr>
            <a:fld id="{8CF8D2AA-CCC2-4419-98D0-E4520B327F3B}" type="slidenum">
              <a:rPr lang="zh-CN" altLang="en-US"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为什么要计算简单，因为</a:t>
            </a:r>
            <a:r>
              <a:rPr lang="en-US" altLang="zh-CN" dirty="0"/>
              <a:t>hash</a:t>
            </a:r>
            <a:r>
              <a:rPr lang="zh-CN" altLang="en-US" dirty="0"/>
              <a:t>计算，要反复的调用</a:t>
            </a:r>
            <a:r>
              <a:rPr lang="en-US" altLang="zh-CN" dirty="0"/>
              <a:t>hash</a:t>
            </a:r>
            <a:r>
              <a:rPr lang="zh-CN" altLang="en-US" dirty="0"/>
              <a:t>函数，</a:t>
            </a:r>
            <a:r>
              <a:rPr lang="en-US" altLang="zh-CN" dirty="0"/>
              <a:t>hash</a:t>
            </a:r>
            <a:r>
              <a:rPr lang="zh-CN" altLang="en-US" dirty="0"/>
              <a:t>的复杂度，影响查找的性能。</a:t>
            </a:r>
            <a:endParaRPr lang="zh-CN" altLang="en-US" dirty="0"/>
          </a:p>
        </p:txBody>
      </p:sp>
      <p:sp>
        <p:nvSpPr>
          <p:cNvPr id="4" name="灯片编号占位符 3"/>
          <p:cNvSpPr>
            <a:spLocks noGrp="1"/>
          </p:cNvSpPr>
          <p:nvPr>
            <p:ph type="sldNum" sz="quarter" idx="5"/>
          </p:nvPr>
        </p:nvSpPr>
        <p:spPr/>
        <p:txBody>
          <a:bodyPr/>
          <a:lstStyle/>
          <a:p>
            <a:pPr>
              <a:defRPr/>
            </a:pPr>
            <a:fld id="{8CF8D2AA-CCC2-4419-98D0-E4520B327F3B}" type="slidenum">
              <a:rPr lang="zh-CN" altLang="en-US"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为什么这么说呢？</a:t>
            </a:r>
            <a:endParaRPr lang="en-US" altLang="zh-CN" dirty="0"/>
          </a:p>
          <a:p>
            <a:endParaRPr lang="en-US" altLang="zh-CN" dirty="0"/>
          </a:p>
          <a:p>
            <a:r>
              <a:rPr lang="zh-CN" altLang="en-US" dirty="0"/>
              <a:t>比如 </a:t>
            </a:r>
            <a:r>
              <a:rPr lang="en-US" altLang="zh-CN" dirty="0"/>
              <a:t>p =2 </a:t>
            </a:r>
            <a:r>
              <a:rPr lang="zh-CN" altLang="en-US" dirty="0"/>
              <a:t>，那么 </a:t>
            </a:r>
            <a:r>
              <a:rPr lang="en-US" altLang="zh-CN" dirty="0"/>
              <a:t>2</a:t>
            </a:r>
            <a:r>
              <a:rPr lang="zh-CN" altLang="en-US" dirty="0"/>
              <a:t>，</a:t>
            </a:r>
            <a:r>
              <a:rPr lang="en-US" altLang="zh-CN" dirty="0"/>
              <a:t>4</a:t>
            </a:r>
            <a:r>
              <a:rPr lang="zh-CN" altLang="en-US" dirty="0"/>
              <a:t>，</a:t>
            </a:r>
            <a:r>
              <a:rPr lang="en-US" altLang="zh-CN" dirty="0"/>
              <a:t>6</a:t>
            </a:r>
            <a:r>
              <a:rPr lang="zh-CN" altLang="en-US" dirty="0"/>
              <a:t>，</a:t>
            </a:r>
            <a:r>
              <a:rPr lang="en-US" altLang="zh-CN" dirty="0"/>
              <a:t>8</a:t>
            </a:r>
            <a:r>
              <a:rPr lang="zh-CN" altLang="en-US" dirty="0"/>
              <a:t>，</a:t>
            </a:r>
            <a:r>
              <a:rPr lang="en-US" altLang="zh-CN" dirty="0"/>
              <a:t>10 %2 -&gt; 0 </a:t>
            </a:r>
            <a:endParaRPr lang="en-US" altLang="zh-CN" dirty="0"/>
          </a:p>
          <a:p>
            <a:r>
              <a:rPr lang="en-US" altLang="zh-CN" dirty="0"/>
              <a:t>                            1</a:t>
            </a:r>
            <a:r>
              <a:rPr lang="zh-CN" altLang="en-US" dirty="0"/>
              <a:t>，</a:t>
            </a:r>
            <a:r>
              <a:rPr lang="en-US" altLang="zh-CN" dirty="0"/>
              <a:t>3</a:t>
            </a:r>
            <a:r>
              <a:rPr lang="zh-CN" altLang="en-US" dirty="0"/>
              <a:t>，</a:t>
            </a:r>
            <a:r>
              <a:rPr lang="en-US" altLang="zh-CN" dirty="0"/>
              <a:t>5</a:t>
            </a:r>
            <a:r>
              <a:rPr lang="zh-CN" altLang="en-US" dirty="0"/>
              <a:t>，</a:t>
            </a:r>
            <a:r>
              <a:rPr lang="en-US" altLang="zh-CN" dirty="0"/>
              <a:t>7</a:t>
            </a:r>
            <a:r>
              <a:rPr lang="zh-CN" altLang="en-US" dirty="0"/>
              <a:t>，</a:t>
            </a:r>
            <a:r>
              <a:rPr lang="en-US" altLang="zh-CN" dirty="0"/>
              <a:t>9 %2  -&gt;1</a:t>
            </a:r>
            <a:endParaRPr lang="en-US" altLang="zh-CN" dirty="0"/>
          </a:p>
          <a:p>
            <a:endParaRPr lang="en-US" altLang="zh-CN" dirty="0"/>
          </a:p>
          <a:p>
            <a:r>
              <a:rPr lang="en-US" altLang="zh-CN" dirty="0"/>
              <a:t>P =4, </a:t>
            </a:r>
            <a:r>
              <a:rPr lang="zh-CN" altLang="en-US" dirty="0"/>
              <a:t>那么</a:t>
            </a:r>
            <a:r>
              <a:rPr lang="en-US" altLang="zh-CN" dirty="0"/>
              <a:t>2</a:t>
            </a:r>
            <a:r>
              <a:rPr lang="zh-CN" altLang="en-US" dirty="0"/>
              <a:t>，</a:t>
            </a:r>
            <a:r>
              <a:rPr lang="en-US" altLang="zh-CN" dirty="0"/>
              <a:t>-&gt; 2, 4 -&gt; 0</a:t>
            </a:r>
            <a:r>
              <a:rPr lang="zh-CN" altLang="en-US" dirty="0"/>
              <a:t>，</a:t>
            </a:r>
            <a:r>
              <a:rPr lang="en-US" altLang="zh-CN" dirty="0"/>
              <a:t>6-&gt;2</a:t>
            </a:r>
            <a:r>
              <a:rPr lang="zh-CN" altLang="en-US" dirty="0"/>
              <a:t>，</a:t>
            </a:r>
            <a:r>
              <a:rPr lang="en-US" altLang="zh-CN" dirty="0"/>
              <a:t>8-&gt;0</a:t>
            </a:r>
            <a:r>
              <a:rPr lang="zh-CN" altLang="en-US" dirty="0"/>
              <a:t>，</a:t>
            </a:r>
            <a:r>
              <a:rPr lang="en-US" altLang="zh-CN" dirty="0"/>
              <a:t>10 -&gt;2, </a:t>
            </a:r>
            <a:r>
              <a:rPr lang="zh-CN" altLang="en-US" dirty="0"/>
              <a:t>是不是映射到偶数了。</a:t>
            </a:r>
            <a:endParaRPr lang="en-US" altLang="zh-CN" dirty="0"/>
          </a:p>
          <a:p>
            <a:endParaRPr lang="en-US" altLang="zh-CN" dirty="0"/>
          </a:p>
          <a:p>
            <a:r>
              <a:rPr lang="en-US" altLang="zh-CN" dirty="0"/>
              <a:t>P=3</a:t>
            </a:r>
            <a:r>
              <a:rPr lang="zh-CN" altLang="en-US" dirty="0"/>
              <a:t>，那么 </a:t>
            </a:r>
            <a:r>
              <a:rPr lang="en-US" altLang="zh-CN" dirty="0"/>
              <a:t>1-&gt;1</a:t>
            </a:r>
            <a:endParaRPr lang="en-US" altLang="zh-CN" dirty="0"/>
          </a:p>
          <a:p>
            <a:r>
              <a:rPr lang="en-US" altLang="zh-CN" dirty="0"/>
              <a:t>                  2-&gt;2</a:t>
            </a:r>
            <a:endParaRPr lang="en-US" altLang="zh-CN" dirty="0"/>
          </a:p>
          <a:p>
            <a:r>
              <a:rPr lang="en-US" altLang="zh-CN" dirty="0"/>
              <a:t>                  3-&gt;0</a:t>
            </a:r>
            <a:endParaRPr lang="en-US" altLang="zh-CN" dirty="0"/>
          </a:p>
          <a:p>
            <a:r>
              <a:rPr lang="en-US" altLang="zh-CN" dirty="0"/>
              <a:t>                  4-&gt;1</a:t>
            </a:r>
            <a:endParaRPr lang="en-US" altLang="zh-CN" dirty="0"/>
          </a:p>
          <a:p>
            <a:r>
              <a:rPr lang="en-US" altLang="zh-CN" dirty="0"/>
              <a:t>                  </a:t>
            </a:r>
            <a:r>
              <a:rPr lang="zh-CN" altLang="en-US" dirty="0"/>
              <a:t>不会出现类似的聚集。</a:t>
            </a:r>
            <a:endParaRPr lang="zh-CN" altLang="en-US" dirty="0"/>
          </a:p>
        </p:txBody>
      </p:sp>
      <p:sp>
        <p:nvSpPr>
          <p:cNvPr id="4" name="灯片编号占位符 3"/>
          <p:cNvSpPr>
            <a:spLocks noGrp="1"/>
          </p:cNvSpPr>
          <p:nvPr>
            <p:ph type="sldNum" sz="quarter" idx="5"/>
          </p:nvPr>
        </p:nvSpPr>
        <p:spPr/>
        <p:txBody>
          <a:bodyPr/>
          <a:lstStyle/>
          <a:p>
            <a:pPr>
              <a:defRPr/>
            </a:pPr>
            <a:fld id="{8CF8D2AA-CCC2-4419-98D0-E4520B327F3B}" type="slidenum">
              <a:rPr lang="zh-CN" altLang="en-US"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CF8D2AA-CCC2-4419-98D0-E4520B327F3B}" type="slidenum">
              <a:rPr lang="zh-CN" altLang="en-US"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二次散列可以较好的避免聚集现象，但不能探查到整个哈希表空间。</a:t>
            </a:r>
            <a:endParaRPr lang="zh-CN" altLang="en-US" dirty="0"/>
          </a:p>
        </p:txBody>
      </p:sp>
      <p:sp>
        <p:nvSpPr>
          <p:cNvPr id="4" name="灯片编号占位符 3"/>
          <p:cNvSpPr>
            <a:spLocks noGrp="1"/>
          </p:cNvSpPr>
          <p:nvPr>
            <p:ph type="sldNum" sz="quarter" idx="5"/>
          </p:nvPr>
        </p:nvSpPr>
        <p:spPr/>
        <p:txBody>
          <a:bodyPr/>
          <a:lstStyle/>
          <a:p>
            <a:pPr>
              <a:defRPr/>
            </a:pPr>
            <a:fld id="{8CF8D2AA-CCC2-4419-98D0-E4520B327F3B}" type="slidenum">
              <a:rPr lang="zh-CN" altLang="en-US"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采用一条同义词单链表来存储一组同义词冲突元素。</a:t>
            </a:r>
            <a:endParaRPr lang="en-US" altLang="zh-CN" dirty="0"/>
          </a:p>
          <a:p>
            <a:r>
              <a:rPr lang="en-US" altLang="zh-CN" dirty="0"/>
              <a:t>I = hash(key) = key% length;</a:t>
            </a:r>
            <a:endParaRPr lang="en-US" altLang="zh-CN" dirty="0"/>
          </a:p>
          <a:p>
            <a:r>
              <a:rPr lang="zh-CN" altLang="en-US" dirty="0"/>
              <a:t>查找的过程</a:t>
            </a:r>
            <a:r>
              <a:rPr lang="en-US" altLang="zh-CN" dirty="0"/>
              <a:t>: </a:t>
            </a:r>
            <a:r>
              <a:rPr lang="zh-CN" altLang="en-US" dirty="0"/>
              <a:t>比较散列数组</a:t>
            </a:r>
            <a:r>
              <a:rPr lang="en-US" altLang="zh-CN" dirty="0"/>
              <a:t>table[</a:t>
            </a:r>
            <a:r>
              <a:rPr lang="en-US" altLang="zh-CN" dirty="0" err="1"/>
              <a:t>i</a:t>
            </a:r>
            <a:r>
              <a:rPr lang="en-US" altLang="zh-CN" dirty="0"/>
              <a:t>] </a:t>
            </a:r>
            <a:r>
              <a:rPr lang="zh-CN" altLang="en-US" dirty="0"/>
              <a:t>元素是否与</a:t>
            </a:r>
            <a:r>
              <a:rPr lang="en-US" altLang="zh-CN" dirty="0"/>
              <a:t>key</a:t>
            </a:r>
            <a:r>
              <a:rPr lang="zh-CN" altLang="en-US" dirty="0"/>
              <a:t>相等。相等则查找成功，比较</a:t>
            </a:r>
            <a:r>
              <a:rPr lang="en-US" altLang="zh-CN" dirty="0"/>
              <a:t>1</a:t>
            </a:r>
            <a:r>
              <a:rPr lang="zh-CN" altLang="en-US" dirty="0"/>
              <a:t>次。</a:t>
            </a:r>
            <a:endParaRPr lang="zh-CN" altLang="en-US" dirty="0"/>
          </a:p>
        </p:txBody>
      </p:sp>
      <p:sp>
        <p:nvSpPr>
          <p:cNvPr id="4" name="灯片编号占位符 3"/>
          <p:cNvSpPr>
            <a:spLocks noGrp="1"/>
          </p:cNvSpPr>
          <p:nvPr>
            <p:ph type="sldNum" sz="quarter" idx="5"/>
          </p:nvPr>
        </p:nvSpPr>
        <p:spPr/>
        <p:txBody>
          <a:bodyPr/>
          <a:lstStyle/>
          <a:p>
            <a:pPr>
              <a:defRPr/>
            </a:pPr>
            <a:fld id="{8CF8D2AA-CCC2-4419-98D0-E4520B327F3B}" type="slidenum">
              <a:rPr lang="zh-CN" altLang="en-US"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 hash(key) = key% length;</a:t>
            </a:r>
            <a:endParaRPr lang="en-US" altLang="zh-CN" dirty="0"/>
          </a:p>
          <a:p>
            <a:r>
              <a:rPr lang="zh-CN" altLang="en-US" dirty="0"/>
              <a:t>查找的过程</a:t>
            </a:r>
            <a:r>
              <a:rPr lang="en-US" altLang="zh-CN" dirty="0"/>
              <a:t>: </a:t>
            </a:r>
            <a:r>
              <a:rPr lang="zh-CN" altLang="en-US" dirty="0"/>
              <a:t>比较散列数组</a:t>
            </a:r>
            <a:r>
              <a:rPr lang="en-US" altLang="zh-CN" dirty="0"/>
              <a:t>table[</a:t>
            </a:r>
            <a:r>
              <a:rPr lang="en-US" altLang="zh-CN" dirty="0" err="1"/>
              <a:t>i</a:t>
            </a:r>
            <a:r>
              <a:rPr lang="en-US" altLang="zh-CN" dirty="0"/>
              <a:t>] </a:t>
            </a:r>
            <a:r>
              <a:rPr lang="zh-CN" altLang="en-US" dirty="0"/>
              <a:t>元素是否与</a:t>
            </a:r>
            <a:r>
              <a:rPr lang="en-US" altLang="zh-CN" dirty="0"/>
              <a:t>key</a:t>
            </a:r>
            <a:r>
              <a:rPr lang="zh-CN" altLang="en-US" dirty="0"/>
              <a:t>相等。相等则查找成功，比较</a:t>
            </a:r>
            <a:r>
              <a:rPr lang="en-US" altLang="zh-CN" dirty="0"/>
              <a:t>1</a:t>
            </a:r>
            <a:r>
              <a:rPr lang="zh-CN" altLang="en-US" dirty="0"/>
              <a:t>次。</a:t>
            </a:r>
            <a:endParaRPr lang="zh-CN" altLang="en-US" dirty="0"/>
          </a:p>
          <a:p>
            <a:r>
              <a:rPr lang="zh-CN" altLang="en-US" dirty="0"/>
              <a:t>插入： 先在散列数组中查找</a:t>
            </a:r>
            <a:r>
              <a:rPr lang="en-US" altLang="zh-CN" dirty="0"/>
              <a:t>key</a:t>
            </a:r>
            <a:r>
              <a:rPr lang="zh-CN" altLang="en-US" dirty="0"/>
              <a:t>，查找不成功插入。否则，由冲突再在同义词链表中查找，查找不成功，</a:t>
            </a:r>
            <a:r>
              <a:rPr lang="en-US" altLang="zh-CN" dirty="0"/>
              <a:t>p</a:t>
            </a:r>
            <a:r>
              <a:rPr lang="zh-CN" altLang="en-US" dirty="0"/>
              <a:t>已经遍历达到单链表最后，再最后一个位置插入</a:t>
            </a:r>
            <a:r>
              <a:rPr lang="en-US" altLang="zh-CN" dirty="0"/>
              <a:t>key</a:t>
            </a:r>
            <a:r>
              <a:rPr lang="zh-CN" altLang="en-US" dirty="0"/>
              <a:t>。</a:t>
            </a:r>
            <a:endParaRPr lang="en-US" altLang="zh-CN" dirty="0"/>
          </a:p>
          <a:p>
            <a:r>
              <a:rPr lang="zh-CN" altLang="en-US" dirty="0"/>
              <a:t>删除</a:t>
            </a:r>
            <a:r>
              <a:rPr lang="en-US" altLang="zh-CN" dirty="0"/>
              <a:t>:</a:t>
            </a:r>
            <a:endParaRPr lang="en-US" altLang="zh-CN" dirty="0"/>
          </a:p>
          <a:p>
            <a:r>
              <a:rPr lang="zh-CN" altLang="en-US" dirty="0"/>
              <a:t>链地址法散列</a:t>
            </a:r>
            <a:r>
              <a:rPr lang="en-US" altLang="zh-CN" dirty="0"/>
              <a:t>:  </a:t>
            </a:r>
            <a:r>
              <a:rPr lang="zh-CN" altLang="en-US" dirty="0"/>
              <a:t>课本 </a:t>
            </a:r>
            <a:r>
              <a:rPr lang="en-US" altLang="zh-CN" dirty="0"/>
              <a:t>227</a:t>
            </a:r>
            <a:r>
              <a:rPr lang="zh-CN" altLang="en-US" dirty="0"/>
              <a:t>页，如果要删除散列数组中的元素。需要把第一个结点元素移动到散列数组中，如图</a:t>
            </a:r>
            <a:r>
              <a:rPr lang="en-US" altLang="zh-CN" dirty="0"/>
              <a:t>c</a:t>
            </a:r>
            <a:r>
              <a:rPr lang="zh-CN" altLang="en-US" dirty="0"/>
              <a:t>所示。</a:t>
            </a:r>
            <a:endParaRPr lang="en-US" altLang="zh-CN" dirty="0"/>
          </a:p>
          <a:p>
            <a:r>
              <a:rPr lang="zh-CN" altLang="en-US" dirty="0"/>
              <a:t>改进</a:t>
            </a:r>
            <a:r>
              <a:rPr lang="en-US" altLang="zh-CN" dirty="0"/>
              <a:t>228</a:t>
            </a:r>
            <a:r>
              <a:rPr lang="zh-CN" altLang="en-US" dirty="0"/>
              <a:t>页，散列表元素是同义词单链表对象。散列表的查找，插入，删除操作，转化为单链表的插入删除操作。</a:t>
            </a:r>
            <a:endParaRPr lang="zh-CN" altLang="en-US" dirty="0"/>
          </a:p>
        </p:txBody>
      </p:sp>
      <p:sp>
        <p:nvSpPr>
          <p:cNvPr id="4" name="灯片编号占位符 3"/>
          <p:cNvSpPr>
            <a:spLocks noGrp="1"/>
          </p:cNvSpPr>
          <p:nvPr>
            <p:ph type="sldNum" sz="quarter" idx="5"/>
          </p:nvPr>
        </p:nvSpPr>
        <p:spPr/>
        <p:txBody>
          <a:bodyPr/>
          <a:lstStyle/>
          <a:p>
            <a:pPr>
              <a:defRPr/>
            </a:pPr>
            <a:fld id="{8CF8D2AA-CCC2-4419-98D0-E4520B327F3B}" type="slidenum">
              <a:rPr lang="zh-CN" altLang="en-US"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Wingdings" panose="05000000000000000000" pitchFamily="2" charset="2"/>
              <a:buNone/>
            </a:pPr>
            <a:r>
              <a:rPr lang="en-US" altLang="zh-CN" sz="1200" dirty="0"/>
              <a:t>1)   </a:t>
            </a:r>
            <a:r>
              <a:rPr lang="zh-CN" altLang="en-US" sz="1200" dirty="0"/>
              <a:t>若它的左子树不空，则左子树上所有结点的关键字均小于它的根结点的关键字；</a:t>
            </a:r>
            <a:endParaRPr lang="en-US" altLang="zh-CN" sz="1200" dirty="0"/>
          </a:p>
          <a:p>
            <a:pPr>
              <a:buFontTx/>
              <a:buNone/>
            </a:pPr>
            <a:r>
              <a:rPr lang="en-US" altLang="zh-CN" sz="1200" dirty="0"/>
              <a:t>2</a:t>
            </a:r>
            <a:r>
              <a:rPr lang="zh-CN" altLang="en-US" sz="1200" dirty="0"/>
              <a:t>） 若它的右子树不空，则右子树上所有结点的关键字均大于它的根结点的关键字；</a:t>
            </a:r>
            <a:endParaRPr lang="zh-CN" altLang="en-US" sz="1200" dirty="0">
              <a:latin typeface="宋体" panose="02010600030101010101" pitchFamily="2" charset="-122"/>
            </a:endParaRPr>
          </a:p>
          <a:p>
            <a:pPr>
              <a:buFontTx/>
              <a:buNone/>
            </a:pPr>
            <a:r>
              <a:rPr lang="en-US" altLang="zh-CN" sz="1200" dirty="0"/>
              <a:t>3</a:t>
            </a:r>
            <a:r>
              <a:rPr lang="zh-CN" altLang="en-US" sz="1200" dirty="0"/>
              <a:t>） 它的左子树、右子树分别也是二叉排序树。</a:t>
            </a:r>
            <a:endParaRPr lang="zh-CN" altLang="en-US" sz="1200" dirty="0">
              <a:latin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pPr>
              <a:defRPr/>
            </a:pPr>
            <a:fld id="{8CF8D2AA-CCC2-4419-98D0-E4520B327F3B}" type="slidenum">
              <a:rPr lang="zh-CN" altLang="en-US"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数据结构  </a:t>
            </a:r>
            <a:r>
              <a:rPr lang="en-US" altLang="zh-CN" dirty="0"/>
              <a:t>= </a:t>
            </a:r>
            <a:r>
              <a:rPr lang="zh-CN" altLang="en-US" dirty="0"/>
              <a:t>数据  </a:t>
            </a:r>
            <a:r>
              <a:rPr lang="en-US" altLang="zh-CN" dirty="0"/>
              <a:t>+ </a:t>
            </a:r>
            <a:r>
              <a:rPr lang="zh-CN" altLang="en-US" dirty="0"/>
              <a:t>操作。 其中查找属于操作的范畴。我们学习了很多中的抽象数据结构，比如线性表，栈，队列，等等，不同的数据类型，采用不同的查找策略。</a:t>
            </a:r>
            <a:endParaRPr lang="en-US" altLang="zh-CN" dirty="0"/>
          </a:p>
          <a:p>
            <a:endParaRPr lang="en-US" altLang="zh-CN" dirty="0"/>
          </a:p>
          <a:p>
            <a:r>
              <a:rPr lang="zh-CN" altLang="en-US" dirty="0"/>
              <a:t>一般的无序的线性表，采用顺序查找，所谓的顺序查找，不是说已经排序的线性表，而是顺序的，一个接一个的进行查找。</a:t>
            </a:r>
            <a:endParaRPr lang="en-US" altLang="zh-CN" dirty="0"/>
          </a:p>
          <a:p>
            <a:r>
              <a:rPr lang="zh-CN" altLang="en-US" dirty="0"/>
              <a:t>排序顺序表。 </a:t>
            </a:r>
            <a:endParaRPr lang="en-US" altLang="zh-CN" dirty="0"/>
          </a:p>
          <a:p>
            <a:endParaRPr lang="en-US" altLang="zh-CN" dirty="0"/>
          </a:p>
          <a:p>
            <a:r>
              <a:rPr lang="zh-CN" altLang="en-US" dirty="0"/>
              <a:t>还记得绪论中，介绍过搜索引擎采用的是倒排索引方法，对文档进行组织，存储的。存储所有的词，以及该词出现的文档的编号。这种数据结构 ，很容易实现检索。</a:t>
            </a:r>
            <a:endParaRPr lang="en-US" altLang="zh-CN" dirty="0"/>
          </a:p>
        </p:txBody>
      </p:sp>
      <p:sp>
        <p:nvSpPr>
          <p:cNvPr id="4" name="灯片编号占位符 3"/>
          <p:cNvSpPr>
            <a:spLocks noGrp="1"/>
          </p:cNvSpPr>
          <p:nvPr>
            <p:ph type="sldNum" sz="quarter" idx="5"/>
          </p:nvPr>
        </p:nvSpPr>
        <p:spPr/>
        <p:txBody>
          <a:bodyPr/>
          <a:lstStyle/>
          <a:p>
            <a:pPr>
              <a:defRPr/>
            </a:pPr>
            <a:fld id="{8CF8D2AA-CCC2-4419-98D0-E4520B327F3B}" type="slidenum">
              <a:rPr lang="zh-CN" altLang="en-US"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CF8D2AA-CCC2-4419-98D0-E4520B327F3B}" type="slidenum">
              <a:rPr lang="zh-CN" altLang="en-US"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private </a:t>
            </a:r>
            <a:r>
              <a:rPr lang="en-US" altLang="zh-CN" sz="1200" dirty="0" err="1"/>
              <a:t>boolean</a:t>
            </a:r>
            <a:r>
              <a:rPr lang="en-US" altLang="zh-CN" sz="1200" dirty="0"/>
              <a:t> insert(T value, </a:t>
            </a:r>
            <a:r>
              <a:rPr lang="en-US" altLang="zh-CN" sz="1200" dirty="0" err="1"/>
              <a:t>BinaryNode</a:t>
            </a:r>
            <a:r>
              <a:rPr lang="en-US" altLang="zh-CN" sz="1200" dirty="0"/>
              <a:t>&lt;T&gt; p) </a:t>
            </a:r>
            <a:r>
              <a:rPr lang="zh-CN" altLang="en-US" sz="1200" dirty="0"/>
              <a:t>，构建二叉树，是不是就是不断的插入元素，直接利用原来的</a:t>
            </a:r>
            <a:r>
              <a:rPr lang="en-US" altLang="zh-CN" sz="1200" dirty="0"/>
              <a:t>insert</a:t>
            </a:r>
            <a:r>
              <a:rPr lang="zh-CN" altLang="en-US" sz="1200" dirty="0"/>
              <a:t>函数，可以吗？为什么这里又有一个</a:t>
            </a:r>
            <a:r>
              <a:rPr lang="en-US" altLang="zh-CN" sz="1200" dirty="0"/>
              <a:t>insert</a:t>
            </a:r>
            <a:r>
              <a:rPr lang="zh-CN" altLang="en-US" sz="1200" dirty="0"/>
              <a:t>函数？</a:t>
            </a:r>
            <a:endParaRPr lang="en-US" altLang="zh-CN" sz="1200" dirty="0"/>
          </a:p>
          <a:p>
            <a:r>
              <a:rPr lang="zh-CN" altLang="en-US" sz="1200" dirty="0"/>
              <a:t>有这个疑问吗？ 问题在哪呢</a:t>
            </a:r>
            <a:r>
              <a:rPr lang="en-US" altLang="zh-CN" sz="1200" dirty="0"/>
              <a:t>? Insert(T) , </a:t>
            </a:r>
            <a:r>
              <a:rPr lang="zh-CN" altLang="en-US" sz="1200" dirty="0"/>
              <a:t>直接插入这个元素，要判断二叉排序树是不是为空，如果二叉排序树为空，不能调用</a:t>
            </a:r>
            <a:r>
              <a:rPr lang="en-US" altLang="zh-CN" sz="1200" dirty="0"/>
              <a:t>insert(T, p)</a:t>
            </a:r>
            <a:endParaRPr lang="zh-CN" altLang="en-US" dirty="0"/>
          </a:p>
        </p:txBody>
      </p:sp>
      <p:sp>
        <p:nvSpPr>
          <p:cNvPr id="4" name="灯片编号占位符 3"/>
          <p:cNvSpPr>
            <a:spLocks noGrp="1"/>
          </p:cNvSpPr>
          <p:nvPr>
            <p:ph type="sldNum" sz="quarter" idx="5"/>
          </p:nvPr>
        </p:nvSpPr>
        <p:spPr/>
        <p:txBody>
          <a:bodyPr/>
          <a:lstStyle/>
          <a:p>
            <a:pPr>
              <a:defRPr/>
            </a:pPr>
            <a:fld id="{8CF8D2AA-CCC2-4419-98D0-E4520B327F3B}" type="slidenum">
              <a:rPr lang="zh-CN" altLang="en-US"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a:t>
            </a:r>
            <a:r>
              <a:rPr lang="en-US" altLang="zh-CN" dirty="0"/>
              <a:t>LL</a:t>
            </a:r>
            <a:r>
              <a:rPr lang="zh-CN" altLang="en-US" dirty="0"/>
              <a:t>型的，一般都是没有右子树，</a:t>
            </a:r>
            <a:endParaRPr lang="en-US" altLang="zh-CN" dirty="0"/>
          </a:p>
          <a:p>
            <a:r>
              <a:rPr lang="en-US" altLang="zh-CN" dirty="0"/>
              <a:t> </a:t>
            </a:r>
            <a:r>
              <a:rPr lang="zh-CN" altLang="en-US" dirty="0"/>
              <a:t>    </a:t>
            </a:r>
            <a:r>
              <a:rPr lang="en-US" altLang="zh-CN" dirty="0"/>
              <a:t>C</a:t>
            </a:r>
            <a:endParaRPr lang="en-US" altLang="zh-CN" dirty="0"/>
          </a:p>
          <a:p>
            <a:r>
              <a:rPr lang="en-US" altLang="zh-CN" dirty="0"/>
              <a:t>   B</a:t>
            </a:r>
            <a:endParaRPr lang="en-US" altLang="zh-CN" dirty="0"/>
          </a:p>
          <a:p>
            <a:r>
              <a:rPr lang="en-US" altLang="zh-CN" dirty="0"/>
              <a:t>A</a:t>
            </a:r>
            <a:endParaRPr lang="en-US" altLang="zh-CN" dirty="0"/>
          </a:p>
          <a:p>
            <a:r>
              <a:rPr lang="zh-CN" altLang="en-US" dirty="0"/>
              <a:t>访问次序为</a:t>
            </a:r>
            <a:r>
              <a:rPr lang="en-US" altLang="zh-CN" dirty="0"/>
              <a:t>ABC</a:t>
            </a:r>
            <a:r>
              <a:rPr lang="zh-CN" altLang="en-US" dirty="0"/>
              <a:t>，</a:t>
            </a:r>
            <a:endParaRPr lang="en-US" altLang="zh-CN" dirty="0"/>
          </a:p>
          <a:p>
            <a:r>
              <a:rPr lang="en-US" altLang="zh-CN" dirty="0"/>
              <a:t>    C</a:t>
            </a:r>
            <a:endParaRPr lang="en-US" altLang="zh-CN" dirty="0"/>
          </a:p>
          <a:p>
            <a:r>
              <a:rPr lang="en-US" altLang="zh-CN" dirty="0"/>
              <a:t> A</a:t>
            </a:r>
            <a:endParaRPr lang="en-US" altLang="zh-CN" dirty="0"/>
          </a:p>
          <a:p>
            <a:r>
              <a:rPr lang="en-US" altLang="zh-CN" dirty="0"/>
              <a:t>     B</a:t>
            </a:r>
            <a:endParaRPr lang="en-US" altLang="zh-CN" dirty="0"/>
          </a:p>
          <a:p>
            <a:r>
              <a:rPr lang="zh-CN" altLang="en-US" dirty="0"/>
              <a:t>访问次序为</a:t>
            </a:r>
            <a:r>
              <a:rPr lang="en-US" altLang="zh-CN" dirty="0"/>
              <a:t>ABC</a:t>
            </a:r>
            <a:r>
              <a:rPr lang="zh-CN" altLang="en-US" dirty="0"/>
              <a:t>，那么调整的时候，需要</a:t>
            </a:r>
            <a:r>
              <a:rPr lang="en-US" altLang="zh-CN" dirty="0"/>
              <a:t>ABC</a:t>
            </a:r>
            <a:r>
              <a:rPr lang="zh-CN" altLang="en-US" dirty="0"/>
              <a:t>，将</a:t>
            </a:r>
            <a:r>
              <a:rPr lang="en-US" altLang="zh-CN" dirty="0"/>
              <a:t>B</a:t>
            </a:r>
            <a:r>
              <a:rPr lang="zh-CN" altLang="en-US" dirty="0"/>
              <a:t>上移。</a:t>
            </a:r>
            <a:r>
              <a:rPr lang="en-US" altLang="zh-CN" dirty="0"/>
              <a:t>LL</a:t>
            </a:r>
            <a:r>
              <a:rPr lang="zh-CN" altLang="en-US" dirty="0"/>
              <a:t>，还是</a:t>
            </a:r>
            <a:r>
              <a:rPr lang="en-US" altLang="zh-CN" dirty="0"/>
              <a:t>LR, </a:t>
            </a:r>
            <a:r>
              <a:rPr lang="zh-CN" altLang="en-US" dirty="0"/>
              <a:t>都是三个元素的，变成平衡的三个结点的树。</a:t>
            </a:r>
            <a:endParaRPr lang="en-US" altLang="zh-CN" dirty="0"/>
          </a:p>
          <a:p>
            <a:r>
              <a:rPr lang="en-US" altLang="zh-CN" dirty="0"/>
              <a:t>    </a:t>
            </a:r>
            <a:endParaRPr lang="en-US" altLang="zh-CN" dirty="0"/>
          </a:p>
          <a:p>
            <a:r>
              <a:rPr lang="en-US" altLang="zh-CN" dirty="0"/>
              <a:t>  </a:t>
            </a:r>
            <a:endParaRPr lang="en-US" altLang="zh-CN" dirty="0"/>
          </a:p>
        </p:txBody>
      </p:sp>
      <p:sp>
        <p:nvSpPr>
          <p:cNvPr id="4" name="灯片编号占位符 3"/>
          <p:cNvSpPr>
            <a:spLocks noGrp="1"/>
          </p:cNvSpPr>
          <p:nvPr>
            <p:ph type="sldNum" sz="quarter" idx="5"/>
          </p:nvPr>
        </p:nvSpPr>
        <p:spPr/>
        <p:txBody>
          <a:bodyPr/>
          <a:lstStyle/>
          <a:p>
            <a:pPr>
              <a:defRPr/>
            </a:pPr>
            <a:fld id="{8CF8D2AA-CCC2-4419-98D0-E4520B327F3B}" type="slidenum">
              <a:rPr lang="zh-CN" altLang="en-US"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 A AR B BR</a:t>
            </a:r>
            <a:r>
              <a:rPr lang="zh-CN" altLang="en-US" dirty="0"/>
              <a:t>，</a:t>
            </a:r>
            <a:r>
              <a:rPr lang="en-US" altLang="zh-CN" dirty="0"/>
              <a:t>A</a:t>
            </a:r>
            <a:r>
              <a:rPr lang="zh-CN" altLang="en-US" dirty="0"/>
              <a:t>的左子树太高了，希望</a:t>
            </a:r>
            <a:r>
              <a:rPr lang="en-US" altLang="zh-CN" dirty="0"/>
              <a:t>A</a:t>
            </a:r>
            <a:r>
              <a:rPr lang="zh-CN" altLang="en-US" dirty="0"/>
              <a:t>向上移动，有旋转。</a:t>
            </a:r>
            <a:endParaRPr lang="en-US" altLang="zh-CN" dirty="0"/>
          </a:p>
          <a:p>
            <a:r>
              <a:rPr lang="zh-CN" altLang="en-US" dirty="0"/>
              <a:t>将度为平衡因子为</a:t>
            </a:r>
            <a:r>
              <a:rPr lang="en-US" altLang="zh-CN" dirty="0"/>
              <a:t>1</a:t>
            </a:r>
            <a:r>
              <a:rPr lang="zh-CN" altLang="en-US" dirty="0"/>
              <a:t>的元素，</a:t>
            </a:r>
            <a:endParaRPr lang="zh-CN" altLang="en-US" dirty="0"/>
          </a:p>
        </p:txBody>
      </p:sp>
      <p:sp>
        <p:nvSpPr>
          <p:cNvPr id="4" name="灯片编号占位符 3"/>
          <p:cNvSpPr>
            <a:spLocks noGrp="1"/>
          </p:cNvSpPr>
          <p:nvPr>
            <p:ph type="sldNum" sz="quarter" idx="5"/>
          </p:nvPr>
        </p:nvSpPr>
        <p:spPr/>
        <p:txBody>
          <a:bodyPr/>
          <a:lstStyle/>
          <a:p>
            <a:pPr>
              <a:defRPr/>
            </a:pPr>
            <a:fld id="{8CF8D2AA-CCC2-4419-98D0-E4520B327F3B}" type="slidenum">
              <a:rPr lang="zh-CN" altLang="en-US"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  A BL B BR , </a:t>
            </a:r>
            <a:r>
              <a:rPr lang="zh-CN" altLang="en-US" dirty="0"/>
              <a:t>调整，需要寻找哪个是根？ 紧挨着</a:t>
            </a:r>
            <a:r>
              <a:rPr lang="en-US" altLang="zh-CN" dirty="0"/>
              <a:t>-2 </a:t>
            </a:r>
            <a:r>
              <a:rPr lang="zh-CN" altLang="en-US" dirty="0"/>
              <a:t>不平衡结点的右孩子，作为根， 不平衡结点，作为新的根的左孩子。</a:t>
            </a:r>
            <a:r>
              <a:rPr lang="en-US" altLang="zh-CN" dirty="0"/>
              <a:t>    </a:t>
            </a:r>
            <a:endParaRPr lang="en-US" altLang="zh-CN" dirty="0"/>
          </a:p>
        </p:txBody>
      </p:sp>
      <p:sp>
        <p:nvSpPr>
          <p:cNvPr id="4" name="灯片编号占位符 3"/>
          <p:cNvSpPr>
            <a:spLocks noGrp="1"/>
          </p:cNvSpPr>
          <p:nvPr>
            <p:ph type="sldNum" sz="quarter" idx="5"/>
          </p:nvPr>
        </p:nvSpPr>
        <p:spPr/>
        <p:txBody>
          <a:bodyPr/>
          <a:lstStyle/>
          <a:p>
            <a:pPr>
              <a:defRPr/>
            </a:pPr>
            <a:fld id="{8CF8D2AA-CCC2-4419-98D0-E4520B327F3B}" type="slidenum">
              <a:rPr lang="zh-CN" altLang="en-US"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主要目标是找到根节点</a:t>
            </a:r>
            <a:r>
              <a:rPr lang="en-US" altLang="zh-CN" dirty="0"/>
              <a:t>B</a:t>
            </a:r>
            <a:r>
              <a:rPr lang="zh-CN" altLang="en-US" dirty="0"/>
              <a:t>，看看插入元素，值得哪个元素不平衡了，这个元素需要作为根节点。只要找到</a:t>
            </a:r>
            <a:r>
              <a:rPr lang="en-US" altLang="zh-CN" dirty="0"/>
              <a:t>B</a:t>
            </a:r>
            <a:endParaRPr lang="en-US" altLang="zh-CN" dirty="0"/>
          </a:p>
          <a:p>
            <a:r>
              <a:rPr lang="en-US" altLang="zh-CN" dirty="0"/>
              <a:t>AL A BL  B  BR C CR</a:t>
            </a:r>
            <a:endParaRPr lang="en-US" altLang="zh-CN" dirty="0"/>
          </a:p>
          <a:p>
            <a:r>
              <a:rPr lang="en-US" altLang="zh-CN" dirty="0"/>
              <a:t>B </a:t>
            </a:r>
            <a:r>
              <a:rPr lang="zh-CN" altLang="en-US" dirty="0"/>
              <a:t>结点的左右分别为</a:t>
            </a:r>
            <a:r>
              <a:rPr lang="en-US" altLang="zh-CN" dirty="0"/>
              <a:t>3</a:t>
            </a:r>
            <a:r>
              <a:rPr lang="zh-CN" altLang="en-US" dirty="0"/>
              <a:t>个元素，这样就可以平衡了。</a:t>
            </a:r>
            <a:endParaRPr lang="en-US" altLang="zh-CN" dirty="0"/>
          </a:p>
          <a:p>
            <a:endParaRPr lang="en-US" altLang="zh-CN" dirty="0"/>
          </a:p>
          <a:p>
            <a:r>
              <a:rPr lang="zh-CN" altLang="en-US" dirty="0"/>
              <a:t>分别保留</a:t>
            </a:r>
            <a:r>
              <a:rPr lang="en-US" altLang="zh-CN" dirty="0"/>
              <a:t>ABC</a:t>
            </a:r>
            <a:r>
              <a:rPr lang="zh-CN" altLang="en-US" dirty="0"/>
              <a:t>，找到</a:t>
            </a:r>
            <a:r>
              <a:rPr lang="en-US" altLang="zh-CN" dirty="0"/>
              <a:t>AL BL BR CR </a:t>
            </a:r>
            <a:r>
              <a:rPr lang="zh-CN" altLang="en-US" dirty="0"/>
              <a:t>，然后先列出来</a:t>
            </a:r>
            <a:r>
              <a:rPr lang="en-US" altLang="zh-CN" dirty="0"/>
              <a:t>ABC</a:t>
            </a:r>
            <a:r>
              <a:rPr lang="zh-CN" altLang="en-US" dirty="0"/>
              <a:t>，然后分别添加</a:t>
            </a:r>
            <a:r>
              <a:rPr lang="en-US" altLang="zh-CN" dirty="0"/>
              <a:t>4</a:t>
            </a:r>
            <a:r>
              <a:rPr lang="zh-CN" altLang="en-US"/>
              <a:t>部分。</a:t>
            </a:r>
            <a:endParaRPr lang="en-US" altLang="zh-CN"/>
          </a:p>
        </p:txBody>
      </p:sp>
      <p:sp>
        <p:nvSpPr>
          <p:cNvPr id="4" name="灯片编号占位符 3"/>
          <p:cNvSpPr>
            <a:spLocks noGrp="1"/>
          </p:cNvSpPr>
          <p:nvPr>
            <p:ph type="sldNum" sz="quarter" idx="5"/>
          </p:nvPr>
        </p:nvSpPr>
        <p:spPr/>
        <p:txBody>
          <a:bodyPr/>
          <a:lstStyle/>
          <a:p>
            <a:pPr>
              <a:defRPr/>
            </a:pPr>
            <a:fld id="{8CF8D2AA-CCC2-4419-98D0-E4520B327F3B}" type="slidenum">
              <a:rPr lang="zh-CN" altLang="en-US"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ChangeArrowheads="1" noTextEdit="1"/>
          </p:cNvSpPr>
          <p:nvPr>
            <p:ph type="sldImg"/>
          </p:nvPr>
        </p:nvSpPr>
        <p:spPr/>
      </p:sp>
      <p:sp>
        <p:nvSpPr>
          <p:cNvPr id="962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最小子树根结点  从空树开始，每插入一个关键字，都检查插入后是否导致平衡二叉树变得不平衡。</a:t>
            </a:r>
            <a:endParaRPr lang="zh-CN" altLang="en-US"/>
          </a:p>
        </p:txBody>
      </p:sp>
      <p:sp>
        <p:nvSpPr>
          <p:cNvPr id="962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5C6A73D-BAEF-4699-9301-E28D725651BF}" type="slidenum">
              <a:rPr lang="zh-CN" altLang="en-US"/>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ChangeArrowheads="1" noTextEdit="1"/>
          </p:cNvSpPr>
          <p:nvPr>
            <p:ph type="sldImg"/>
          </p:nvPr>
        </p:nvSpPr>
        <p:spPr/>
      </p:sp>
      <p:sp>
        <p:nvSpPr>
          <p:cNvPr id="993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度为</a:t>
            </a:r>
            <a:r>
              <a:rPr lang="en-US" altLang="zh-CN" dirty="0"/>
              <a:t>m</a:t>
            </a:r>
            <a:r>
              <a:rPr lang="zh-CN" altLang="en-US" dirty="0"/>
              <a:t>的</a:t>
            </a:r>
            <a:r>
              <a:rPr lang="en-US" altLang="zh-CN" dirty="0"/>
              <a:t>b-</a:t>
            </a:r>
            <a:r>
              <a:rPr lang="zh-CN" altLang="en-US" dirty="0"/>
              <a:t>树成为</a:t>
            </a:r>
            <a:r>
              <a:rPr lang="en-US" altLang="zh-CN" dirty="0"/>
              <a:t>m</a:t>
            </a:r>
            <a:r>
              <a:rPr lang="zh-CN" altLang="en-US" dirty="0"/>
              <a:t>阶</a:t>
            </a:r>
            <a:r>
              <a:rPr lang="en-US" altLang="zh-CN" dirty="0"/>
              <a:t>b-</a:t>
            </a:r>
            <a:r>
              <a:rPr lang="zh-CN" altLang="en-US" dirty="0"/>
              <a:t>树</a:t>
            </a:r>
            <a:endParaRPr lang="en-US" altLang="zh-CN" dirty="0"/>
          </a:p>
          <a:p>
            <a:r>
              <a:rPr lang="zh-CN" altLang="en-US" b="1" dirty="0">
                <a:solidFill>
                  <a:srgbClr val="FF0000"/>
                </a:solidFill>
                <a:latin typeface="宋体" panose="02010600030101010101" pitchFamily="2" charset="-122"/>
              </a:rPr>
              <a:t>索引：</a:t>
            </a:r>
            <a:r>
              <a:rPr lang="zh-CN" altLang="en-US" b="1" dirty="0">
                <a:latin typeface="宋体" panose="02010600030101010101" pitchFamily="2" charset="-122"/>
              </a:rPr>
              <a:t>把一个关键码与它对应的记录相关联的过程。索引由若干</a:t>
            </a:r>
            <a:r>
              <a:rPr lang="zh-CN" altLang="en-US" b="1" dirty="0">
                <a:solidFill>
                  <a:srgbClr val="FF0000"/>
                </a:solidFill>
                <a:latin typeface="宋体" panose="02010600030101010101" pitchFamily="2" charset="-122"/>
              </a:rPr>
              <a:t>索引项</a:t>
            </a:r>
            <a:r>
              <a:rPr lang="zh-CN" altLang="en-US" b="1" dirty="0">
                <a:latin typeface="宋体" panose="02010600030101010101" pitchFamily="2" charset="-122"/>
              </a:rPr>
              <a:t>构成，索引项至少应包含</a:t>
            </a:r>
            <a:r>
              <a:rPr lang="zh-CN" altLang="en-US" b="1" dirty="0">
                <a:solidFill>
                  <a:srgbClr val="FF0000"/>
                </a:solidFill>
                <a:latin typeface="宋体" panose="02010600030101010101" pitchFamily="2" charset="-122"/>
              </a:rPr>
              <a:t>关键码</a:t>
            </a:r>
            <a:r>
              <a:rPr lang="zh-CN" altLang="en-US" b="1" dirty="0">
                <a:latin typeface="宋体" panose="02010600030101010101" pitchFamily="2" charset="-122"/>
              </a:rPr>
              <a:t>和关键码对应的记录在存储器中的</a:t>
            </a:r>
            <a:r>
              <a:rPr lang="zh-CN" altLang="en-US" b="1" dirty="0">
                <a:solidFill>
                  <a:srgbClr val="FF0000"/>
                </a:solidFill>
                <a:latin typeface="宋体" panose="02010600030101010101" pitchFamily="2" charset="-122"/>
              </a:rPr>
              <a:t>位置</a:t>
            </a:r>
            <a:r>
              <a:rPr lang="zh-CN" altLang="en-US" b="1" dirty="0">
                <a:latin typeface="宋体" panose="02010600030101010101" pitchFamily="2" charset="-122"/>
              </a:rPr>
              <a:t>等信息。</a:t>
            </a:r>
            <a:endParaRPr lang="en-US" altLang="zh-CN" b="1" dirty="0">
              <a:latin typeface="宋体" panose="02010600030101010101" pitchFamily="2" charset="-122"/>
            </a:endParaRPr>
          </a:p>
          <a:p>
            <a:r>
              <a:rPr lang="zh-CN" altLang="en-US" b="1" dirty="0">
                <a:latin typeface="宋体" panose="02010600030101010101" pitchFamily="2" charset="-122"/>
              </a:rPr>
              <a:t>二叉平衡排序树。</a:t>
            </a:r>
            <a:endParaRPr lang="zh-CN" altLang="en-US" b="1" dirty="0">
              <a:latin typeface="宋体" panose="02010600030101010101" pitchFamily="2" charset="-122"/>
            </a:endParaRPr>
          </a:p>
          <a:p>
            <a:endParaRPr lang="zh-CN" altLang="en-US" dirty="0"/>
          </a:p>
        </p:txBody>
      </p:sp>
      <p:sp>
        <p:nvSpPr>
          <p:cNvPr id="993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4B1EB8E-E7DC-4069-B9E4-446D978B9ECE}" type="slidenum">
              <a:rPr lang="zh-CN" altLang="en-US"/>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ChangeArrowheads="1" noTextEdit="1"/>
          </p:cNvSpPr>
          <p:nvPr>
            <p:ph type="sldImg"/>
          </p:nvPr>
        </p:nvSpPr>
        <p:spPr/>
      </p:sp>
      <p:sp>
        <p:nvSpPr>
          <p:cNvPr id="993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度为</a:t>
            </a:r>
            <a:r>
              <a:rPr lang="en-US" altLang="zh-CN" dirty="0"/>
              <a:t>m</a:t>
            </a:r>
            <a:r>
              <a:rPr lang="zh-CN" altLang="en-US" dirty="0"/>
              <a:t>的</a:t>
            </a:r>
            <a:r>
              <a:rPr lang="en-US" altLang="zh-CN" dirty="0"/>
              <a:t>b-</a:t>
            </a:r>
            <a:r>
              <a:rPr lang="zh-CN" altLang="en-US" dirty="0"/>
              <a:t>树成为</a:t>
            </a:r>
            <a:r>
              <a:rPr lang="en-US" altLang="zh-CN" dirty="0"/>
              <a:t>m</a:t>
            </a:r>
            <a:r>
              <a:rPr lang="zh-CN" altLang="en-US" dirty="0"/>
              <a:t>阶</a:t>
            </a:r>
            <a:r>
              <a:rPr lang="en-US" altLang="zh-CN" dirty="0"/>
              <a:t>b-</a:t>
            </a:r>
            <a:r>
              <a:rPr lang="zh-CN" altLang="en-US" dirty="0"/>
              <a:t>树</a:t>
            </a:r>
            <a:r>
              <a:rPr lang="en-US" altLang="zh-CN" dirty="0"/>
              <a:t>..</a:t>
            </a:r>
            <a:endParaRPr lang="en-US" altLang="zh-CN" dirty="0"/>
          </a:p>
          <a:p>
            <a:r>
              <a:rPr lang="zh-CN" altLang="en-US" b="1" dirty="0">
                <a:solidFill>
                  <a:srgbClr val="FF0000"/>
                </a:solidFill>
                <a:latin typeface="宋体" panose="02010600030101010101" pitchFamily="2" charset="-122"/>
              </a:rPr>
              <a:t>索引：</a:t>
            </a:r>
            <a:r>
              <a:rPr lang="zh-CN" altLang="en-US" b="1" dirty="0">
                <a:latin typeface="宋体" panose="02010600030101010101" pitchFamily="2" charset="-122"/>
              </a:rPr>
              <a:t>把一个关键码与它对应的记录相关联的过程。索引由若干</a:t>
            </a:r>
            <a:r>
              <a:rPr lang="zh-CN" altLang="en-US" b="1" dirty="0">
                <a:solidFill>
                  <a:srgbClr val="FF0000"/>
                </a:solidFill>
                <a:latin typeface="宋体" panose="02010600030101010101" pitchFamily="2" charset="-122"/>
              </a:rPr>
              <a:t>索引项</a:t>
            </a:r>
            <a:r>
              <a:rPr lang="zh-CN" altLang="en-US" b="1" dirty="0">
                <a:latin typeface="宋体" panose="02010600030101010101" pitchFamily="2" charset="-122"/>
              </a:rPr>
              <a:t>构成，索引项至少应包含</a:t>
            </a:r>
            <a:r>
              <a:rPr lang="zh-CN" altLang="en-US" b="1" dirty="0">
                <a:solidFill>
                  <a:srgbClr val="FF0000"/>
                </a:solidFill>
                <a:latin typeface="宋体" panose="02010600030101010101" pitchFamily="2" charset="-122"/>
              </a:rPr>
              <a:t>关键码</a:t>
            </a:r>
            <a:r>
              <a:rPr lang="zh-CN" altLang="en-US" b="1" dirty="0">
                <a:latin typeface="宋体" panose="02010600030101010101" pitchFamily="2" charset="-122"/>
              </a:rPr>
              <a:t>和关键码对应的记录在存储器中的</a:t>
            </a:r>
            <a:r>
              <a:rPr lang="zh-CN" altLang="en-US" b="1" dirty="0">
                <a:solidFill>
                  <a:srgbClr val="FF0000"/>
                </a:solidFill>
                <a:latin typeface="宋体" panose="02010600030101010101" pitchFamily="2" charset="-122"/>
              </a:rPr>
              <a:t>位置</a:t>
            </a:r>
            <a:r>
              <a:rPr lang="zh-CN" altLang="en-US" b="1" dirty="0">
                <a:latin typeface="宋体" panose="02010600030101010101" pitchFamily="2" charset="-122"/>
              </a:rPr>
              <a:t>等信息。</a:t>
            </a:r>
            <a:endParaRPr lang="zh-CN" altLang="en-US" b="1" dirty="0">
              <a:latin typeface="宋体" panose="02010600030101010101" pitchFamily="2" charset="-122"/>
            </a:endParaRPr>
          </a:p>
          <a:p>
            <a:endParaRPr lang="zh-CN" altLang="en-US" dirty="0"/>
          </a:p>
        </p:txBody>
      </p:sp>
      <p:sp>
        <p:nvSpPr>
          <p:cNvPr id="993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4B1EB8E-E7DC-4069-B9E4-446D978B9ECE}" type="slidenum">
              <a:rPr lang="zh-CN" altLang="en-US"/>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这是几阶的</a:t>
            </a:r>
            <a:r>
              <a:rPr lang="en-US" altLang="zh-CN" dirty="0"/>
              <a:t>B-</a:t>
            </a:r>
            <a:r>
              <a:rPr lang="zh-CN" altLang="en-US" dirty="0"/>
              <a:t>树</a:t>
            </a:r>
            <a:r>
              <a:rPr lang="en-US" altLang="zh-CN" dirty="0"/>
              <a:t>?  4</a:t>
            </a:r>
            <a:r>
              <a:rPr lang="zh-CN" altLang="en-US" dirty="0"/>
              <a:t>阶？ 因为有的结点有</a:t>
            </a:r>
            <a:r>
              <a:rPr lang="en-US" altLang="zh-CN" dirty="0"/>
              <a:t>4</a:t>
            </a:r>
            <a:r>
              <a:rPr lang="zh-CN" altLang="en-US" dirty="0"/>
              <a:t>棵子树。</a:t>
            </a:r>
            <a:endParaRPr lang="en-US" altLang="zh-CN" dirty="0"/>
          </a:p>
          <a:p>
            <a:endParaRPr lang="en-US" altLang="zh-CN" dirty="0"/>
          </a:p>
          <a:p>
            <a:r>
              <a:rPr lang="en-US" altLang="zh-CN" dirty="0"/>
              <a:t>4/2 </a:t>
            </a:r>
            <a:r>
              <a:rPr lang="zh-CN" altLang="en-US" dirty="0"/>
              <a:t>向上取整，至少有两棵子树。最多有</a:t>
            </a:r>
            <a:r>
              <a:rPr lang="en-US" altLang="zh-CN" dirty="0"/>
              <a:t>4</a:t>
            </a:r>
            <a:r>
              <a:rPr lang="zh-CN" altLang="en-US" dirty="0"/>
              <a:t>棵子树。根节点至少有两棵子树。排序树的特点。平衡术的特点，就是</a:t>
            </a:r>
            <a:r>
              <a:rPr lang="en-US" altLang="zh-CN" dirty="0"/>
              <a:t>m/2</a:t>
            </a:r>
            <a:r>
              <a:rPr lang="zh-CN" altLang="en-US" dirty="0"/>
              <a:t>，尽量平衡。</a:t>
            </a:r>
            <a:endParaRPr lang="zh-CN" altLang="en-US" dirty="0"/>
          </a:p>
        </p:txBody>
      </p:sp>
      <p:sp>
        <p:nvSpPr>
          <p:cNvPr id="4" name="灯片编号占位符 3"/>
          <p:cNvSpPr>
            <a:spLocks noGrp="1"/>
          </p:cNvSpPr>
          <p:nvPr>
            <p:ph type="sldNum" sz="quarter" idx="5"/>
          </p:nvPr>
        </p:nvSpPr>
        <p:spPr/>
        <p:txBody>
          <a:bodyPr/>
          <a:lstStyle/>
          <a:p>
            <a:pPr>
              <a:defRPr/>
            </a:pPr>
            <a:fld id="{8CF8D2AA-CCC2-4419-98D0-E4520B327F3B}" type="slidenum">
              <a:rPr lang="zh-CN" altLang="en-US"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p:nvPr>
        </p:nvSpPr>
        <p:spPr/>
      </p:sp>
      <p:sp>
        <p:nvSpPr>
          <p:cNvPr id="921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一个事物的一组数据，称为数据元素。数据元素是数据的基本单位。</a:t>
            </a:r>
            <a:endParaRPr lang="en-US" altLang="zh-CN"/>
          </a:p>
          <a:p>
            <a:r>
              <a:rPr lang="zh-CN" altLang="en-US"/>
              <a:t>数据元素可以是一个不可分割的原子项，也可以由多个数据项组成。</a:t>
            </a:r>
            <a:endParaRPr lang="en-US" altLang="zh-CN"/>
          </a:p>
          <a:p>
            <a:r>
              <a:rPr lang="zh-CN" altLang="en-US"/>
              <a:t>数据项是数据元素中，独立的，不可分割的最小标识单位。</a:t>
            </a:r>
            <a:endParaRPr lang="zh-CN" altLang="en-US"/>
          </a:p>
        </p:txBody>
      </p:sp>
      <p:sp>
        <p:nvSpPr>
          <p:cNvPr id="9220"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90A8AAF-DC30-4605-8E85-B375A00C691F}" type="slidenum">
              <a:rPr lang="zh-CN" altLang="en-US" sz="1200"/>
            </a:fld>
            <a:endParaRPr lang="en-US" altLang="zh-CN"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ChangeArrowheads="1" noTextEdit="1"/>
          </p:cNvSpPr>
          <p:nvPr>
            <p:ph type="sldImg"/>
          </p:nvPr>
        </p:nvSpPr>
        <p:spPr/>
      </p:sp>
      <p:sp>
        <p:nvSpPr>
          <p:cNvPr id="10137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a:solidFill>
                  <a:srgbClr val="FF0000"/>
                </a:solidFill>
                <a:latin typeface="宋体" panose="02010600030101010101" pitchFamily="2" charset="-122"/>
              </a:rPr>
              <a:t>索引：</a:t>
            </a:r>
            <a:r>
              <a:rPr lang="zh-CN" altLang="en-US" b="1">
                <a:latin typeface="宋体" panose="02010600030101010101" pitchFamily="2" charset="-122"/>
              </a:rPr>
              <a:t>把一个关键码与它对应的记录相关联的过程。索引由若干</a:t>
            </a:r>
            <a:r>
              <a:rPr lang="zh-CN" altLang="en-US" b="1">
                <a:solidFill>
                  <a:srgbClr val="FF0000"/>
                </a:solidFill>
                <a:latin typeface="宋体" panose="02010600030101010101" pitchFamily="2" charset="-122"/>
              </a:rPr>
              <a:t>索引项</a:t>
            </a:r>
            <a:r>
              <a:rPr lang="zh-CN" altLang="en-US" b="1">
                <a:latin typeface="宋体" panose="02010600030101010101" pitchFamily="2" charset="-122"/>
              </a:rPr>
              <a:t>构成，索引项至少应包含</a:t>
            </a:r>
            <a:r>
              <a:rPr lang="zh-CN" altLang="en-US" b="1">
                <a:solidFill>
                  <a:srgbClr val="FF0000"/>
                </a:solidFill>
                <a:latin typeface="宋体" panose="02010600030101010101" pitchFamily="2" charset="-122"/>
              </a:rPr>
              <a:t>关键码</a:t>
            </a:r>
            <a:r>
              <a:rPr lang="zh-CN" altLang="en-US" b="1">
                <a:latin typeface="宋体" panose="02010600030101010101" pitchFamily="2" charset="-122"/>
              </a:rPr>
              <a:t>和关键码对应的记录在存储器中的</a:t>
            </a:r>
            <a:r>
              <a:rPr lang="zh-CN" altLang="en-US" b="1">
                <a:solidFill>
                  <a:srgbClr val="FF0000"/>
                </a:solidFill>
                <a:latin typeface="宋体" panose="02010600030101010101" pitchFamily="2" charset="-122"/>
              </a:rPr>
              <a:t>位置</a:t>
            </a:r>
            <a:r>
              <a:rPr lang="zh-CN" altLang="en-US" b="1">
                <a:latin typeface="宋体" panose="02010600030101010101" pitchFamily="2" charset="-122"/>
              </a:rPr>
              <a:t>等信息。</a:t>
            </a:r>
            <a:endParaRPr lang="zh-CN" altLang="en-US" b="1">
              <a:latin typeface="宋体" panose="02010600030101010101" pitchFamily="2" charset="-122"/>
            </a:endParaRPr>
          </a:p>
          <a:p>
            <a:endParaRPr lang="zh-CN" altLang="en-US"/>
          </a:p>
        </p:txBody>
      </p:sp>
      <p:sp>
        <p:nvSpPr>
          <p:cNvPr id="1013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ED88001-1ED7-40C7-95A5-58D454450404}" type="slidenum">
              <a:rPr lang="zh-CN" altLang="en-US"/>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ChangeArrowheads="1" noTextEdit="1"/>
          </p:cNvSpPr>
          <p:nvPr>
            <p:ph type="sldImg"/>
          </p:nvPr>
        </p:nvSpPr>
        <p:spPr/>
      </p:sp>
      <p:sp>
        <p:nvSpPr>
          <p:cNvPr id="1044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向上取整，不小于</a:t>
            </a:r>
            <a:r>
              <a:rPr lang="en-US" altLang="zh-CN"/>
              <a:t>x</a:t>
            </a:r>
            <a:r>
              <a:rPr lang="zh-CN" altLang="en-US"/>
              <a:t>的最小的整数</a:t>
            </a:r>
            <a:endParaRPr lang="zh-CN" altLang="en-US"/>
          </a:p>
        </p:txBody>
      </p:sp>
      <p:sp>
        <p:nvSpPr>
          <p:cNvPr id="1044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70F11DB-6631-4DBE-8BD9-913782F98537}" type="slidenum">
              <a:rPr lang="zh-CN" altLang="en-US"/>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t>
            </a:r>
            <a:r>
              <a:rPr lang="zh-CN" altLang="en-US" dirty="0"/>
              <a:t>树的定义，第一层最少有</a:t>
            </a:r>
            <a:r>
              <a:rPr lang="en-US" altLang="zh-CN" dirty="0"/>
              <a:t>1</a:t>
            </a:r>
            <a:r>
              <a:rPr lang="zh-CN" altLang="en-US" dirty="0"/>
              <a:t>个结点，至少有两棵子树。 第二层最少有</a:t>
            </a:r>
            <a:r>
              <a:rPr lang="en-US" altLang="zh-CN" dirty="0"/>
              <a:t>2</a:t>
            </a:r>
            <a:r>
              <a:rPr lang="zh-CN" altLang="en-US" dirty="0"/>
              <a:t>个结点。除根以外的其余非终端结点，有</a:t>
            </a:r>
            <a:r>
              <a:rPr lang="en-US" altLang="zh-CN" dirty="0"/>
              <a:t>m/2 </a:t>
            </a:r>
            <a:r>
              <a:rPr lang="zh-CN" altLang="en-US" dirty="0"/>
              <a:t>棵子树，那么第三层最少有</a:t>
            </a:r>
            <a:r>
              <a:rPr lang="en-US" altLang="zh-CN" dirty="0"/>
              <a:t>2</a:t>
            </a:r>
            <a:r>
              <a:rPr lang="zh-CN" altLang="en-US" dirty="0"/>
              <a:t>* </a:t>
            </a:r>
            <a:r>
              <a:rPr lang="en-US" altLang="zh-CN" dirty="0"/>
              <a:t>m/2 </a:t>
            </a:r>
            <a:r>
              <a:rPr lang="zh-CN" altLang="en-US" dirty="0"/>
              <a:t>棵子树。</a:t>
            </a:r>
            <a:endParaRPr lang="zh-CN" altLang="en-US" dirty="0"/>
          </a:p>
        </p:txBody>
      </p:sp>
      <p:sp>
        <p:nvSpPr>
          <p:cNvPr id="4" name="灯片编号占位符 3"/>
          <p:cNvSpPr>
            <a:spLocks noGrp="1"/>
          </p:cNvSpPr>
          <p:nvPr>
            <p:ph type="sldNum" sz="quarter" idx="5"/>
          </p:nvPr>
        </p:nvSpPr>
        <p:spPr/>
        <p:txBody>
          <a:bodyPr/>
          <a:lstStyle/>
          <a:p>
            <a:pPr>
              <a:defRPr/>
            </a:pPr>
            <a:fld id="{8CF8D2AA-CCC2-4419-98D0-E4520B327F3B}" type="slidenum">
              <a:rPr lang="zh-CN" altLang="en-US" smtClean="0"/>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例子有些问题，这个例子中允许插入相同的元素</a:t>
            </a:r>
            <a:endParaRPr lang="zh-CN" altLang="en-US" dirty="0"/>
          </a:p>
        </p:txBody>
      </p:sp>
      <p:sp>
        <p:nvSpPr>
          <p:cNvPr id="4" name="灯片编号占位符 3"/>
          <p:cNvSpPr>
            <a:spLocks noGrp="1"/>
          </p:cNvSpPr>
          <p:nvPr>
            <p:ph type="sldNum" sz="quarter" idx="5"/>
          </p:nvPr>
        </p:nvSpPr>
        <p:spPr/>
        <p:txBody>
          <a:bodyPr/>
          <a:lstStyle/>
          <a:p>
            <a:pPr>
              <a:defRPr/>
            </a:pPr>
            <a:fld id="{8CF8D2AA-CCC2-4419-98D0-E4520B327F3B}" type="slidenum">
              <a:rPr lang="zh-CN" altLang="en-US"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平均查找长度，物理含义是什么？ 就是在一个表中，找一个元素，平均需要比较几次，可以查到，或者确定查找不成功。</a:t>
            </a:r>
            <a:endParaRPr lang="zh-CN" altLang="en-US" dirty="0"/>
          </a:p>
        </p:txBody>
      </p:sp>
      <p:sp>
        <p:nvSpPr>
          <p:cNvPr id="4" name="灯片编号占位符 3"/>
          <p:cNvSpPr>
            <a:spLocks noGrp="1"/>
          </p:cNvSpPr>
          <p:nvPr>
            <p:ph type="sldNum" sz="quarter" idx="5"/>
          </p:nvPr>
        </p:nvSpPr>
        <p:spPr/>
        <p:txBody>
          <a:bodyPr/>
          <a:lstStyle/>
          <a:p>
            <a:pPr>
              <a:defRPr/>
            </a:pPr>
            <a:fld id="{8CF8D2AA-CCC2-4419-98D0-E4520B327F3B}" type="slidenum">
              <a:rPr lang="zh-CN" altLang="en-US"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带头节点的单链表。</a:t>
            </a:r>
            <a:endParaRPr lang="zh-CN" altLang="en-US" dirty="0"/>
          </a:p>
        </p:txBody>
      </p:sp>
      <p:sp>
        <p:nvSpPr>
          <p:cNvPr id="4" name="灯片编号占位符 3"/>
          <p:cNvSpPr>
            <a:spLocks noGrp="1"/>
          </p:cNvSpPr>
          <p:nvPr>
            <p:ph type="sldNum" sz="quarter" idx="5"/>
          </p:nvPr>
        </p:nvSpPr>
        <p:spPr/>
        <p:txBody>
          <a:bodyPr/>
          <a:lstStyle/>
          <a:p>
            <a:pPr>
              <a:defRPr/>
            </a:pPr>
            <a:fld id="{8CF8D2AA-CCC2-4419-98D0-E4520B327F3B}" type="slidenum">
              <a:rPr lang="zh-CN" altLang="en-US"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ChangeArrowheads="1" noTextEdit="1"/>
          </p:cNvSpPr>
          <p:nvPr>
            <p:ph type="sldImg"/>
          </p:nvPr>
        </p:nvSpPr>
        <p:spPr/>
      </p:sp>
      <p:sp>
        <p:nvSpPr>
          <p:cNvPr id="2355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其中</a:t>
            </a:r>
            <a:r>
              <a:rPr lang="en-US" altLang="zh-CN"/>
              <a:t>pi</a:t>
            </a:r>
            <a:r>
              <a:rPr lang="zh-CN" altLang="en-US"/>
              <a:t>表示查找的概率。 </a:t>
            </a:r>
            <a:r>
              <a:rPr lang="en-US" altLang="zh-CN"/>
              <a:t>Ci</a:t>
            </a:r>
            <a:r>
              <a:rPr lang="zh-CN" altLang="en-US"/>
              <a:t>表示查找相应元素需要比较的关键字的比较次数。</a:t>
            </a:r>
            <a:endParaRPr lang="zh-CN" altLang="en-US"/>
          </a:p>
        </p:txBody>
      </p:sp>
      <p:sp>
        <p:nvSpPr>
          <p:cNvPr id="2355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9574D53C-80FA-498F-B48B-5F19ED186E5E}" type="slidenum">
              <a:rPr lang="zh-CN" altLang="en-US" sz="1200"/>
            </a:fld>
            <a:endParaRPr lang="en-US" altLang="zh-CN"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ChangeArrowheads="1" noTextEdit="1"/>
          </p:cNvSpPr>
          <p:nvPr>
            <p:ph type="sldImg"/>
          </p:nvPr>
        </p:nvSpPr>
        <p:spPr/>
      </p:sp>
      <p:sp>
        <p:nvSpPr>
          <p:cNvPr id="31747"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有序表的顺序查找，可以构建一个二叉树，二叉树的高度为元素的个数。</a:t>
            </a:r>
            <a:endParaRPr lang="en-US" altLang="zh-CN" dirty="0"/>
          </a:p>
          <a:p>
            <a:r>
              <a:rPr lang="zh-CN" altLang="en-US" dirty="0"/>
              <a:t>顺序查找的二叉判定树，高度</a:t>
            </a:r>
            <a:r>
              <a:rPr lang="en-US" altLang="zh-CN" dirty="0"/>
              <a:t>h = n</a:t>
            </a:r>
            <a:r>
              <a:rPr lang="zh-CN" altLang="en-US" dirty="0"/>
              <a:t>，</a:t>
            </a:r>
            <a:r>
              <a:rPr lang="en-US" altLang="zh-CN" dirty="0"/>
              <a:t>ASL </a:t>
            </a:r>
            <a:r>
              <a:rPr lang="zh-CN" altLang="en-US" dirty="0"/>
              <a:t>成功 </a:t>
            </a:r>
            <a:r>
              <a:rPr lang="en-US" altLang="zh-CN" dirty="0"/>
              <a:t>= 1/8</a:t>
            </a:r>
            <a:r>
              <a:rPr lang="zh-CN" altLang="en-US" dirty="0"/>
              <a:t>（</a:t>
            </a:r>
            <a:r>
              <a:rPr lang="en-US" altLang="zh-CN" dirty="0"/>
              <a:t>1 + 2+3 +</a:t>
            </a:r>
            <a:r>
              <a:rPr lang="zh-CN" altLang="en-US" dirty="0"/>
              <a:t>。。。</a:t>
            </a:r>
            <a:r>
              <a:rPr lang="en-US" altLang="zh-CN" dirty="0"/>
              <a:t>+ 8</a:t>
            </a:r>
            <a:r>
              <a:rPr lang="zh-CN" altLang="en-US" dirty="0"/>
              <a:t>） </a:t>
            </a:r>
            <a:r>
              <a:rPr lang="en-US" altLang="zh-CN" dirty="0"/>
              <a:t>= </a:t>
            </a:r>
            <a:r>
              <a:rPr lang="zh-CN" altLang="en-US" dirty="0"/>
              <a:t>（</a:t>
            </a:r>
            <a:r>
              <a:rPr lang="en-US" altLang="zh-CN" dirty="0"/>
              <a:t>n+1</a:t>
            </a:r>
            <a:r>
              <a:rPr lang="zh-CN" altLang="en-US" dirty="0"/>
              <a:t>）</a:t>
            </a:r>
            <a:r>
              <a:rPr lang="en-US" altLang="zh-CN" dirty="0"/>
              <a:t>/2=4.5.</a:t>
            </a:r>
            <a:endParaRPr lang="en-US" altLang="zh-CN" dirty="0"/>
          </a:p>
          <a:p>
            <a:r>
              <a:rPr lang="en-US" altLang="zh-CN" dirty="0"/>
              <a:t>ASL</a:t>
            </a:r>
            <a:r>
              <a:rPr lang="zh-CN" altLang="en-US" dirty="0"/>
              <a:t>不成功 </a:t>
            </a:r>
            <a:r>
              <a:rPr lang="en-US" altLang="zh-CN" dirty="0"/>
              <a:t>= 8. </a:t>
            </a:r>
            <a:r>
              <a:rPr lang="zh-CN" altLang="en-US" dirty="0"/>
              <a:t> 时间复杂度为</a:t>
            </a:r>
            <a:r>
              <a:rPr lang="en-US" altLang="zh-CN" dirty="0"/>
              <a:t>O(n). </a:t>
            </a:r>
            <a:endParaRPr lang="en-US" altLang="zh-CN" dirty="0"/>
          </a:p>
          <a:p>
            <a:endParaRPr lang="en-US" altLang="zh-CN" dirty="0"/>
          </a:p>
          <a:p>
            <a:r>
              <a:rPr lang="zh-CN" altLang="en-US" dirty="0"/>
              <a:t>查找不成功时，到达某个外部结点。比较次数为</a:t>
            </a:r>
            <a:r>
              <a:rPr lang="en-US" altLang="zh-CN" dirty="0"/>
              <a:t>h-1~ h</a:t>
            </a:r>
            <a:r>
              <a:rPr lang="zh-CN" altLang="en-US" dirty="0"/>
              <a:t>次。</a:t>
            </a:r>
            <a:endParaRPr lang="en-US" altLang="zh-CN" dirty="0"/>
          </a:p>
        </p:txBody>
      </p:sp>
      <p:sp>
        <p:nvSpPr>
          <p:cNvPr id="31748"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5539570-C98F-498D-A3DE-B41BD9B3F31B}" type="slidenum">
              <a:rPr lang="zh-CN" altLang="en-US" sz="1200"/>
            </a:fld>
            <a:endParaRPr lang="en-US" altLang="zh-CN"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ChangeArrowheads="1" noTextEdit="1"/>
          </p:cNvSpPr>
          <p:nvPr>
            <p:ph type="sldImg"/>
          </p:nvPr>
        </p:nvSpPr>
        <p:spPr/>
      </p:sp>
      <p:sp>
        <p:nvSpPr>
          <p:cNvPr id="358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每一块有一个下标。</a:t>
            </a:r>
            <a:endParaRPr lang="zh-CN" altLang="en-US"/>
          </a:p>
        </p:txBody>
      </p:sp>
      <p:sp>
        <p:nvSpPr>
          <p:cNvPr id="358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D1716C3F-26B1-4A8E-A4AA-3B989A11CAF3}" type="slidenum">
              <a:rPr lang="zh-CN" altLang="en-US" sz="1200"/>
            </a:fld>
            <a:endParaRPr lang="en-US" altLang="zh-CN"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p:txBody>
          <a:bodyPr/>
          <a:lstStyle>
            <a:lvl1pPr>
              <a:defRPr/>
            </a:lvl1pPr>
          </a:lstStyle>
          <a:p>
            <a:pPr>
              <a:defRPr/>
            </a:pPr>
            <a:r>
              <a:rPr lang="en-US" altLang="zh-CN"/>
              <a:t>《数据结构</a:t>
            </a:r>
            <a:r>
              <a:rPr lang="zh-CN" altLang="en-US"/>
              <a:t>（</a:t>
            </a:r>
            <a:r>
              <a:rPr lang="en-US" altLang="zh-CN"/>
              <a:t>Java版</a:t>
            </a:r>
            <a:r>
              <a:rPr lang="zh-CN" altLang="en-US"/>
              <a:t>）（第</a:t>
            </a:r>
            <a:r>
              <a:rPr lang="en-US" altLang="zh-CN"/>
              <a:t>2</a:t>
            </a:r>
            <a:r>
              <a:rPr lang="zh-CN" altLang="en-US"/>
              <a:t>版）</a:t>
            </a:r>
            <a:r>
              <a:rPr lang="en-US" altLang="zh-CN"/>
              <a:t>》</a:t>
            </a:r>
            <a:endParaRPr lang="en-US" altLang="zh-CN"/>
          </a:p>
        </p:txBody>
      </p:sp>
      <p:sp>
        <p:nvSpPr>
          <p:cNvPr id="6" name="Rectangle 7"/>
          <p:cNvSpPr>
            <a:spLocks noGrp="1" noChangeArrowheads="1"/>
          </p:cNvSpPr>
          <p:nvPr>
            <p:ph type="sldNum" sz="quarter" idx="12"/>
          </p:nvPr>
        </p:nvSpPr>
        <p:spPr/>
        <p:txBody>
          <a:bodyPr/>
          <a:lstStyle>
            <a:lvl1pPr>
              <a:defRPr/>
            </a:lvl1pPr>
          </a:lstStyle>
          <a:p>
            <a:pPr>
              <a:defRPr/>
            </a:pPr>
            <a:fld id="{1F46C5CC-5691-4ACE-933B-78E1DA777A2C}" type="slidenum">
              <a:rPr lang="zh-CN" altLang="en-US"/>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p:txBody>
          <a:bodyPr/>
          <a:lstStyle>
            <a:lvl1pPr>
              <a:defRPr/>
            </a:lvl1pPr>
          </a:lstStyle>
          <a:p>
            <a:pPr>
              <a:defRPr/>
            </a:pPr>
            <a:r>
              <a:rPr lang="en-US" altLang="zh-CN"/>
              <a:t>《数据结构</a:t>
            </a:r>
            <a:r>
              <a:rPr lang="zh-CN" altLang="en-US"/>
              <a:t>（</a:t>
            </a:r>
            <a:r>
              <a:rPr lang="en-US" altLang="zh-CN"/>
              <a:t>Java版</a:t>
            </a:r>
            <a:r>
              <a:rPr lang="zh-CN" altLang="en-US"/>
              <a:t>）（第</a:t>
            </a:r>
            <a:r>
              <a:rPr lang="en-US" altLang="zh-CN"/>
              <a:t>2</a:t>
            </a:r>
            <a:r>
              <a:rPr lang="zh-CN" altLang="en-US"/>
              <a:t>版）</a:t>
            </a:r>
            <a:r>
              <a:rPr lang="en-US" altLang="zh-CN"/>
              <a:t>》</a:t>
            </a:r>
            <a:endParaRPr lang="en-US" altLang="zh-CN"/>
          </a:p>
        </p:txBody>
      </p:sp>
      <p:sp>
        <p:nvSpPr>
          <p:cNvPr id="6" name="Rectangle 7"/>
          <p:cNvSpPr>
            <a:spLocks noGrp="1" noChangeArrowheads="1"/>
          </p:cNvSpPr>
          <p:nvPr>
            <p:ph type="sldNum" sz="quarter" idx="12"/>
          </p:nvPr>
        </p:nvSpPr>
        <p:spPr/>
        <p:txBody>
          <a:bodyPr/>
          <a:lstStyle>
            <a:lvl1pPr>
              <a:defRPr/>
            </a:lvl1pPr>
          </a:lstStyle>
          <a:p>
            <a:pPr>
              <a:defRPr/>
            </a:pPr>
            <a:fld id="{FC32DE7C-12F5-4603-849B-B821D8938AF1}" type="slidenum">
              <a:rPr lang="zh-CN" altLang="en-US"/>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57950" y="152400"/>
            <a:ext cx="1924050" cy="53340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85800" y="152400"/>
            <a:ext cx="5619750" cy="53340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p:txBody>
          <a:bodyPr/>
          <a:lstStyle>
            <a:lvl1pPr>
              <a:defRPr/>
            </a:lvl1pPr>
          </a:lstStyle>
          <a:p>
            <a:pPr>
              <a:defRPr/>
            </a:pPr>
            <a:r>
              <a:rPr lang="en-US" altLang="zh-CN"/>
              <a:t>《数据结构</a:t>
            </a:r>
            <a:r>
              <a:rPr lang="zh-CN" altLang="en-US"/>
              <a:t>（</a:t>
            </a:r>
            <a:r>
              <a:rPr lang="en-US" altLang="zh-CN"/>
              <a:t>Java版</a:t>
            </a:r>
            <a:r>
              <a:rPr lang="zh-CN" altLang="en-US"/>
              <a:t>）（第</a:t>
            </a:r>
            <a:r>
              <a:rPr lang="en-US" altLang="zh-CN"/>
              <a:t>2</a:t>
            </a:r>
            <a:r>
              <a:rPr lang="zh-CN" altLang="en-US"/>
              <a:t>版）</a:t>
            </a:r>
            <a:r>
              <a:rPr lang="en-US" altLang="zh-CN"/>
              <a:t>》</a:t>
            </a:r>
            <a:endParaRPr lang="en-US" altLang="zh-CN"/>
          </a:p>
        </p:txBody>
      </p:sp>
      <p:sp>
        <p:nvSpPr>
          <p:cNvPr id="6" name="Rectangle 7"/>
          <p:cNvSpPr>
            <a:spLocks noGrp="1" noChangeArrowheads="1"/>
          </p:cNvSpPr>
          <p:nvPr>
            <p:ph type="sldNum" sz="quarter" idx="12"/>
          </p:nvPr>
        </p:nvSpPr>
        <p:spPr/>
        <p:txBody>
          <a:bodyPr/>
          <a:lstStyle>
            <a:lvl1pPr>
              <a:defRPr/>
            </a:lvl1pPr>
          </a:lstStyle>
          <a:p>
            <a:pPr>
              <a:defRPr/>
            </a:pPr>
            <a:fld id="{8408CD68-11F3-4030-9B1E-04FB91054788}" type="slidenum">
              <a:rPr lang="zh-CN" altLang="en-US"/>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vl1pPr>
          </a:lstStyle>
          <a:p>
            <a:pPr>
              <a:defRPr/>
            </a:pPr>
            <a:r>
              <a:rPr lang="en-US" altLang="zh-CN"/>
              <a:t>《数据结构</a:t>
            </a:r>
            <a:r>
              <a:rPr lang="zh-CN" altLang="en-US"/>
              <a:t>（</a:t>
            </a:r>
            <a:r>
              <a:rPr lang="en-US" altLang="zh-CN"/>
              <a:t>Java版</a:t>
            </a:r>
            <a:r>
              <a:rPr lang="zh-CN" altLang="en-US"/>
              <a:t>）（第</a:t>
            </a:r>
            <a:r>
              <a:rPr lang="en-US" altLang="zh-CN"/>
              <a:t>2</a:t>
            </a:r>
            <a:r>
              <a:rPr lang="zh-CN" altLang="en-US"/>
              <a:t>版）</a:t>
            </a:r>
            <a:r>
              <a:rPr lang="en-US" altLang="zh-CN"/>
              <a:t>》</a:t>
            </a:r>
            <a:endParaRPr lang="en-US" altLang="zh-CN"/>
          </a:p>
        </p:txBody>
      </p:sp>
      <p:sp>
        <p:nvSpPr>
          <p:cNvPr id="6" name="Rectangle 13"/>
          <p:cNvSpPr>
            <a:spLocks noGrp="1" noChangeArrowheads="1"/>
          </p:cNvSpPr>
          <p:nvPr>
            <p:ph type="sldNum" sz="quarter" idx="12"/>
          </p:nvPr>
        </p:nvSpPr>
        <p:spPr/>
        <p:txBody>
          <a:bodyPr/>
          <a:lstStyle>
            <a:lvl1pPr>
              <a:defRPr/>
            </a:lvl1pPr>
          </a:lstStyle>
          <a:p>
            <a:pPr>
              <a:defRPr/>
            </a:pPr>
            <a:fld id="{DD3437F6-189F-4EB6-87EC-309ED33E6529}" type="slidenum">
              <a:rPr lang="zh-CN" altLang="en-US"/>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vl1pPr>
          </a:lstStyle>
          <a:p>
            <a:pPr>
              <a:defRPr/>
            </a:pPr>
            <a:r>
              <a:rPr lang="en-US" altLang="zh-CN"/>
              <a:t>《数据结构</a:t>
            </a:r>
            <a:r>
              <a:rPr lang="zh-CN" altLang="en-US"/>
              <a:t>（</a:t>
            </a:r>
            <a:r>
              <a:rPr lang="en-US" altLang="zh-CN"/>
              <a:t>Java版</a:t>
            </a:r>
            <a:r>
              <a:rPr lang="zh-CN" altLang="en-US"/>
              <a:t>）（第</a:t>
            </a:r>
            <a:r>
              <a:rPr lang="en-US" altLang="zh-CN"/>
              <a:t>2</a:t>
            </a:r>
            <a:r>
              <a:rPr lang="zh-CN" altLang="en-US"/>
              <a:t>版）</a:t>
            </a:r>
            <a:r>
              <a:rPr lang="en-US" altLang="zh-CN"/>
              <a:t>》</a:t>
            </a:r>
            <a:endParaRPr lang="en-US" altLang="zh-CN"/>
          </a:p>
        </p:txBody>
      </p:sp>
      <p:sp>
        <p:nvSpPr>
          <p:cNvPr id="6" name="Rectangle 13"/>
          <p:cNvSpPr>
            <a:spLocks noGrp="1" noChangeArrowheads="1"/>
          </p:cNvSpPr>
          <p:nvPr>
            <p:ph type="sldNum" sz="quarter" idx="12"/>
          </p:nvPr>
        </p:nvSpPr>
        <p:spPr/>
        <p:txBody>
          <a:bodyPr/>
          <a:lstStyle>
            <a:lvl1pPr>
              <a:defRPr/>
            </a:lvl1pPr>
          </a:lstStyle>
          <a:p>
            <a:pPr>
              <a:defRPr/>
            </a:pPr>
            <a:fld id="{9EE3FC62-86F7-416E-92C0-4F08BCF99AED}" type="slidenum">
              <a:rPr lang="zh-CN" altLang="en-US"/>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vl1pPr>
          </a:lstStyle>
          <a:p>
            <a:pPr>
              <a:defRPr/>
            </a:pPr>
            <a:r>
              <a:rPr lang="en-US" altLang="zh-CN"/>
              <a:t>《数据结构</a:t>
            </a:r>
            <a:r>
              <a:rPr lang="zh-CN" altLang="en-US"/>
              <a:t>（</a:t>
            </a:r>
            <a:r>
              <a:rPr lang="en-US" altLang="zh-CN"/>
              <a:t>Java版</a:t>
            </a:r>
            <a:r>
              <a:rPr lang="zh-CN" altLang="en-US"/>
              <a:t>）（第</a:t>
            </a:r>
            <a:r>
              <a:rPr lang="en-US" altLang="zh-CN"/>
              <a:t>2</a:t>
            </a:r>
            <a:r>
              <a:rPr lang="zh-CN" altLang="en-US"/>
              <a:t>版）</a:t>
            </a:r>
            <a:r>
              <a:rPr lang="en-US" altLang="zh-CN"/>
              <a:t>》</a:t>
            </a:r>
            <a:endParaRPr lang="en-US" altLang="zh-CN"/>
          </a:p>
        </p:txBody>
      </p:sp>
      <p:sp>
        <p:nvSpPr>
          <p:cNvPr id="6" name="Rectangle 13"/>
          <p:cNvSpPr>
            <a:spLocks noGrp="1" noChangeArrowheads="1"/>
          </p:cNvSpPr>
          <p:nvPr>
            <p:ph type="sldNum" sz="quarter" idx="12"/>
          </p:nvPr>
        </p:nvSpPr>
        <p:spPr/>
        <p:txBody>
          <a:bodyPr/>
          <a:lstStyle>
            <a:lvl1pPr>
              <a:defRPr/>
            </a:lvl1pPr>
          </a:lstStyle>
          <a:p>
            <a:pPr>
              <a:defRPr/>
            </a:pPr>
            <a:fld id="{2C536D7D-C9CF-4631-9C0C-2C5E8B2B6037}" type="slidenum">
              <a:rPr lang="zh-CN" altLang="en-US"/>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1187450" y="1989138"/>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5149850" y="1989138"/>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11"/>
          <p:cNvSpPr>
            <a:spLocks noGrp="1" noChangeArrowheads="1"/>
          </p:cNvSpPr>
          <p:nvPr>
            <p:ph type="dt" sz="half" idx="10"/>
          </p:nvPr>
        </p:nvSpPr>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vl1pPr>
          </a:lstStyle>
          <a:p>
            <a:pPr>
              <a:defRPr/>
            </a:pPr>
            <a:r>
              <a:rPr lang="en-US" altLang="zh-CN"/>
              <a:t>《数据结构</a:t>
            </a:r>
            <a:r>
              <a:rPr lang="zh-CN" altLang="en-US"/>
              <a:t>（</a:t>
            </a:r>
            <a:r>
              <a:rPr lang="en-US" altLang="zh-CN"/>
              <a:t>Java版</a:t>
            </a:r>
            <a:r>
              <a:rPr lang="zh-CN" altLang="en-US"/>
              <a:t>）（第</a:t>
            </a:r>
            <a:r>
              <a:rPr lang="en-US" altLang="zh-CN"/>
              <a:t>2</a:t>
            </a:r>
            <a:r>
              <a:rPr lang="zh-CN" altLang="en-US"/>
              <a:t>版）</a:t>
            </a:r>
            <a:r>
              <a:rPr lang="en-US" altLang="zh-CN"/>
              <a:t>》</a:t>
            </a:r>
            <a:endParaRPr lang="en-US" altLang="zh-CN"/>
          </a:p>
        </p:txBody>
      </p:sp>
      <p:sp>
        <p:nvSpPr>
          <p:cNvPr id="7" name="Rectangle 13"/>
          <p:cNvSpPr>
            <a:spLocks noGrp="1" noChangeArrowheads="1"/>
          </p:cNvSpPr>
          <p:nvPr>
            <p:ph type="sldNum" sz="quarter" idx="12"/>
          </p:nvPr>
        </p:nvSpPr>
        <p:spPr/>
        <p:txBody>
          <a:bodyPr/>
          <a:lstStyle>
            <a:lvl1pPr>
              <a:defRPr/>
            </a:lvl1pPr>
          </a:lstStyle>
          <a:p>
            <a:pPr>
              <a:defRPr/>
            </a:pPr>
            <a:fld id="{BC741AAE-E734-42B7-BD3A-B20B6D23862A}" type="slidenum">
              <a:rPr lang="zh-CN" altLang="en-US"/>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11"/>
          <p:cNvSpPr>
            <a:spLocks noGrp="1" noChangeArrowheads="1"/>
          </p:cNvSpPr>
          <p:nvPr>
            <p:ph type="dt" sz="half" idx="10"/>
          </p:nvPr>
        </p:nvSpPr>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p:txBody>
          <a:bodyPr/>
          <a:lstStyle>
            <a:lvl1pPr>
              <a:defRPr/>
            </a:lvl1pPr>
          </a:lstStyle>
          <a:p>
            <a:pPr>
              <a:defRPr/>
            </a:pPr>
            <a:r>
              <a:rPr lang="en-US" altLang="zh-CN"/>
              <a:t>《数据结构</a:t>
            </a:r>
            <a:r>
              <a:rPr lang="zh-CN" altLang="en-US"/>
              <a:t>（</a:t>
            </a:r>
            <a:r>
              <a:rPr lang="en-US" altLang="zh-CN"/>
              <a:t>Java版</a:t>
            </a:r>
            <a:r>
              <a:rPr lang="zh-CN" altLang="en-US"/>
              <a:t>）（第</a:t>
            </a:r>
            <a:r>
              <a:rPr lang="en-US" altLang="zh-CN"/>
              <a:t>2</a:t>
            </a:r>
            <a:r>
              <a:rPr lang="zh-CN" altLang="en-US"/>
              <a:t>版）</a:t>
            </a:r>
            <a:r>
              <a:rPr lang="en-US" altLang="zh-CN"/>
              <a:t>》</a:t>
            </a:r>
            <a:endParaRPr lang="en-US" altLang="zh-CN"/>
          </a:p>
        </p:txBody>
      </p:sp>
      <p:sp>
        <p:nvSpPr>
          <p:cNvPr id="9" name="Rectangle 13"/>
          <p:cNvSpPr>
            <a:spLocks noGrp="1" noChangeArrowheads="1"/>
          </p:cNvSpPr>
          <p:nvPr>
            <p:ph type="sldNum" sz="quarter" idx="12"/>
          </p:nvPr>
        </p:nvSpPr>
        <p:spPr/>
        <p:txBody>
          <a:bodyPr/>
          <a:lstStyle>
            <a:lvl1pPr>
              <a:defRPr/>
            </a:lvl1pPr>
          </a:lstStyle>
          <a:p>
            <a:pPr>
              <a:defRPr/>
            </a:pPr>
            <a:fld id="{039B0F9D-248D-4F04-BF42-2CC72F6B0408}" type="slidenum">
              <a:rPr lang="zh-CN" altLang="en-US"/>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11"/>
          <p:cNvSpPr>
            <a:spLocks noGrp="1" noChangeArrowheads="1"/>
          </p:cNvSpPr>
          <p:nvPr>
            <p:ph type="dt" sz="half" idx="10"/>
          </p:nvPr>
        </p:nvSpPr>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a:defRPr/>
            </a:lvl1pPr>
          </a:lstStyle>
          <a:p>
            <a:pPr>
              <a:defRPr/>
            </a:pPr>
            <a:r>
              <a:rPr lang="en-US" altLang="zh-CN"/>
              <a:t>《数据结构</a:t>
            </a:r>
            <a:r>
              <a:rPr lang="zh-CN" altLang="en-US"/>
              <a:t>（</a:t>
            </a:r>
            <a:r>
              <a:rPr lang="en-US" altLang="zh-CN"/>
              <a:t>Java版</a:t>
            </a:r>
            <a:r>
              <a:rPr lang="zh-CN" altLang="en-US"/>
              <a:t>）（第</a:t>
            </a:r>
            <a:r>
              <a:rPr lang="en-US" altLang="zh-CN"/>
              <a:t>2</a:t>
            </a:r>
            <a:r>
              <a:rPr lang="zh-CN" altLang="en-US"/>
              <a:t>版）</a:t>
            </a:r>
            <a:r>
              <a:rPr lang="en-US" altLang="zh-CN"/>
              <a:t>》</a:t>
            </a:r>
            <a:endParaRPr lang="en-US" altLang="zh-CN"/>
          </a:p>
        </p:txBody>
      </p:sp>
      <p:sp>
        <p:nvSpPr>
          <p:cNvPr id="5" name="Rectangle 13"/>
          <p:cNvSpPr>
            <a:spLocks noGrp="1" noChangeArrowheads="1"/>
          </p:cNvSpPr>
          <p:nvPr>
            <p:ph type="sldNum" sz="quarter" idx="12"/>
          </p:nvPr>
        </p:nvSpPr>
        <p:spPr/>
        <p:txBody>
          <a:bodyPr/>
          <a:lstStyle>
            <a:lvl1pPr>
              <a:defRPr/>
            </a:lvl1pPr>
          </a:lstStyle>
          <a:p>
            <a:pPr>
              <a:defRPr/>
            </a:pPr>
            <a:fld id="{7FA8BF14-BA1C-4C9F-BE90-1B6C2326227B}" type="slidenum">
              <a:rPr lang="zh-CN" altLang="en-US"/>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p:txBody>
          <a:bodyPr/>
          <a:lstStyle>
            <a:lvl1pPr>
              <a:defRPr/>
            </a:lvl1pPr>
          </a:lstStyle>
          <a:p>
            <a:pPr>
              <a:defRPr/>
            </a:pPr>
            <a:r>
              <a:rPr lang="en-US" altLang="zh-CN"/>
              <a:t>《数据结构</a:t>
            </a:r>
            <a:r>
              <a:rPr lang="zh-CN" altLang="en-US"/>
              <a:t>（</a:t>
            </a:r>
            <a:r>
              <a:rPr lang="en-US" altLang="zh-CN"/>
              <a:t>Java版</a:t>
            </a:r>
            <a:r>
              <a:rPr lang="zh-CN" altLang="en-US"/>
              <a:t>）（第</a:t>
            </a:r>
            <a:r>
              <a:rPr lang="en-US" altLang="zh-CN"/>
              <a:t>2</a:t>
            </a:r>
            <a:r>
              <a:rPr lang="zh-CN" altLang="en-US"/>
              <a:t>版）</a:t>
            </a:r>
            <a:r>
              <a:rPr lang="en-US" altLang="zh-CN"/>
              <a:t>》</a:t>
            </a:r>
            <a:endParaRPr lang="en-US" altLang="zh-CN"/>
          </a:p>
        </p:txBody>
      </p:sp>
      <p:sp>
        <p:nvSpPr>
          <p:cNvPr id="4" name="Rectangle 13"/>
          <p:cNvSpPr>
            <a:spLocks noGrp="1" noChangeArrowheads="1"/>
          </p:cNvSpPr>
          <p:nvPr>
            <p:ph type="sldNum" sz="quarter" idx="12"/>
          </p:nvPr>
        </p:nvSpPr>
        <p:spPr/>
        <p:txBody>
          <a:bodyPr/>
          <a:lstStyle>
            <a:lvl1pPr>
              <a:defRPr/>
            </a:lvl1pPr>
          </a:lstStyle>
          <a:p>
            <a:pPr>
              <a:defRPr/>
            </a:pPr>
            <a:fld id="{11462644-5DA3-4E7D-BC13-B469596459AA}" type="slidenum">
              <a:rPr lang="zh-CN" altLang="en-US"/>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11"/>
          <p:cNvSpPr>
            <a:spLocks noGrp="1" noChangeArrowheads="1"/>
          </p:cNvSpPr>
          <p:nvPr>
            <p:ph type="dt" sz="half" idx="10"/>
          </p:nvPr>
        </p:nvSpPr>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vl1pPr>
          </a:lstStyle>
          <a:p>
            <a:pPr>
              <a:defRPr/>
            </a:pPr>
            <a:r>
              <a:rPr lang="en-US" altLang="zh-CN"/>
              <a:t>《数据结构</a:t>
            </a:r>
            <a:r>
              <a:rPr lang="zh-CN" altLang="en-US"/>
              <a:t>（</a:t>
            </a:r>
            <a:r>
              <a:rPr lang="en-US" altLang="zh-CN"/>
              <a:t>Java版</a:t>
            </a:r>
            <a:r>
              <a:rPr lang="zh-CN" altLang="en-US"/>
              <a:t>）（第</a:t>
            </a:r>
            <a:r>
              <a:rPr lang="en-US" altLang="zh-CN"/>
              <a:t>2</a:t>
            </a:r>
            <a:r>
              <a:rPr lang="zh-CN" altLang="en-US"/>
              <a:t>版）</a:t>
            </a:r>
            <a:r>
              <a:rPr lang="en-US" altLang="zh-CN"/>
              <a:t>》</a:t>
            </a:r>
            <a:endParaRPr lang="en-US" altLang="zh-CN"/>
          </a:p>
        </p:txBody>
      </p:sp>
      <p:sp>
        <p:nvSpPr>
          <p:cNvPr id="7" name="Rectangle 13"/>
          <p:cNvSpPr>
            <a:spLocks noGrp="1" noChangeArrowheads="1"/>
          </p:cNvSpPr>
          <p:nvPr>
            <p:ph type="sldNum" sz="quarter" idx="12"/>
          </p:nvPr>
        </p:nvSpPr>
        <p:spPr/>
        <p:txBody>
          <a:bodyPr/>
          <a:lstStyle>
            <a:lvl1pPr>
              <a:defRPr/>
            </a:lvl1pPr>
          </a:lstStyle>
          <a:p>
            <a:pPr>
              <a:defRPr/>
            </a:pPr>
            <a:fld id="{A95BF9EE-2290-4161-864F-727FEBAF195C}" type="slidenum">
              <a:rPr lang="zh-CN" altLang="en-US"/>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p:txBody>
          <a:bodyPr/>
          <a:lstStyle>
            <a:lvl1pPr>
              <a:defRPr/>
            </a:lvl1pPr>
          </a:lstStyle>
          <a:p>
            <a:pPr>
              <a:defRPr/>
            </a:pPr>
            <a:r>
              <a:rPr lang="en-US" altLang="zh-CN"/>
              <a:t>《数据结构</a:t>
            </a:r>
            <a:r>
              <a:rPr lang="zh-CN" altLang="en-US"/>
              <a:t>（</a:t>
            </a:r>
            <a:r>
              <a:rPr lang="en-US" altLang="zh-CN"/>
              <a:t>Java版</a:t>
            </a:r>
            <a:r>
              <a:rPr lang="zh-CN" altLang="en-US"/>
              <a:t>）（第</a:t>
            </a:r>
            <a:r>
              <a:rPr lang="en-US" altLang="zh-CN"/>
              <a:t>2</a:t>
            </a:r>
            <a:r>
              <a:rPr lang="zh-CN" altLang="en-US"/>
              <a:t>版）</a:t>
            </a:r>
            <a:r>
              <a:rPr lang="en-US" altLang="zh-CN"/>
              <a:t>》</a:t>
            </a:r>
            <a:endParaRPr lang="en-US" altLang="zh-CN"/>
          </a:p>
        </p:txBody>
      </p:sp>
      <p:sp>
        <p:nvSpPr>
          <p:cNvPr id="6" name="Rectangle 7"/>
          <p:cNvSpPr>
            <a:spLocks noGrp="1" noChangeArrowheads="1"/>
          </p:cNvSpPr>
          <p:nvPr>
            <p:ph type="sldNum" sz="quarter" idx="12"/>
          </p:nvPr>
        </p:nvSpPr>
        <p:spPr/>
        <p:txBody>
          <a:bodyPr/>
          <a:lstStyle>
            <a:lvl1pPr>
              <a:defRPr/>
            </a:lvl1pPr>
          </a:lstStyle>
          <a:p>
            <a:pPr>
              <a:defRPr/>
            </a:pPr>
            <a:fld id="{1946262A-28D9-4159-BD5C-594B47339806}" type="slidenum">
              <a:rPr lang="zh-CN" altLang="en-US"/>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11"/>
          <p:cNvSpPr>
            <a:spLocks noGrp="1" noChangeArrowheads="1"/>
          </p:cNvSpPr>
          <p:nvPr>
            <p:ph type="dt" sz="half" idx="10"/>
          </p:nvPr>
        </p:nvSpPr>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vl1pPr>
          </a:lstStyle>
          <a:p>
            <a:pPr>
              <a:defRPr/>
            </a:pPr>
            <a:r>
              <a:rPr lang="en-US" altLang="zh-CN"/>
              <a:t>《数据结构</a:t>
            </a:r>
            <a:r>
              <a:rPr lang="zh-CN" altLang="en-US"/>
              <a:t>（</a:t>
            </a:r>
            <a:r>
              <a:rPr lang="en-US" altLang="zh-CN"/>
              <a:t>Java版</a:t>
            </a:r>
            <a:r>
              <a:rPr lang="zh-CN" altLang="en-US"/>
              <a:t>）（第</a:t>
            </a:r>
            <a:r>
              <a:rPr lang="en-US" altLang="zh-CN"/>
              <a:t>2</a:t>
            </a:r>
            <a:r>
              <a:rPr lang="zh-CN" altLang="en-US"/>
              <a:t>版）</a:t>
            </a:r>
            <a:r>
              <a:rPr lang="en-US" altLang="zh-CN"/>
              <a:t>》</a:t>
            </a:r>
            <a:endParaRPr lang="en-US" altLang="zh-CN"/>
          </a:p>
        </p:txBody>
      </p:sp>
      <p:sp>
        <p:nvSpPr>
          <p:cNvPr id="7" name="Rectangle 13"/>
          <p:cNvSpPr>
            <a:spLocks noGrp="1" noChangeArrowheads="1"/>
          </p:cNvSpPr>
          <p:nvPr>
            <p:ph type="sldNum" sz="quarter" idx="12"/>
          </p:nvPr>
        </p:nvSpPr>
        <p:spPr/>
        <p:txBody>
          <a:bodyPr/>
          <a:lstStyle>
            <a:lvl1pPr>
              <a:defRPr/>
            </a:lvl1pPr>
          </a:lstStyle>
          <a:p>
            <a:pPr>
              <a:defRPr/>
            </a:pPr>
            <a:fld id="{4C216B87-BA89-4D8D-8F35-41D7A9ABC29A}" type="slidenum">
              <a:rPr lang="zh-CN" altLang="en-US"/>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vl1pPr>
          </a:lstStyle>
          <a:p>
            <a:pPr>
              <a:defRPr/>
            </a:pPr>
            <a:r>
              <a:rPr lang="en-US" altLang="zh-CN"/>
              <a:t>《数据结构</a:t>
            </a:r>
            <a:r>
              <a:rPr lang="zh-CN" altLang="en-US"/>
              <a:t>（</a:t>
            </a:r>
            <a:r>
              <a:rPr lang="en-US" altLang="zh-CN"/>
              <a:t>Java版</a:t>
            </a:r>
            <a:r>
              <a:rPr lang="zh-CN" altLang="en-US"/>
              <a:t>）（第</a:t>
            </a:r>
            <a:r>
              <a:rPr lang="en-US" altLang="zh-CN"/>
              <a:t>2</a:t>
            </a:r>
            <a:r>
              <a:rPr lang="zh-CN" altLang="en-US"/>
              <a:t>版）</a:t>
            </a:r>
            <a:r>
              <a:rPr lang="en-US" altLang="zh-CN"/>
              <a:t>》</a:t>
            </a:r>
            <a:endParaRPr lang="en-US" altLang="zh-CN"/>
          </a:p>
        </p:txBody>
      </p:sp>
      <p:sp>
        <p:nvSpPr>
          <p:cNvPr id="6" name="Rectangle 13"/>
          <p:cNvSpPr>
            <a:spLocks noGrp="1" noChangeArrowheads="1"/>
          </p:cNvSpPr>
          <p:nvPr>
            <p:ph type="sldNum" sz="quarter" idx="12"/>
          </p:nvPr>
        </p:nvSpPr>
        <p:spPr/>
        <p:txBody>
          <a:bodyPr/>
          <a:lstStyle>
            <a:lvl1pPr>
              <a:defRPr/>
            </a:lvl1pPr>
          </a:lstStyle>
          <a:p>
            <a:pPr>
              <a:defRPr/>
            </a:pPr>
            <a:fld id="{EBEEE9F1-B9E0-42C0-A43C-A7BDB27E7CE2}" type="slidenum">
              <a:rPr lang="zh-CN" altLang="en-US"/>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8813" y="836613"/>
            <a:ext cx="1951037" cy="52673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1150938" y="836613"/>
            <a:ext cx="5705475" cy="52673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vl1pPr>
          </a:lstStyle>
          <a:p>
            <a:pPr>
              <a:defRPr/>
            </a:pPr>
            <a:r>
              <a:rPr lang="en-US" altLang="zh-CN"/>
              <a:t>《数据结构</a:t>
            </a:r>
            <a:r>
              <a:rPr lang="zh-CN" altLang="en-US"/>
              <a:t>（</a:t>
            </a:r>
            <a:r>
              <a:rPr lang="en-US" altLang="zh-CN"/>
              <a:t>Java版</a:t>
            </a:r>
            <a:r>
              <a:rPr lang="zh-CN" altLang="en-US"/>
              <a:t>）（第</a:t>
            </a:r>
            <a:r>
              <a:rPr lang="en-US" altLang="zh-CN"/>
              <a:t>2</a:t>
            </a:r>
            <a:r>
              <a:rPr lang="zh-CN" altLang="en-US"/>
              <a:t>版）</a:t>
            </a:r>
            <a:r>
              <a:rPr lang="en-US" altLang="zh-CN"/>
              <a:t>》</a:t>
            </a:r>
            <a:endParaRPr lang="en-US" altLang="zh-CN"/>
          </a:p>
        </p:txBody>
      </p:sp>
      <p:sp>
        <p:nvSpPr>
          <p:cNvPr id="6" name="Rectangle 13"/>
          <p:cNvSpPr>
            <a:spLocks noGrp="1" noChangeArrowheads="1"/>
          </p:cNvSpPr>
          <p:nvPr>
            <p:ph type="sldNum" sz="quarter" idx="12"/>
          </p:nvPr>
        </p:nvSpPr>
        <p:spPr/>
        <p:txBody>
          <a:bodyPr/>
          <a:lstStyle>
            <a:lvl1pPr>
              <a:defRPr/>
            </a:lvl1pPr>
          </a:lstStyle>
          <a:p>
            <a:pPr>
              <a:defRPr/>
            </a:pPr>
            <a:fld id="{E220A2AD-3432-425C-9858-3E2771C4949D}" type="slidenum">
              <a:rPr lang="zh-CN" altLang="en-US"/>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70" name="标题文本"/>
          <p:cNvSpPr txBox="1">
            <a:spLocks noGrp="1"/>
          </p:cNvSpPr>
          <p:nvPr>
            <p:ph type="title" hasCustomPrompt="1"/>
          </p:nvPr>
        </p:nvSpPr>
        <p:spPr>
          <a:prstGeom prst="rect">
            <a:avLst/>
          </a:prstGeom>
        </p:spPr>
        <p:txBody>
          <a:bodyPr/>
          <a:lstStyle/>
          <a:p>
            <a:r>
              <a:t>标题文本</a:t>
            </a:r>
          </a:p>
        </p:txBody>
      </p:sp>
      <p:sp>
        <p:nvSpPr>
          <p:cNvPr id="71"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p:txBody>
          <a:bodyPr/>
          <a:lstStyle>
            <a:lvl1pPr>
              <a:defRPr/>
            </a:lvl1pPr>
          </a:lstStyle>
          <a:p>
            <a:pPr>
              <a:defRPr/>
            </a:pPr>
            <a:r>
              <a:rPr lang="en-US" altLang="zh-CN"/>
              <a:t>《数据结构</a:t>
            </a:r>
            <a:r>
              <a:rPr lang="zh-CN" altLang="en-US"/>
              <a:t>（</a:t>
            </a:r>
            <a:r>
              <a:rPr lang="en-US" altLang="zh-CN"/>
              <a:t>Java版</a:t>
            </a:r>
            <a:r>
              <a:rPr lang="zh-CN" altLang="en-US"/>
              <a:t>）（第</a:t>
            </a:r>
            <a:r>
              <a:rPr lang="en-US" altLang="zh-CN"/>
              <a:t>2</a:t>
            </a:r>
            <a:r>
              <a:rPr lang="zh-CN" altLang="en-US"/>
              <a:t>版）</a:t>
            </a:r>
            <a:r>
              <a:rPr lang="en-US" altLang="zh-CN"/>
              <a:t>》</a:t>
            </a:r>
            <a:endParaRPr lang="en-US" altLang="zh-CN"/>
          </a:p>
        </p:txBody>
      </p:sp>
      <p:sp>
        <p:nvSpPr>
          <p:cNvPr id="6" name="Rectangle 7"/>
          <p:cNvSpPr>
            <a:spLocks noGrp="1" noChangeArrowheads="1"/>
          </p:cNvSpPr>
          <p:nvPr>
            <p:ph type="sldNum" sz="quarter" idx="12"/>
          </p:nvPr>
        </p:nvSpPr>
        <p:spPr/>
        <p:txBody>
          <a:bodyPr/>
          <a:lstStyle>
            <a:lvl1pPr>
              <a:defRPr/>
            </a:lvl1pPr>
          </a:lstStyle>
          <a:p>
            <a:pPr>
              <a:defRPr/>
            </a:pPr>
            <a:fld id="{38DE1AAE-ABA9-4954-9C17-86F881AEDE71}" type="slidenum">
              <a:rPr lang="zh-CN" altLang="en-US"/>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85800" y="1828800"/>
            <a:ext cx="37719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10100" y="1828800"/>
            <a:ext cx="37719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p:txBody>
          <a:bodyPr/>
          <a:lstStyle>
            <a:lvl1pPr>
              <a:defRPr/>
            </a:lvl1pPr>
          </a:lstStyle>
          <a:p>
            <a:pPr>
              <a:defRPr/>
            </a:pPr>
            <a:r>
              <a:rPr lang="en-US" altLang="zh-CN"/>
              <a:t>《数据结构</a:t>
            </a:r>
            <a:r>
              <a:rPr lang="zh-CN" altLang="en-US"/>
              <a:t>（</a:t>
            </a:r>
            <a:r>
              <a:rPr lang="en-US" altLang="zh-CN"/>
              <a:t>Java版</a:t>
            </a:r>
            <a:r>
              <a:rPr lang="zh-CN" altLang="en-US"/>
              <a:t>）（第</a:t>
            </a:r>
            <a:r>
              <a:rPr lang="en-US" altLang="zh-CN"/>
              <a:t>2</a:t>
            </a:r>
            <a:r>
              <a:rPr lang="zh-CN" altLang="en-US"/>
              <a:t>版）</a:t>
            </a:r>
            <a:r>
              <a:rPr lang="en-US" altLang="zh-CN"/>
              <a:t>》</a:t>
            </a:r>
            <a:endParaRPr lang="en-US" altLang="zh-CN"/>
          </a:p>
        </p:txBody>
      </p:sp>
      <p:sp>
        <p:nvSpPr>
          <p:cNvPr id="7" name="Rectangle 7"/>
          <p:cNvSpPr>
            <a:spLocks noGrp="1" noChangeArrowheads="1"/>
          </p:cNvSpPr>
          <p:nvPr>
            <p:ph type="sldNum" sz="quarter" idx="12"/>
          </p:nvPr>
        </p:nvSpPr>
        <p:spPr/>
        <p:txBody>
          <a:bodyPr/>
          <a:lstStyle>
            <a:lvl1pPr>
              <a:defRPr/>
            </a:lvl1pPr>
          </a:lstStyle>
          <a:p>
            <a:pPr>
              <a:defRPr/>
            </a:pPr>
            <a:fld id="{97188777-C60A-4784-B0F0-43830B49A1EB}"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dt" sz="half" idx="10"/>
          </p:nvPr>
        </p:nvSpPr>
        <p:spPr/>
        <p:txBody>
          <a:bodyPr/>
          <a:lstStyle>
            <a:lvl1pPr>
              <a:defRPr/>
            </a:lvl1pPr>
          </a:lstStyle>
          <a:p>
            <a:pPr>
              <a:defRPr/>
            </a:pPr>
            <a:endParaRPr lang="en-US" altLang="zh-CN"/>
          </a:p>
        </p:txBody>
      </p:sp>
      <p:sp>
        <p:nvSpPr>
          <p:cNvPr id="8" name="Rectangle 6"/>
          <p:cNvSpPr>
            <a:spLocks noGrp="1" noChangeArrowheads="1"/>
          </p:cNvSpPr>
          <p:nvPr>
            <p:ph type="ftr" sz="quarter" idx="11"/>
          </p:nvPr>
        </p:nvSpPr>
        <p:spPr/>
        <p:txBody>
          <a:bodyPr/>
          <a:lstStyle>
            <a:lvl1pPr>
              <a:defRPr/>
            </a:lvl1pPr>
          </a:lstStyle>
          <a:p>
            <a:pPr>
              <a:defRPr/>
            </a:pPr>
            <a:r>
              <a:rPr lang="en-US" altLang="zh-CN"/>
              <a:t>《数据结构</a:t>
            </a:r>
            <a:r>
              <a:rPr lang="zh-CN" altLang="en-US"/>
              <a:t>（</a:t>
            </a:r>
            <a:r>
              <a:rPr lang="en-US" altLang="zh-CN"/>
              <a:t>Java版</a:t>
            </a:r>
            <a:r>
              <a:rPr lang="zh-CN" altLang="en-US"/>
              <a:t>）（第</a:t>
            </a:r>
            <a:r>
              <a:rPr lang="en-US" altLang="zh-CN"/>
              <a:t>2</a:t>
            </a:r>
            <a:r>
              <a:rPr lang="zh-CN" altLang="en-US"/>
              <a:t>版）</a:t>
            </a:r>
            <a:r>
              <a:rPr lang="en-US" altLang="zh-CN"/>
              <a:t>》</a:t>
            </a:r>
            <a:endParaRPr lang="en-US" altLang="zh-CN"/>
          </a:p>
        </p:txBody>
      </p:sp>
      <p:sp>
        <p:nvSpPr>
          <p:cNvPr id="9" name="Rectangle 7"/>
          <p:cNvSpPr>
            <a:spLocks noGrp="1" noChangeArrowheads="1"/>
          </p:cNvSpPr>
          <p:nvPr>
            <p:ph type="sldNum" sz="quarter" idx="12"/>
          </p:nvPr>
        </p:nvSpPr>
        <p:spPr/>
        <p:txBody>
          <a:bodyPr/>
          <a:lstStyle>
            <a:lvl1pPr>
              <a:defRPr/>
            </a:lvl1pPr>
          </a:lstStyle>
          <a:p>
            <a:pPr>
              <a:defRPr/>
            </a:pPr>
            <a:fld id="{829564C2-D8E1-4CB6-B605-AB32A859E202}" type="slidenum">
              <a:rPr lang="zh-CN" alt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pPr>
              <a:defRPr/>
            </a:pPr>
            <a:endParaRPr lang="en-US" altLang="zh-CN"/>
          </a:p>
        </p:txBody>
      </p:sp>
      <p:sp>
        <p:nvSpPr>
          <p:cNvPr id="4" name="Rectangle 6"/>
          <p:cNvSpPr>
            <a:spLocks noGrp="1" noChangeArrowheads="1"/>
          </p:cNvSpPr>
          <p:nvPr>
            <p:ph type="ftr" sz="quarter" idx="11"/>
          </p:nvPr>
        </p:nvSpPr>
        <p:spPr/>
        <p:txBody>
          <a:bodyPr/>
          <a:lstStyle>
            <a:lvl1pPr>
              <a:defRPr/>
            </a:lvl1pPr>
          </a:lstStyle>
          <a:p>
            <a:pPr>
              <a:defRPr/>
            </a:pPr>
            <a:r>
              <a:rPr lang="en-US" altLang="zh-CN"/>
              <a:t>《数据结构</a:t>
            </a:r>
            <a:r>
              <a:rPr lang="zh-CN" altLang="en-US"/>
              <a:t>（</a:t>
            </a:r>
            <a:r>
              <a:rPr lang="en-US" altLang="zh-CN"/>
              <a:t>Java版</a:t>
            </a:r>
            <a:r>
              <a:rPr lang="zh-CN" altLang="en-US"/>
              <a:t>）（第</a:t>
            </a:r>
            <a:r>
              <a:rPr lang="en-US" altLang="zh-CN"/>
              <a:t>2</a:t>
            </a:r>
            <a:r>
              <a:rPr lang="zh-CN" altLang="en-US"/>
              <a:t>版）</a:t>
            </a:r>
            <a:r>
              <a:rPr lang="en-US" altLang="zh-CN"/>
              <a:t>》</a:t>
            </a:r>
            <a:endParaRPr lang="en-US" altLang="zh-CN"/>
          </a:p>
        </p:txBody>
      </p:sp>
      <p:sp>
        <p:nvSpPr>
          <p:cNvPr id="5" name="Rectangle 7"/>
          <p:cNvSpPr>
            <a:spLocks noGrp="1" noChangeArrowheads="1"/>
          </p:cNvSpPr>
          <p:nvPr>
            <p:ph type="sldNum" sz="quarter" idx="12"/>
          </p:nvPr>
        </p:nvSpPr>
        <p:spPr/>
        <p:txBody>
          <a:bodyPr/>
          <a:lstStyle>
            <a:lvl1pPr>
              <a:defRPr/>
            </a:lvl1pPr>
          </a:lstStyle>
          <a:p>
            <a:pPr>
              <a:defRPr/>
            </a:pPr>
            <a:fld id="{EDD27161-D058-41E6-B6ED-37AEB6CA6A35}" type="slidenum">
              <a:rPr lang="zh-CN" altLang="en-US"/>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pPr>
              <a:defRPr/>
            </a:pPr>
            <a:endParaRPr lang="en-US" altLang="zh-CN"/>
          </a:p>
        </p:txBody>
      </p:sp>
      <p:sp>
        <p:nvSpPr>
          <p:cNvPr id="3" name="Rectangle 6"/>
          <p:cNvSpPr>
            <a:spLocks noGrp="1" noChangeArrowheads="1"/>
          </p:cNvSpPr>
          <p:nvPr>
            <p:ph type="ftr" sz="quarter" idx="11"/>
          </p:nvPr>
        </p:nvSpPr>
        <p:spPr/>
        <p:txBody>
          <a:bodyPr/>
          <a:lstStyle>
            <a:lvl1pPr>
              <a:defRPr/>
            </a:lvl1pPr>
          </a:lstStyle>
          <a:p>
            <a:pPr>
              <a:defRPr/>
            </a:pPr>
            <a:r>
              <a:rPr lang="en-US" altLang="zh-CN"/>
              <a:t>《数据结构</a:t>
            </a:r>
            <a:r>
              <a:rPr lang="zh-CN" altLang="en-US"/>
              <a:t>（</a:t>
            </a:r>
            <a:r>
              <a:rPr lang="en-US" altLang="zh-CN"/>
              <a:t>Java版</a:t>
            </a:r>
            <a:r>
              <a:rPr lang="zh-CN" altLang="en-US"/>
              <a:t>）（第</a:t>
            </a:r>
            <a:r>
              <a:rPr lang="en-US" altLang="zh-CN"/>
              <a:t>2</a:t>
            </a:r>
            <a:r>
              <a:rPr lang="zh-CN" altLang="en-US"/>
              <a:t>版）</a:t>
            </a:r>
            <a:r>
              <a:rPr lang="en-US" altLang="zh-CN"/>
              <a:t>》</a:t>
            </a:r>
            <a:endParaRPr lang="en-US" altLang="zh-CN"/>
          </a:p>
        </p:txBody>
      </p:sp>
      <p:sp>
        <p:nvSpPr>
          <p:cNvPr id="4" name="Rectangle 7"/>
          <p:cNvSpPr>
            <a:spLocks noGrp="1" noChangeArrowheads="1"/>
          </p:cNvSpPr>
          <p:nvPr>
            <p:ph type="sldNum" sz="quarter" idx="12"/>
          </p:nvPr>
        </p:nvSpPr>
        <p:spPr/>
        <p:txBody>
          <a:bodyPr/>
          <a:lstStyle>
            <a:lvl1pPr>
              <a:defRPr/>
            </a:lvl1pPr>
          </a:lstStyle>
          <a:p>
            <a:pPr>
              <a:defRPr/>
            </a:pPr>
            <a:fld id="{EFAEDA10-7890-4F09-9A0A-47BDBD33E898}" type="slidenum">
              <a:rPr lang="zh-CN" altLang="en-US"/>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p:txBody>
          <a:bodyPr/>
          <a:lstStyle>
            <a:lvl1pPr>
              <a:defRPr/>
            </a:lvl1pPr>
          </a:lstStyle>
          <a:p>
            <a:pPr>
              <a:defRPr/>
            </a:pPr>
            <a:r>
              <a:rPr lang="en-US" altLang="zh-CN"/>
              <a:t>《数据结构</a:t>
            </a:r>
            <a:r>
              <a:rPr lang="zh-CN" altLang="en-US"/>
              <a:t>（</a:t>
            </a:r>
            <a:r>
              <a:rPr lang="en-US" altLang="zh-CN"/>
              <a:t>Java版</a:t>
            </a:r>
            <a:r>
              <a:rPr lang="zh-CN" altLang="en-US"/>
              <a:t>）（第</a:t>
            </a:r>
            <a:r>
              <a:rPr lang="en-US" altLang="zh-CN"/>
              <a:t>2</a:t>
            </a:r>
            <a:r>
              <a:rPr lang="zh-CN" altLang="en-US"/>
              <a:t>版）</a:t>
            </a:r>
            <a:r>
              <a:rPr lang="en-US" altLang="zh-CN"/>
              <a:t>》</a:t>
            </a:r>
            <a:endParaRPr lang="en-US" altLang="zh-CN"/>
          </a:p>
        </p:txBody>
      </p:sp>
      <p:sp>
        <p:nvSpPr>
          <p:cNvPr id="7" name="Rectangle 7"/>
          <p:cNvSpPr>
            <a:spLocks noGrp="1" noChangeArrowheads="1"/>
          </p:cNvSpPr>
          <p:nvPr>
            <p:ph type="sldNum" sz="quarter" idx="12"/>
          </p:nvPr>
        </p:nvSpPr>
        <p:spPr/>
        <p:txBody>
          <a:bodyPr/>
          <a:lstStyle>
            <a:lvl1pPr>
              <a:defRPr/>
            </a:lvl1pPr>
          </a:lstStyle>
          <a:p>
            <a:pPr>
              <a:defRPr/>
            </a:pPr>
            <a:fld id="{23A4252B-CE80-4268-A54D-0BE76698539B}" type="slidenum">
              <a:rPr lang="zh-CN" altLang="en-US"/>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p:txBody>
          <a:bodyPr/>
          <a:lstStyle>
            <a:lvl1pPr>
              <a:defRPr/>
            </a:lvl1pPr>
          </a:lstStyle>
          <a:p>
            <a:pPr>
              <a:defRPr/>
            </a:pPr>
            <a:r>
              <a:rPr lang="en-US" altLang="zh-CN"/>
              <a:t>《数据结构</a:t>
            </a:r>
            <a:r>
              <a:rPr lang="zh-CN" altLang="en-US"/>
              <a:t>（</a:t>
            </a:r>
            <a:r>
              <a:rPr lang="en-US" altLang="zh-CN"/>
              <a:t>Java版</a:t>
            </a:r>
            <a:r>
              <a:rPr lang="zh-CN" altLang="en-US"/>
              <a:t>）（第</a:t>
            </a:r>
            <a:r>
              <a:rPr lang="en-US" altLang="zh-CN"/>
              <a:t>2</a:t>
            </a:r>
            <a:r>
              <a:rPr lang="zh-CN" altLang="en-US"/>
              <a:t>版）</a:t>
            </a:r>
            <a:r>
              <a:rPr lang="en-US" altLang="zh-CN"/>
              <a:t>》</a:t>
            </a:r>
            <a:endParaRPr lang="en-US" altLang="zh-CN"/>
          </a:p>
        </p:txBody>
      </p:sp>
      <p:sp>
        <p:nvSpPr>
          <p:cNvPr id="7" name="Rectangle 7"/>
          <p:cNvSpPr>
            <a:spLocks noGrp="1" noChangeArrowheads="1"/>
          </p:cNvSpPr>
          <p:nvPr>
            <p:ph type="sldNum" sz="quarter" idx="12"/>
          </p:nvPr>
        </p:nvSpPr>
        <p:spPr/>
        <p:txBody>
          <a:bodyPr/>
          <a:lstStyle>
            <a:lvl1pPr>
              <a:defRPr/>
            </a:lvl1pPr>
          </a:lstStyle>
          <a:p>
            <a:pPr>
              <a:defRPr/>
            </a:pPr>
            <a:fld id="{180DD723-E9FB-446A-80C4-87259F9B7145}" type="slidenum">
              <a:rPr lang="zh-CN" altLang="en-US"/>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Freeform 2"/>
          <p:cNvSpPr/>
          <p:nvPr/>
        </p:nvSpPr>
        <p:spPr bwMode="auto">
          <a:xfrm rot="-3172564">
            <a:off x="7777957" y="-15081"/>
            <a:ext cx="1162050" cy="2084387"/>
          </a:xfrm>
          <a:custGeom>
            <a:avLst/>
            <a:gdLst>
              <a:gd name="T0" fmla="*/ 2147483646 w 2903"/>
              <a:gd name="T1" fmla="*/ 2147483646 h 3686"/>
              <a:gd name="T2" fmla="*/ 2147483646 w 2903"/>
              <a:gd name="T3" fmla="*/ 2147483646 h 3686"/>
              <a:gd name="T4" fmla="*/ 2147483646 w 2903"/>
              <a:gd name="T5" fmla="*/ 0 h 3686"/>
              <a:gd name="T6" fmla="*/ 2147483646 w 2903"/>
              <a:gd name="T7" fmla="*/ 2147483646 h 3686"/>
              <a:gd name="T8" fmla="*/ 2147483646 w 2903"/>
              <a:gd name="T9" fmla="*/ 2147483646 h 3686"/>
              <a:gd name="T10" fmla="*/ 0 w 2903"/>
              <a:gd name="T11" fmla="*/ 2147483646 h 3686"/>
              <a:gd name="T12" fmla="*/ 2147483646 w 2903"/>
              <a:gd name="T13" fmla="*/ 2147483646 h 3686"/>
              <a:gd name="T14" fmla="*/ 2147483646 w 2903"/>
              <a:gd name="T15" fmla="*/ 2147483646 h 3686"/>
              <a:gd name="T16" fmla="*/ 2147483646 w 2903"/>
              <a:gd name="T17" fmla="*/ 2147483646 h 3686"/>
              <a:gd name="T18" fmla="*/ 2147483646 w 2903"/>
              <a:gd name="T19" fmla="*/ 2147483646 h 3686"/>
              <a:gd name="T20" fmla="*/ 2147483646 w 2903"/>
              <a:gd name="T21" fmla="*/ 2147483646 h 36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7" name="Rectangle 3"/>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zh-CN" altLang="en-US"/>
          </a:p>
        </p:txBody>
      </p:sp>
      <p:sp>
        <p:nvSpPr>
          <p:cNvPr id="1028" name="Rectangle 4"/>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69989" name="Rectangle 5"/>
          <p:cNvSpPr>
            <a:spLocks noGrp="1" noChangeArrowheads="1"/>
          </p:cNvSpPr>
          <p:nvPr>
            <p:ph type="dt" sz="half" idx="2"/>
          </p:nvPr>
        </p:nvSpPr>
        <p:spPr bwMode="auto">
          <a:xfrm>
            <a:off x="1371600" y="6248400"/>
            <a:ext cx="1905000" cy="457200"/>
          </a:xfrm>
          <a:prstGeom prst="rect">
            <a:avLst/>
          </a:prstGeom>
          <a:noFill/>
          <a:ln w="9525">
            <a:noFill/>
            <a:miter lim="800000"/>
          </a:ln>
        </p:spPr>
        <p:txBody>
          <a:bodyPr vert="horz" wrap="square" lIns="91440" tIns="45720" rIns="91440" bIns="45720" numCol="1" anchor="t" anchorCtr="0" compatLnSpc="1"/>
          <a:lstStyle>
            <a:lvl1pPr eaLnBrk="1" hangingPunct="1">
              <a:defRPr sz="1400">
                <a:latin typeface="+mn-lt"/>
              </a:defRPr>
            </a:lvl1pPr>
          </a:lstStyle>
          <a:p>
            <a:pPr>
              <a:defRPr/>
            </a:pPr>
            <a:endParaRPr lang="en-US" altLang="zh-CN"/>
          </a:p>
        </p:txBody>
      </p:sp>
      <p:sp>
        <p:nvSpPr>
          <p:cNvPr id="169990" name="Rectangle 6"/>
          <p:cNvSpPr>
            <a:spLocks noGrp="1" noChangeArrowheads="1"/>
          </p:cNvSpPr>
          <p:nvPr>
            <p:ph type="ftr" sz="quarter" idx="3"/>
          </p:nvPr>
        </p:nvSpPr>
        <p:spPr bwMode="auto">
          <a:xfrm>
            <a:off x="5724525" y="6524625"/>
            <a:ext cx="3384550" cy="323850"/>
          </a:xfrm>
          <a:prstGeom prst="rect">
            <a:avLst/>
          </a:prstGeom>
          <a:noFill/>
          <a:ln w="9525">
            <a:noFill/>
            <a:miter lim="800000"/>
          </a:ln>
        </p:spPr>
        <p:txBody>
          <a:bodyPr vert="horz" wrap="square" lIns="91440" tIns="45720" rIns="91440" bIns="45720" numCol="1" anchor="t" anchorCtr="0" compatLnSpc="1"/>
          <a:lstStyle>
            <a:lvl1pPr algn="ctr" eaLnBrk="1" hangingPunct="1">
              <a:defRPr sz="1200"/>
            </a:lvl1pPr>
          </a:lstStyle>
          <a:p>
            <a:pPr>
              <a:defRPr/>
            </a:pPr>
            <a:r>
              <a:rPr lang="en-US" altLang="zh-CN"/>
              <a:t>《数据结构</a:t>
            </a:r>
            <a:r>
              <a:rPr lang="zh-CN" altLang="en-US"/>
              <a:t>（</a:t>
            </a:r>
            <a:r>
              <a:rPr lang="en-US" altLang="zh-CN"/>
              <a:t>Java版</a:t>
            </a:r>
            <a:r>
              <a:rPr lang="zh-CN" altLang="en-US"/>
              <a:t>）（第</a:t>
            </a:r>
            <a:r>
              <a:rPr lang="en-US" altLang="zh-CN"/>
              <a:t>2</a:t>
            </a:r>
            <a:r>
              <a:rPr lang="zh-CN" altLang="en-US"/>
              <a:t>版）</a:t>
            </a:r>
            <a:r>
              <a:rPr lang="en-US" altLang="zh-CN"/>
              <a:t>》</a:t>
            </a:r>
            <a:endParaRPr lang="en-US" altLang="zh-CN"/>
          </a:p>
        </p:txBody>
      </p:sp>
      <p:sp>
        <p:nvSpPr>
          <p:cNvPr id="169991" name="Rectangle 7"/>
          <p:cNvSpPr>
            <a:spLocks noGrp="1" noChangeArrowheads="1"/>
          </p:cNvSpPr>
          <p:nvPr>
            <p:ph type="sldNum" sz="quarter" idx="4"/>
          </p:nvPr>
        </p:nvSpPr>
        <p:spPr bwMode="auto">
          <a:xfrm>
            <a:off x="6732588" y="6237288"/>
            <a:ext cx="1905000" cy="457200"/>
          </a:xfrm>
          <a:prstGeom prst="rect">
            <a:avLst/>
          </a:prstGeom>
          <a:noFill/>
          <a:ln w="9525">
            <a:noFill/>
            <a:miter lim="800000"/>
          </a:ln>
        </p:spPr>
        <p:txBody>
          <a:bodyPr vert="horz" wrap="square" lIns="91440" tIns="45720" rIns="91440" bIns="45720" numCol="1" anchor="t" anchorCtr="0" compatLnSpc="1"/>
          <a:lstStyle>
            <a:lvl1pPr algn="r" eaLnBrk="1" hangingPunct="1">
              <a:defRPr sz="1400" smtClean="0">
                <a:latin typeface="Comic Sans MS" panose="030F0702030302020204" pitchFamily="66" charset="0"/>
              </a:defRPr>
            </a:lvl1pPr>
          </a:lstStyle>
          <a:p>
            <a:pPr>
              <a:defRPr/>
            </a:pPr>
            <a:fld id="{844601E8-E117-47FC-B675-8504E3811907}" type="slidenum">
              <a:rPr lang="zh-CN" altLang="en-US"/>
            </a:fld>
            <a:endParaRPr lang="en-US" altLang="zh-CN"/>
          </a:p>
        </p:txBody>
      </p:sp>
      <p:sp>
        <p:nvSpPr>
          <p:cNvPr id="1032" name="Freeform 8"/>
          <p:cNvSpPr/>
          <p:nvPr/>
        </p:nvSpPr>
        <p:spPr bwMode="auto">
          <a:xfrm rot="-3172564">
            <a:off x="7865269" y="24607"/>
            <a:ext cx="1165225" cy="2097087"/>
          </a:xfrm>
          <a:custGeom>
            <a:avLst/>
            <a:gdLst>
              <a:gd name="T0" fmla="*/ 2147483646 w 2911"/>
              <a:gd name="T1" fmla="*/ 0 h 3703"/>
              <a:gd name="T2" fmla="*/ 2147483646 w 2911"/>
              <a:gd name="T3" fmla="*/ 2147483646 h 3703"/>
              <a:gd name="T4" fmla="*/ 2147483646 w 2911"/>
              <a:gd name="T5" fmla="*/ 2147483646 h 3703"/>
              <a:gd name="T6" fmla="*/ 0 w 2911"/>
              <a:gd name="T7" fmla="*/ 2147483646 h 3703"/>
              <a:gd name="T8" fmla="*/ 2147483646 w 2911"/>
              <a:gd name="T9" fmla="*/ 2147483646 h 3703"/>
              <a:gd name="T10" fmla="*/ 2147483646 w 2911"/>
              <a:gd name="T11" fmla="*/ 2147483646 h 3703"/>
              <a:gd name="T12" fmla="*/ 2147483646 w 2911"/>
              <a:gd name="T13" fmla="*/ 2147483646 h 3703"/>
              <a:gd name="T14" fmla="*/ 2147483646 w 2911"/>
              <a:gd name="T15" fmla="*/ 2147483646 h 3703"/>
              <a:gd name="T16" fmla="*/ 2147483646 w 2911"/>
              <a:gd name="T17" fmla="*/ 2147483646 h 3703"/>
              <a:gd name="T18" fmla="*/ 2147483646 w 2911"/>
              <a:gd name="T19" fmla="*/ 0 h 3703"/>
              <a:gd name="T20" fmla="*/ 2147483646 w 2911"/>
              <a:gd name="T21" fmla="*/ 0 h 37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33" name="Freeform 9"/>
          <p:cNvSpPr/>
          <p:nvPr/>
        </p:nvSpPr>
        <p:spPr bwMode="auto">
          <a:xfrm rot="-3172564">
            <a:off x="7831138" y="192088"/>
            <a:ext cx="1025525" cy="1571625"/>
          </a:xfrm>
          <a:custGeom>
            <a:avLst/>
            <a:gdLst>
              <a:gd name="T0" fmla="*/ 0 w 2561"/>
              <a:gd name="T1" fmla="*/ 2147483646 h 2777"/>
              <a:gd name="T2" fmla="*/ 2147483646 w 2561"/>
              <a:gd name="T3" fmla="*/ 2147483646 h 2777"/>
              <a:gd name="T4" fmla="*/ 2147483646 w 2561"/>
              <a:gd name="T5" fmla="*/ 2147483646 h 2777"/>
              <a:gd name="T6" fmla="*/ 2147483646 w 2561"/>
              <a:gd name="T7" fmla="*/ 2147483646 h 2777"/>
              <a:gd name="T8" fmla="*/ 2147483646 w 2561"/>
              <a:gd name="T9" fmla="*/ 2147483646 h 2777"/>
              <a:gd name="T10" fmla="*/ 2147483646 w 2561"/>
              <a:gd name="T11" fmla="*/ 0 h 2777"/>
              <a:gd name="T12" fmla="*/ 0 w 2561"/>
              <a:gd name="T13" fmla="*/ 2147483646 h 2777"/>
              <a:gd name="T14" fmla="*/ 0 w 2561"/>
              <a:gd name="T15" fmla="*/ 2147483646 h 277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61" h="2777">
                <a:moveTo>
                  <a:pt x="0" y="2485"/>
                </a:moveTo>
                <a:lnTo>
                  <a:pt x="432" y="2553"/>
                </a:lnTo>
                <a:lnTo>
                  <a:pt x="736" y="2777"/>
                </a:lnTo>
                <a:lnTo>
                  <a:pt x="2561" y="399"/>
                </a:lnTo>
                <a:lnTo>
                  <a:pt x="2118" y="82"/>
                </a:lnTo>
                <a:lnTo>
                  <a:pt x="1898" y="0"/>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034" name="Group 10"/>
          <p:cNvGrpSpPr/>
          <p:nvPr/>
        </p:nvGrpSpPr>
        <p:grpSpPr bwMode="auto">
          <a:xfrm>
            <a:off x="7938" y="5540375"/>
            <a:ext cx="1784350" cy="1246188"/>
            <a:chOff x="5" y="3490"/>
            <a:chExt cx="1124" cy="785"/>
          </a:xfrm>
        </p:grpSpPr>
        <p:sp>
          <p:nvSpPr>
            <p:cNvPr id="1051" name="Freeform 11"/>
            <p:cNvSpPr/>
            <p:nvPr userDrawn="1"/>
          </p:nvSpPr>
          <p:spPr bwMode="auto">
            <a:xfrm>
              <a:off x="24" y="3505"/>
              <a:ext cx="1089" cy="649"/>
            </a:xfrm>
            <a:custGeom>
              <a:avLst/>
              <a:gdLst>
                <a:gd name="T0" fmla="*/ 1 w 2177"/>
                <a:gd name="T1" fmla="*/ 1 h 1298"/>
                <a:gd name="T2" fmla="*/ 1 w 2177"/>
                <a:gd name="T3" fmla="*/ 1 h 1298"/>
                <a:gd name="T4" fmla="*/ 1 w 2177"/>
                <a:gd name="T5" fmla="*/ 1 h 1298"/>
                <a:gd name="T6" fmla="*/ 1 w 2177"/>
                <a:gd name="T7" fmla="*/ 1 h 1298"/>
                <a:gd name="T8" fmla="*/ 1 w 2177"/>
                <a:gd name="T9" fmla="*/ 1 h 1298"/>
                <a:gd name="T10" fmla="*/ 1 w 2177"/>
                <a:gd name="T11" fmla="*/ 1 h 1298"/>
                <a:gd name="T12" fmla="*/ 1 w 2177"/>
                <a:gd name="T13" fmla="*/ 1 h 1298"/>
                <a:gd name="T14" fmla="*/ 1 w 2177"/>
                <a:gd name="T15" fmla="*/ 1 h 1298"/>
                <a:gd name="T16" fmla="*/ 1 w 2177"/>
                <a:gd name="T17" fmla="*/ 0 h 1298"/>
                <a:gd name="T18" fmla="*/ 1 w 2177"/>
                <a:gd name="T19" fmla="*/ 1 h 1298"/>
                <a:gd name="T20" fmla="*/ 1 w 2177"/>
                <a:gd name="T21" fmla="*/ 1 h 1298"/>
                <a:gd name="T22" fmla="*/ 1 w 2177"/>
                <a:gd name="T23" fmla="*/ 1 h 1298"/>
                <a:gd name="T24" fmla="*/ 1 w 2177"/>
                <a:gd name="T25" fmla="*/ 1 h 1298"/>
                <a:gd name="T26" fmla="*/ 1 w 2177"/>
                <a:gd name="T27" fmla="*/ 1 h 1298"/>
                <a:gd name="T28" fmla="*/ 1 w 2177"/>
                <a:gd name="T29" fmla="*/ 1 h 1298"/>
                <a:gd name="T30" fmla="*/ 1 w 2177"/>
                <a:gd name="T31" fmla="*/ 1 h 1298"/>
                <a:gd name="T32" fmla="*/ 1 w 2177"/>
                <a:gd name="T33" fmla="*/ 1 h 1298"/>
                <a:gd name="T34" fmla="*/ 0 w 2177"/>
                <a:gd name="T35" fmla="*/ 1 h 1298"/>
                <a:gd name="T36" fmla="*/ 1 w 2177"/>
                <a:gd name="T37" fmla="*/ 1 h 1298"/>
                <a:gd name="T38" fmla="*/ 1 w 2177"/>
                <a:gd name="T39" fmla="*/ 1 h 1298"/>
                <a:gd name="T40" fmla="*/ 1 w 2177"/>
                <a:gd name="T41" fmla="*/ 1 h 1298"/>
                <a:gd name="T42" fmla="*/ 1 w 2177"/>
                <a:gd name="T43" fmla="*/ 1 h 1298"/>
                <a:gd name="T44" fmla="*/ 1 w 2177"/>
                <a:gd name="T45" fmla="*/ 1 h 1298"/>
                <a:gd name="T46" fmla="*/ 1 w 2177"/>
                <a:gd name="T47" fmla="*/ 1 h 129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52" name="Freeform 12"/>
            <p:cNvSpPr/>
            <p:nvPr userDrawn="1"/>
          </p:nvSpPr>
          <p:spPr bwMode="auto">
            <a:xfrm>
              <a:off x="1022" y="3582"/>
              <a:ext cx="71" cy="129"/>
            </a:xfrm>
            <a:custGeom>
              <a:avLst/>
              <a:gdLst>
                <a:gd name="T0" fmla="*/ 0 w 143"/>
                <a:gd name="T1" fmla="*/ 1 h 258"/>
                <a:gd name="T2" fmla="*/ 0 w 143"/>
                <a:gd name="T3" fmla="*/ 0 h 258"/>
                <a:gd name="T4" fmla="*/ 0 w 143"/>
                <a:gd name="T5" fmla="*/ 1 h 258"/>
                <a:gd name="T6" fmla="*/ 0 w 143"/>
                <a:gd name="T7" fmla="*/ 1 h 258"/>
                <a:gd name="T8" fmla="*/ 0 w 143"/>
                <a:gd name="T9" fmla="*/ 1 h 258"/>
                <a:gd name="T10" fmla="*/ 0 w 143"/>
                <a:gd name="T11" fmla="*/ 1 h 25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3" h="258">
                  <a:moveTo>
                    <a:pt x="0" y="7"/>
                  </a:moveTo>
                  <a:lnTo>
                    <a:pt x="120" y="0"/>
                  </a:lnTo>
                  <a:lnTo>
                    <a:pt x="143" y="233"/>
                  </a:lnTo>
                  <a:lnTo>
                    <a:pt x="8" y="258"/>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53" name="Freeform 13"/>
            <p:cNvSpPr/>
            <p:nvPr userDrawn="1"/>
          </p:nvSpPr>
          <p:spPr bwMode="auto">
            <a:xfrm>
              <a:off x="20" y="3774"/>
              <a:ext cx="792" cy="410"/>
            </a:xfrm>
            <a:custGeom>
              <a:avLst/>
              <a:gdLst>
                <a:gd name="T0" fmla="*/ 0 w 1586"/>
                <a:gd name="T1" fmla="*/ 0 h 821"/>
                <a:gd name="T2" fmla="*/ 0 w 1586"/>
                <a:gd name="T3" fmla="*/ 0 h 821"/>
                <a:gd name="T4" fmla="*/ 0 w 1586"/>
                <a:gd name="T5" fmla="*/ 0 h 821"/>
                <a:gd name="T6" fmla="*/ 0 w 1586"/>
                <a:gd name="T7" fmla="*/ 0 h 821"/>
                <a:gd name="T8" fmla="*/ 0 w 1586"/>
                <a:gd name="T9" fmla="*/ 0 h 821"/>
                <a:gd name="T10" fmla="*/ 0 w 1586"/>
                <a:gd name="T11" fmla="*/ 0 h 821"/>
                <a:gd name="T12" fmla="*/ 0 w 1586"/>
                <a:gd name="T13" fmla="*/ 0 h 821"/>
                <a:gd name="T14" fmla="*/ 0 w 1586"/>
                <a:gd name="T15" fmla="*/ 0 h 821"/>
                <a:gd name="T16" fmla="*/ 0 w 1586"/>
                <a:gd name="T17" fmla="*/ 0 h 821"/>
                <a:gd name="T18" fmla="*/ 0 w 1586"/>
                <a:gd name="T19" fmla="*/ 0 h 821"/>
                <a:gd name="T20" fmla="*/ 0 w 1586"/>
                <a:gd name="T21" fmla="*/ 0 h 821"/>
                <a:gd name="T22" fmla="*/ 0 w 1586"/>
                <a:gd name="T23" fmla="*/ 0 h 8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54" name="Freeform 14"/>
            <p:cNvSpPr/>
            <p:nvPr userDrawn="1"/>
          </p:nvSpPr>
          <p:spPr bwMode="auto">
            <a:xfrm>
              <a:off x="129" y="3808"/>
              <a:ext cx="525" cy="374"/>
            </a:xfrm>
            <a:custGeom>
              <a:avLst/>
              <a:gdLst>
                <a:gd name="T0" fmla="*/ 0 w 1049"/>
                <a:gd name="T1" fmla="*/ 1 h 747"/>
                <a:gd name="T2" fmla="*/ 1 w 1049"/>
                <a:gd name="T3" fmla="*/ 1 h 747"/>
                <a:gd name="T4" fmla="*/ 1 w 1049"/>
                <a:gd name="T5" fmla="*/ 1 h 747"/>
                <a:gd name="T6" fmla="*/ 1 w 1049"/>
                <a:gd name="T7" fmla="*/ 1 h 747"/>
                <a:gd name="T8" fmla="*/ 1 w 1049"/>
                <a:gd name="T9" fmla="*/ 0 h 747"/>
                <a:gd name="T10" fmla="*/ 0 w 1049"/>
                <a:gd name="T11" fmla="*/ 1 h 747"/>
                <a:gd name="T12" fmla="*/ 0 w 1049"/>
                <a:gd name="T13" fmla="*/ 1 h 747"/>
                <a:gd name="T14" fmla="*/ 0 w 1049"/>
                <a:gd name="T15" fmla="*/ 1 h 74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49" h="747">
                  <a:moveTo>
                    <a:pt x="0" y="325"/>
                  </a:moveTo>
                  <a:lnTo>
                    <a:pt x="922" y="747"/>
                  </a:lnTo>
                  <a:lnTo>
                    <a:pt x="939" y="534"/>
                  </a:lnTo>
                  <a:lnTo>
                    <a:pt x="1049" y="422"/>
                  </a:lnTo>
                  <a:lnTo>
                    <a:pt x="78" y="0"/>
                  </a:lnTo>
                  <a:lnTo>
                    <a:pt x="0" y="127"/>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55" name="Freeform 15"/>
            <p:cNvSpPr/>
            <p:nvPr userDrawn="1"/>
          </p:nvSpPr>
          <p:spPr bwMode="auto">
            <a:xfrm>
              <a:off x="485" y="3532"/>
              <a:ext cx="135" cy="121"/>
            </a:xfrm>
            <a:custGeom>
              <a:avLst/>
              <a:gdLst>
                <a:gd name="T0" fmla="*/ 0 w 272"/>
                <a:gd name="T1" fmla="*/ 1 h 241"/>
                <a:gd name="T2" fmla="*/ 0 w 272"/>
                <a:gd name="T3" fmla="*/ 0 h 241"/>
                <a:gd name="T4" fmla="*/ 0 w 272"/>
                <a:gd name="T5" fmla="*/ 1 h 241"/>
                <a:gd name="T6" fmla="*/ 0 w 272"/>
                <a:gd name="T7" fmla="*/ 1 h 241"/>
                <a:gd name="T8" fmla="*/ 0 w 272"/>
                <a:gd name="T9" fmla="*/ 1 h 241"/>
                <a:gd name="T10" fmla="*/ 0 w 272"/>
                <a:gd name="T11" fmla="*/ 1 h 241"/>
                <a:gd name="T12" fmla="*/ 0 w 272"/>
                <a:gd name="T13" fmla="*/ 1 h 241"/>
                <a:gd name="T14" fmla="*/ 0 w 272"/>
                <a:gd name="T15" fmla="*/ 1 h 2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2" h="241">
                  <a:moveTo>
                    <a:pt x="0" y="28"/>
                  </a:moveTo>
                  <a:lnTo>
                    <a:pt x="160" y="0"/>
                  </a:lnTo>
                  <a:lnTo>
                    <a:pt x="251" y="36"/>
                  </a:lnTo>
                  <a:lnTo>
                    <a:pt x="272" y="139"/>
                  </a:lnTo>
                  <a:lnTo>
                    <a:pt x="164" y="146"/>
                  </a:lnTo>
                  <a:lnTo>
                    <a:pt x="32" y="241"/>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56" name="Freeform 16"/>
            <p:cNvSpPr/>
            <p:nvPr userDrawn="1"/>
          </p:nvSpPr>
          <p:spPr bwMode="auto">
            <a:xfrm>
              <a:off x="641" y="4163"/>
              <a:ext cx="76" cy="112"/>
            </a:xfrm>
            <a:custGeom>
              <a:avLst/>
              <a:gdLst>
                <a:gd name="T0" fmla="*/ 1 w 152"/>
                <a:gd name="T1" fmla="*/ 1 h 224"/>
                <a:gd name="T2" fmla="*/ 1 w 152"/>
                <a:gd name="T3" fmla="*/ 1 h 224"/>
                <a:gd name="T4" fmla="*/ 0 w 152"/>
                <a:gd name="T5" fmla="*/ 1 h 224"/>
                <a:gd name="T6" fmla="*/ 1 w 152"/>
                <a:gd name="T7" fmla="*/ 0 h 224"/>
                <a:gd name="T8" fmla="*/ 1 w 152"/>
                <a:gd name="T9" fmla="*/ 1 h 224"/>
                <a:gd name="T10" fmla="*/ 1 w 152"/>
                <a:gd name="T11" fmla="*/ 1 h 2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2" h="224">
                  <a:moveTo>
                    <a:pt x="152" y="4"/>
                  </a:moveTo>
                  <a:lnTo>
                    <a:pt x="152" y="224"/>
                  </a:lnTo>
                  <a:lnTo>
                    <a:pt x="0" y="8"/>
                  </a:lnTo>
                  <a:lnTo>
                    <a:pt x="72" y="0"/>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57" name="Freeform 17"/>
            <p:cNvSpPr/>
            <p:nvPr userDrawn="1"/>
          </p:nvSpPr>
          <p:spPr bwMode="auto">
            <a:xfrm>
              <a:off x="504" y="3607"/>
              <a:ext cx="193" cy="383"/>
            </a:xfrm>
            <a:custGeom>
              <a:avLst/>
              <a:gdLst>
                <a:gd name="T0" fmla="*/ 0 w 386"/>
                <a:gd name="T1" fmla="*/ 1 h 764"/>
                <a:gd name="T2" fmla="*/ 1 w 386"/>
                <a:gd name="T3" fmla="*/ 0 h 764"/>
                <a:gd name="T4" fmla="*/ 1 w 386"/>
                <a:gd name="T5" fmla="*/ 1 h 764"/>
                <a:gd name="T6" fmla="*/ 1 w 386"/>
                <a:gd name="T7" fmla="*/ 1 h 764"/>
                <a:gd name="T8" fmla="*/ 1 w 386"/>
                <a:gd name="T9" fmla="*/ 1 h 764"/>
                <a:gd name="T10" fmla="*/ 1 w 386"/>
                <a:gd name="T11" fmla="*/ 1 h 764"/>
                <a:gd name="T12" fmla="*/ 0 w 386"/>
                <a:gd name="T13" fmla="*/ 1 h 764"/>
                <a:gd name="T14" fmla="*/ 0 w 386"/>
                <a:gd name="T15" fmla="*/ 1 h 7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6" h="764">
                  <a:moveTo>
                    <a:pt x="0" y="80"/>
                  </a:moveTo>
                  <a:lnTo>
                    <a:pt x="87" y="0"/>
                  </a:lnTo>
                  <a:lnTo>
                    <a:pt x="232" y="6"/>
                  </a:lnTo>
                  <a:lnTo>
                    <a:pt x="386" y="764"/>
                  </a:lnTo>
                  <a:lnTo>
                    <a:pt x="279" y="720"/>
                  </a:lnTo>
                  <a:lnTo>
                    <a:pt x="152" y="677"/>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58" name="Freeform 18"/>
            <p:cNvSpPr/>
            <p:nvPr userDrawn="1"/>
          </p:nvSpPr>
          <p:spPr bwMode="auto">
            <a:xfrm>
              <a:off x="668" y="3590"/>
              <a:ext cx="364" cy="174"/>
            </a:xfrm>
            <a:custGeom>
              <a:avLst/>
              <a:gdLst>
                <a:gd name="T0" fmla="*/ 1 w 728"/>
                <a:gd name="T1" fmla="*/ 0 h 348"/>
                <a:gd name="T2" fmla="*/ 0 w 728"/>
                <a:gd name="T3" fmla="*/ 1 h 348"/>
                <a:gd name="T4" fmla="*/ 1 w 728"/>
                <a:gd name="T5" fmla="*/ 1 h 348"/>
                <a:gd name="T6" fmla="*/ 1 w 728"/>
                <a:gd name="T7" fmla="*/ 1 h 348"/>
                <a:gd name="T8" fmla="*/ 1 w 728"/>
                <a:gd name="T9" fmla="*/ 1 h 348"/>
                <a:gd name="T10" fmla="*/ 1 w 728"/>
                <a:gd name="T11" fmla="*/ 0 h 348"/>
                <a:gd name="T12" fmla="*/ 1 w 728"/>
                <a:gd name="T13" fmla="*/ 0 h 3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8" h="348">
                  <a:moveTo>
                    <a:pt x="692" y="0"/>
                  </a:moveTo>
                  <a:lnTo>
                    <a:pt x="0" y="106"/>
                  </a:lnTo>
                  <a:lnTo>
                    <a:pt x="28" y="348"/>
                  </a:lnTo>
                  <a:lnTo>
                    <a:pt x="715" y="237"/>
                  </a:lnTo>
                  <a:lnTo>
                    <a:pt x="728" y="43"/>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59" name="Freeform 19"/>
            <p:cNvSpPr/>
            <p:nvPr userDrawn="1"/>
          </p:nvSpPr>
          <p:spPr bwMode="auto">
            <a:xfrm>
              <a:off x="347" y="3693"/>
              <a:ext cx="156" cy="67"/>
            </a:xfrm>
            <a:custGeom>
              <a:avLst/>
              <a:gdLst>
                <a:gd name="T0" fmla="*/ 1 w 312"/>
                <a:gd name="T1" fmla="*/ 0 h 135"/>
                <a:gd name="T2" fmla="*/ 0 w 312"/>
                <a:gd name="T3" fmla="*/ 0 h 135"/>
                <a:gd name="T4" fmla="*/ 1 w 312"/>
                <a:gd name="T5" fmla="*/ 0 h 135"/>
                <a:gd name="T6" fmla="*/ 1 w 312"/>
                <a:gd name="T7" fmla="*/ 0 h 135"/>
                <a:gd name="T8" fmla="*/ 1 w 312"/>
                <a:gd name="T9" fmla="*/ 0 h 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2" h="135">
                  <a:moveTo>
                    <a:pt x="272" y="0"/>
                  </a:moveTo>
                  <a:lnTo>
                    <a:pt x="0" y="78"/>
                  </a:lnTo>
                  <a:lnTo>
                    <a:pt x="312" y="135"/>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060" name="Group 20"/>
            <p:cNvGrpSpPr/>
            <p:nvPr userDrawn="1"/>
          </p:nvGrpSpPr>
          <p:grpSpPr bwMode="auto">
            <a:xfrm>
              <a:off x="5" y="3490"/>
              <a:ext cx="1124" cy="780"/>
              <a:chOff x="5" y="3490"/>
              <a:chExt cx="1124" cy="780"/>
            </a:xfrm>
          </p:grpSpPr>
          <p:grpSp>
            <p:nvGrpSpPr>
              <p:cNvPr id="1061" name="Group 21"/>
              <p:cNvGrpSpPr/>
              <p:nvPr userDrawn="1"/>
            </p:nvGrpSpPr>
            <p:grpSpPr bwMode="auto">
              <a:xfrm>
                <a:off x="499" y="3562"/>
                <a:ext cx="548" cy="708"/>
                <a:chOff x="499" y="3562"/>
                <a:chExt cx="548" cy="708"/>
              </a:xfrm>
            </p:grpSpPr>
            <p:sp>
              <p:nvSpPr>
                <p:cNvPr id="1074" name="Freeform 22"/>
                <p:cNvSpPr/>
                <p:nvPr userDrawn="1"/>
              </p:nvSpPr>
              <p:spPr bwMode="auto">
                <a:xfrm>
                  <a:off x="499" y="3587"/>
                  <a:ext cx="157" cy="87"/>
                </a:xfrm>
                <a:custGeom>
                  <a:avLst/>
                  <a:gdLst>
                    <a:gd name="T0" fmla="*/ 0 w 313"/>
                    <a:gd name="T1" fmla="*/ 0 h 175"/>
                    <a:gd name="T2" fmla="*/ 1 w 313"/>
                    <a:gd name="T3" fmla="*/ 0 h 175"/>
                    <a:gd name="T4" fmla="*/ 1 w 313"/>
                    <a:gd name="T5" fmla="*/ 0 h 175"/>
                    <a:gd name="T6" fmla="*/ 1 w 313"/>
                    <a:gd name="T7" fmla="*/ 0 h 175"/>
                    <a:gd name="T8" fmla="*/ 1 w 313"/>
                    <a:gd name="T9" fmla="*/ 0 h 175"/>
                    <a:gd name="T10" fmla="*/ 1 w 313"/>
                    <a:gd name="T11" fmla="*/ 0 h 175"/>
                    <a:gd name="T12" fmla="*/ 1 w 313"/>
                    <a:gd name="T13" fmla="*/ 0 h 175"/>
                    <a:gd name="T14" fmla="*/ 1 w 313"/>
                    <a:gd name="T15" fmla="*/ 0 h 175"/>
                    <a:gd name="T16" fmla="*/ 0 w 313"/>
                    <a:gd name="T17" fmla="*/ 0 h 175"/>
                    <a:gd name="T18" fmla="*/ 0 w 313"/>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75" name="Freeform 23"/>
                <p:cNvSpPr/>
                <p:nvPr userDrawn="1"/>
              </p:nvSpPr>
              <p:spPr bwMode="auto">
                <a:xfrm>
                  <a:off x="636" y="4137"/>
                  <a:ext cx="115" cy="133"/>
                </a:xfrm>
                <a:custGeom>
                  <a:avLst/>
                  <a:gdLst>
                    <a:gd name="T0" fmla="*/ 0 w 230"/>
                    <a:gd name="T1" fmla="*/ 1 h 266"/>
                    <a:gd name="T2" fmla="*/ 1 w 230"/>
                    <a:gd name="T3" fmla="*/ 1 h 266"/>
                    <a:gd name="T4" fmla="*/ 1 w 230"/>
                    <a:gd name="T5" fmla="*/ 1 h 266"/>
                    <a:gd name="T6" fmla="*/ 1 w 230"/>
                    <a:gd name="T7" fmla="*/ 1 h 266"/>
                    <a:gd name="T8" fmla="*/ 1 w 230"/>
                    <a:gd name="T9" fmla="*/ 0 h 266"/>
                    <a:gd name="T10" fmla="*/ 1 w 230"/>
                    <a:gd name="T11" fmla="*/ 1 h 266"/>
                    <a:gd name="T12" fmla="*/ 1 w 230"/>
                    <a:gd name="T13" fmla="*/ 1 h 266"/>
                    <a:gd name="T14" fmla="*/ 0 w 230"/>
                    <a:gd name="T15" fmla="*/ 1 h 266"/>
                    <a:gd name="T16" fmla="*/ 0 w 230"/>
                    <a:gd name="T17" fmla="*/ 1 h 2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0" h="266">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76" name="Freeform 24"/>
                <p:cNvSpPr/>
                <p:nvPr userDrawn="1"/>
              </p:nvSpPr>
              <p:spPr bwMode="auto">
                <a:xfrm>
                  <a:off x="1004" y="3562"/>
                  <a:ext cx="43" cy="117"/>
                </a:xfrm>
                <a:custGeom>
                  <a:avLst/>
                  <a:gdLst>
                    <a:gd name="T0" fmla="*/ 0 w 87"/>
                    <a:gd name="T1" fmla="*/ 1 h 234"/>
                    <a:gd name="T2" fmla="*/ 0 w 87"/>
                    <a:gd name="T3" fmla="*/ 1 h 234"/>
                    <a:gd name="T4" fmla="*/ 0 w 87"/>
                    <a:gd name="T5" fmla="*/ 1 h 234"/>
                    <a:gd name="T6" fmla="*/ 0 w 87"/>
                    <a:gd name="T7" fmla="*/ 1 h 234"/>
                    <a:gd name="T8" fmla="*/ 0 w 87"/>
                    <a:gd name="T9" fmla="*/ 1 h 234"/>
                    <a:gd name="T10" fmla="*/ 0 w 87"/>
                    <a:gd name="T11" fmla="*/ 1 h 234"/>
                    <a:gd name="T12" fmla="*/ 0 w 87"/>
                    <a:gd name="T13" fmla="*/ 0 h 234"/>
                    <a:gd name="T14" fmla="*/ 0 w 87"/>
                    <a:gd name="T15" fmla="*/ 1 h 234"/>
                    <a:gd name="T16" fmla="*/ 0 w 87"/>
                    <a:gd name="T17" fmla="*/ 1 h 2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7" h="234">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062" name="Freeform 25"/>
              <p:cNvSpPr/>
              <p:nvPr userDrawn="1"/>
            </p:nvSpPr>
            <p:spPr bwMode="auto">
              <a:xfrm>
                <a:off x="76" y="3732"/>
                <a:ext cx="595" cy="250"/>
              </a:xfrm>
              <a:custGeom>
                <a:avLst/>
                <a:gdLst>
                  <a:gd name="T0" fmla="*/ 1 w 1190"/>
                  <a:gd name="T1" fmla="*/ 0 h 500"/>
                  <a:gd name="T2" fmla="*/ 1 w 1190"/>
                  <a:gd name="T3" fmla="*/ 1 h 500"/>
                  <a:gd name="T4" fmla="*/ 1 w 1190"/>
                  <a:gd name="T5" fmla="*/ 1 h 500"/>
                  <a:gd name="T6" fmla="*/ 0 w 1190"/>
                  <a:gd name="T7" fmla="*/ 1 h 500"/>
                  <a:gd name="T8" fmla="*/ 1 w 1190"/>
                  <a:gd name="T9" fmla="*/ 0 h 500"/>
                  <a:gd name="T10" fmla="*/ 1 w 1190"/>
                  <a:gd name="T11" fmla="*/ 0 h 5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90" h="500">
                    <a:moveTo>
                      <a:pt x="100" y="0"/>
                    </a:moveTo>
                    <a:lnTo>
                      <a:pt x="1190" y="490"/>
                    </a:lnTo>
                    <a:lnTo>
                      <a:pt x="1076" y="500"/>
                    </a:lnTo>
                    <a:lnTo>
                      <a:pt x="0" y="27"/>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63" name="Freeform 26"/>
              <p:cNvSpPr/>
              <p:nvPr userDrawn="1"/>
            </p:nvSpPr>
            <p:spPr bwMode="auto">
              <a:xfrm>
                <a:off x="260" y="3886"/>
                <a:ext cx="244" cy="148"/>
              </a:xfrm>
              <a:custGeom>
                <a:avLst/>
                <a:gdLst>
                  <a:gd name="T0" fmla="*/ 0 w 489"/>
                  <a:gd name="T1" fmla="*/ 1 h 296"/>
                  <a:gd name="T2" fmla="*/ 0 w 489"/>
                  <a:gd name="T3" fmla="*/ 1 h 296"/>
                  <a:gd name="T4" fmla="*/ 0 w 489"/>
                  <a:gd name="T5" fmla="*/ 1 h 296"/>
                  <a:gd name="T6" fmla="*/ 0 w 489"/>
                  <a:gd name="T7" fmla="*/ 1 h 296"/>
                  <a:gd name="T8" fmla="*/ 0 w 489"/>
                  <a:gd name="T9" fmla="*/ 1 h 296"/>
                  <a:gd name="T10" fmla="*/ 0 w 489"/>
                  <a:gd name="T11" fmla="*/ 1 h 296"/>
                  <a:gd name="T12" fmla="*/ 0 w 489"/>
                  <a:gd name="T13" fmla="*/ 1 h 296"/>
                  <a:gd name="T14" fmla="*/ 0 w 489"/>
                  <a:gd name="T15" fmla="*/ 1 h 296"/>
                  <a:gd name="T16" fmla="*/ 0 w 489"/>
                  <a:gd name="T17" fmla="*/ 1 h 296"/>
                  <a:gd name="T18" fmla="*/ 0 w 489"/>
                  <a:gd name="T19" fmla="*/ 1 h 296"/>
                  <a:gd name="T20" fmla="*/ 0 w 489"/>
                  <a:gd name="T21" fmla="*/ 1 h 296"/>
                  <a:gd name="T22" fmla="*/ 0 w 489"/>
                  <a:gd name="T23" fmla="*/ 1 h 296"/>
                  <a:gd name="T24" fmla="*/ 0 w 489"/>
                  <a:gd name="T25" fmla="*/ 1 h 296"/>
                  <a:gd name="T26" fmla="*/ 0 w 489"/>
                  <a:gd name="T27" fmla="*/ 0 h 296"/>
                  <a:gd name="T28" fmla="*/ 0 w 489"/>
                  <a:gd name="T29" fmla="*/ 1 h 296"/>
                  <a:gd name="T30" fmla="*/ 0 w 489"/>
                  <a:gd name="T31" fmla="*/ 1 h 29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64" name="Freeform 27"/>
              <p:cNvSpPr/>
              <p:nvPr userDrawn="1"/>
            </p:nvSpPr>
            <p:spPr bwMode="auto">
              <a:xfrm>
                <a:off x="565" y="3680"/>
                <a:ext cx="107" cy="238"/>
              </a:xfrm>
              <a:custGeom>
                <a:avLst/>
                <a:gdLst>
                  <a:gd name="T0" fmla="*/ 1 w 213"/>
                  <a:gd name="T1" fmla="*/ 0 h 478"/>
                  <a:gd name="T2" fmla="*/ 1 w 213"/>
                  <a:gd name="T3" fmla="*/ 0 h 478"/>
                  <a:gd name="T4" fmla="*/ 1 w 213"/>
                  <a:gd name="T5" fmla="*/ 0 h 478"/>
                  <a:gd name="T6" fmla="*/ 1 w 213"/>
                  <a:gd name="T7" fmla="*/ 0 h 478"/>
                  <a:gd name="T8" fmla="*/ 1 w 213"/>
                  <a:gd name="T9" fmla="*/ 0 h 478"/>
                  <a:gd name="T10" fmla="*/ 1 w 213"/>
                  <a:gd name="T11" fmla="*/ 0 h 478"/>
                  <a:gd name="T12" fmla="*/ 1 w 213"/>
                  <a:gd name="T13" fmla="*/ 0 h 478"/>
                  <a:gd name="T14" fmla="*/ 0 w 213"/>
                  <a:gd name="T15" fmla="*/ 0 h 478"/>
                  <a:gd name="T16" fmla="*/ 1 w 213"/>
                  <a:gd name="T17" fmla="*/ 0 h 478"/>
                  <a:gd name="T18" fmla="*/ 1 w 213"/>
                  <a:gd name="T19" fmla="*/ 0 h 4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065" name="Group 28"/>
              <p:cNvGrpSpPr/>
              <p:nvPr userDrawn="1"/>
            </p:nvGrpSpPr>
            <p:grpSpPr bwMode="auto">
              <a:xfrm>
                <a:off x="5" y="3490"/>
                <a:ext cx="1124" cy="678"/>
                <a:chOff x="5" y="3490"/>
                <a:chExt cx="1124" cy="678"/>
              </a:xfrm>
            </p:grpSpPr>
            <p:sp>
              <p:nvSpPr>
                <p:cNvPr id="1066" name="Freeform 29"/>
                <p:cNvSpPr/>
                <p:nvPr userDrawn="1"/>
              </p:nvSpPr>
              <p:spPr bwMode="auto">
                <a:xfrm>
                  <a:off x="669" y="4048"/>
                  <a:ext cx="75" cy="87"/>
                </a:xfrm>
                <a:custGeom>
                  <a:avLst/>
                  <a:gdLst>
                    <a:gd name="T0" fmla="*/ 1 w 150"/>
                    <a:gd name="T1" fmla="*/ 0 h 173"/>
                    <a:gd name="T2" fmla="*/ 1 w 150"/>
                    <a:gd name="T3" fmla="*/ 1 h 173"/>
                    <a:gd name="T4" fmla="*/ 0 w 150"/>
                    <a:gd name="T5" fmla="*/ 1 h 173"/>
                    <a:gd name="T6" fmla="*/ 1 w 150"/>
                    <a:gd name="T7" fmla="*/ 1 h 173"/>
                    <a:gd name="T8" fmla="*/ 1 w 150"/>
                    <a:gd name="T9" fmla="*/ 1 h 173"/>
                    <a:gd name="T10" fmla="*/ 1 w 150"/>
                    <a:gd name="T11" fmla="*/ 1 h 173"/>
                    <a:gd name="T12" fmla="*/ 1 w 150"/>
                    <a:gd name="T13" fmla="*/ 0 h 173"/>
                    <a:gd name="T14" fmla="*/ 1 w 150"/>
                    <a:gd name="T15" fmla="*/ 0 h 17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0" h="173">
                      <a:moveTo>
                        <a:pt x="110" y="0"/>
                      </a:moveTo>
                      <a:lnTo>
                        <a:pt x="40" y="66"/>
                      </a:lnTo>
                      <a:lnTo>
                        <a:pt x="0" y="173"/>
                      </a:lnTo>
                      <a:lnTo>
                        <a:pt x="80" y="160"/>
                      </a:lnTo>
                      <a:lnTo>
                        <a:pt x="103" y="84"/>
                      </a:lnTo>
                      <a:lnTo>
                        <a:pt x="150" y="27"/>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67" name="Freeform 30"/>
                <p:cNvSpPr/>
                <p:nvPr userDrawn="1"/>
              </p:nvSpPr>
              <p:spPr bwMode="auto">
                <a:xfrm>
                  <a:off x="5" y="3728"/>
                  <a:ext cx="842" cy="440"/>
                </a:xfrm>
                <a:custGeom>
                  <a:avLst/>
                  <a:gdLst>
                    <a:gd name="T0" fmla="*/ 1 w 1684"/>
                    <a:gd name="T1" fmla="*/ 0 h 880"/>
                    <a:gd name="T2" fmla="*/ 1 w 1684"/>
                    <a:gd name="T3" fmla="*/ 1 h 880"/>
                    <a:gd name="T4" fmla="*/ 0 w 1684"/>
                    <a:gd name="T5" fmla="*/ 1 h 880"/>
                    <a:gd name="T6" fmla="*/ 1 w 1684"/>
                    <a:gd name="T7" fmla="*/ 1 h 880"/>
                    <a:gd name="T8" fmla="*/ 1 w 1684"/>
                    <a:gd name="T9" fmla="*/ 1 h 880"/>
                    <a:gd name="T10" fmla="*/ 1 w 1684"/>
                    <a:gd name="T11" fmla="*/ 1 h 880"/>
                    <a:gd name="T12" fmla="*/ 1 w 1684"/>
                    <a:gd name="T13" fmla="*/ 1 h 880"/>
                    <a:gd name="T14" fmla="*/ 1 w 1684"/>
                    <a:gd name="T15" fmla="*/ 1 h 880"/>
                    <a:gd name="T16" fmla="*/ 1 w 1684"/>
                    <a:gd name="T17" fmla="*/ 1 h 880"/>
                    <a:gd name="T18" fmla="*/ 1 w 1684"/>
                    <a:gd name="T19" fmla="*/ 1 h 880"/>
                    <a:gd name="T20" fmla="*/ 1 w 1684"/>
                    <a:gd name="T21" fmla="*/ 1 h 880"/>
                    <a:gd name="T22" fmla="*/ 1 w 1684"/>
                    <a:gd name="T23" fmla="*/ 1 h 880"/>
                    <a:gd name="T24" fmla="*/ 1 w 1684"/>
                    <a:gd name="T25" fmla="*/ 1 h 880"/>
                    <a:gd name="T26" fmla="*/ 1 w 1684"/>
                    <a:gd name="T27" fmla="*/ 1 h 880"/>
                    <a:gd name="T28" fmla="*/ 1 w 1684"/>
                    <a:gd name="T29" fmla="*/ 1 h 880"/>
                    <a:gd name="T30" fmla="*/ 1 w 1684"/>
                    <a:gd name="T31" fmla="*/ 1 h 880"/>
                    <a:gd name="T32" fmla="*/ 1 w 1684"/>
                    <a:gd name="T33" fmla="*/ 1 h 880"/>
                    <a:gd name="T34" fmla="*/ 1 w 1684"/>
                    <a:gd name="T35" fmla="*/ 1 h 880"/>
                    <a:gd name="T36" fmla="*/ 1 w 1684"/>
                    <a:gd name="T37" fmla="*/ 1 h 880"/>
                    <a:gd name="T38" fmla="*/ 1 w 1684"/>
                    <a:gd name="T39" fmla="*/ 1 h 880"/>
                    <a:gd name="T40" fmla="*/ 1 w 1684"/>
                    <a:gd name="T41" fmla="*/ 1 h 880"/>
                    <a:gd name="T42" fmla="*/ 1 w 1684"/>
                    <a:gd name="T43" fmla="*/ 1 h 880"/>
                    <a:gd name="T44" fmla="*/ 1 w 1684"/>
                    <a:gd name="T45" fmla="*/ 1 h 880"/>
                    <a:gd name="T46" fmla="*/ 1 w 1684"/>
                    <a:gd name="T47" fmla="*/ 0 h 880"/>
                    <a:gd name="T48" fmla="*/ 1 w 1684"/>
                    <a:gd name="T49" fmla="*/ 0 h 880"/>
                    <a:gd name="T50" fmla="*/ 1 w 1684"/>
                    <a:gd name="T51" fmla="*/ 0 h 8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68" name="Freeform 31"/>
                <p:cNvSpPr/>
                <p:nvPr userDrawn="1"/>
              </p:nvSpPr>
              <p:spPr bwMode="auto">
                <a:xfrm>
                  <a:off x="106" y="3770"/>
                  <a:ext cx="80" cy="167"/>
                </a:xfrm>
                <a:custGeom>
                  <a:avLst/>
                  <a:gdLst>
                    <a:gd name="T0" fmla="*/ 1 w 160"/>
                    <a:gd name="T1" fmla="*/ 0 h 335"/>
                    <a:gd name="T2" fmla="*/ 1 w 160"/>
                    <a:gd name="T3" fmla="*/ 0 h 335"/>
                    <a:gd name="T4" fmla="*/ 0 w 160"/>
                    <a:gd name="T5" fmla="*/ 0 h 335"/>
                    <a:gd name="T6" fmla="*/ 1 w 160"/>
                    <a:gd name="T7" fmla="*/ 0 h 335"/>
                    <a:gd name="T8" fmla="*/ 1 w 160"/>
                    <a:gd name="T9" fmla="*/ 0 h 335"/>
                    <a:gd name="T10" fmla="*/ 1 w 160"/>
                    <a:gd name="T11" fmla="*/ 0 h 335"/>
                    <a:gd name="T12" fmla="*/ 1 w 160"/>
                    <a:gd name="T13" fmla="*/ 0 h 335"/>
                    <a:gd name="T14" fmla="*/ 1 w 160"/>
                    <a:gd name="T15" fmla="*/ 0 h 335"/>
                    <a:gd name="T16" fmla="*/ 1 w 160"/>
                    <a:gd name="T17" fmla="*/ 0 h 3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335">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69" name="Freeform 32"/>
                <p:cNvSpPr/>
                <p:nvPr userDrawn="1"/>
              </p:nvSpPr>
              <p:spPr bwMode="auto">
                <a:xfrm>
                  <a:off x="449" y="3490"/>
                  <a:ext cx="322" cy="594"/>
                </a:xfrm>
                <a:custGeom>
                  <a:avLst/>
                  <a:gdLst>
                    <a:gd name="T0" fmla="*/ 1 w 642"/>
                    <a:gd name="T1" fmla="*/ 1 h 1188"/>
                    <a:gd name="T2" fmla="*/ 0 w 642"/>
                    <a:gd name="T3" fmla="*/ 1 h 1188"/>
                    <a:gd name="T4" fmla="*/ 1 w 642"/>
                    <a:gd name="T5" fmla="*/ 1 h 1188"/>
                    <a:gd name="T6" fmla="*/ 1 w 642"/>
                    <a:gd name="T7" fmla="*/ 0 h 1188"/>
                    <a:gd name="T8" fmla="*/ 1 w 642"/>
                    <a:gd name="T9" fmla="*/ 1 h 1188"/>
                    <a:gd name="T10" fmla="*/ 1 w 642"/>
                    <a:gd name="T11" fmla="*/ 1 h 1188"/>
                    <a:gd name="T12" fmla="*/ 1 w 642"/>
                    <a:gd name="T13" fmla="*/ 1 h 1188"/>
                    <a:gd name="T14" fmla="*/ 1 w 642"/>
                    <a:gd name="T15" fmla="*/ 1 h 1188"/>
                    <a:gd name="T16" fmla="*/ 1 w 642"/>
                    <a:gd name="T17" fmla="*/ 1 h 1188"/>
                    <a:gd name="T18" fmla="*/ 1 w 642"/>
                    <a:gd name="T19" fmla="*/ 1 h 1188"/>
                    <a:gd name="T20" fmla="*/ 1 w 642"/>
                    <a:gd name="T21" fmla="*/ 1 h 1188"/>
                    <a:gd name="T22" fmla="*/ 1 w 642"/>
                    <a:gd name="T23" fmla="*/ 1 h 1188"/>
                    <a:gd name="T24" fmla="*/ 1 w 642"/>
                    <a:gd name="T25" fmla="*/ 1 h 1188"/>
                    <a:gd name="T26" fmla="*/ 1 w 642"/>
                    <a:gd name="T27" fmla="*/ 1 h 11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70" name="Freeform 33"/>
                <p:cNvSpPr/>
                <p:nvPr userDrawn="1"/>
              </p:nvSpPr>
              <p:spPr bwMode="auto">
                <a:xfrm>
                  <a:off x="578" y="3650"/>
                  <a:ext cx="96" cy="252"/>
                </a:xfrm>
                <a:custGeom>
                  <a:avLst/>
                  <a:gdLst>
                    <a:gd name="T0" fmla="*/ 0 w 192"/>
                    <a:gd name="T1" fmla="*/ 1 h 504"/>
                    <a:gd name="T2" fmla="*/ 1 w 192"/>
                    <a:gd name="T3" fmla="*/ 1 h 504"/>
                    <a:gd name="T4" fmla="*/ 1 w 192"/>
                    <a:gd name="T5" fmla="*/ 1 h 504"/>
                    <a:gd name="T6" fmla="*/ 1 w 192"/>
                    <a:gd name="T7" fmla="*/ 1 h 504"/>
                    <a:gd name="T8" fmla="*/ 1 w 192"/>
                    <a:gd name="T9" fmla="*/ 1 h 504"/>
                    <a:gd name="T10" fmla="*/ 1 w 192"/>
                    <a:gd name="T11" fmla="*/ 1 h 504"/>
                    <a:gd name="T12" fmla="*/ 1 w 192"/>
                    <a:gd name="T13" fmla="*/ 1 h 504"/>
                    <a:gd name="T14" fmla="*/ 1 w 192"/>
                    <a:gd name="T15" fmla="*/ 1 h 504"/>
                    <a:gd name="T16" fmla="*/ 1 w 192"/>
                    <a:gd name="T17" fmla="*/ 0 h 504"/>
                    <a:gd name="T18" fmla="*/ 0 w 192"/>
                    <a:gd name="T19" fmla="*/ 1 h 504"/>
                    <a:gd name="T20" fmla="*/ 0 w 192"/>
                    <a:gd name="T21" fmla="*/ 1 h 5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71" name="Freeform 34"/>
                <p:cNvSpPr/>
                <p:nvPr userDrawn="1"/>
              </p:nvSpPr>
              <p:spPr bwMode="auto">
                <a:xfrm>
                  <a:off x="328" y="3630"/>
                  <a:ext cx="195" cy="135"/>
                </a:xfrm>
                <a:custGeom>
                  <a:avLst/>
                  <a:gdLst>
                    <a:gd name="T0" fmla="*/ 1 w 390"/>
                    <a:gd name="T1" fmla="*/ 0 h 269"/>
                    <a:gd name="T2" fmla="*/ 1 w 390"/>
                    <a:gd name="T3" fmla="*/ 1 h 269"/>
                    <a:gd name="T4" fmla="*/ 1 w 390"/>
                    <a:gd name="T5" fmla="*/ 1 h 269"/>
                    <a:gd name="T6" fmla="*/ 0 w 390"/>
                    <a:gd name="T7" fmla="*/ 1 h 269"/>
                    <a:gd name="T8" fmla="*/ 0 w 390"/>
                    <a:gd name="T9" fmla="*/ 1 h 269"/>
                    <a:gd name="T10" fmla="*/ 1 w 390"/>
                    <a:gd name="T11" fmla="*/ 1 h 269"/>
                    <a:gd name="T12" fmla="*/ 1 w 390"/>
                    <a:gd name="T13" fmla="*/ 1 h 269"/>
                    <a:gd name="T14" fmla="*/ 1 w 390"/>
                    <a:gd name="T15" fmla="*/ 1 h 269"/>
                    <a:gd name="T16" fmla="*/ 1 w 390"/>
                    <a:gd name="T17" fmla="*/ 1 h 269"/>
                    <a:gd name="T18" fmla="*/ 1 w 390"/>
                    <a:gd name="T19" fmla="*/ 1 h 269"/>
                    <a:gd name="T20" fmla="*/ 1 w 390"/>
                    <a:gd name="T21" fmla="*/ 1 h 269"/>
                    <a:gd name="T22" fmla="*/ 1 w 390"/>
                    <a:gd name="T23" fmla="*/ 0 h 269"/>
                    <a:gd name="T24" fmla="*/ 1 w 390"/>
                    <a:gd name="T25" fmla="*/ 0 h 2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72" name="Freeform 35"/>
                <p:cNvSpPr/>
                <p:nvPr userDrawn="1"/>
              </p:nvSpPr>
              <p:spPr bwMode="auto">
                <a:xfrm>
                  <a:off x="658" y="3538"/>
                  <a:ext cx="471" cy="212"/>
                </a:xfrm>
                <a:custGeom>
                  <a:avLst/>
                  <a:gdLst>
                    <a:gd name="T0" fmla="*/ 0 w 941"/>
                    <a:gd name="T1" fmla="*/ 1 h 424"/>
                    <a:gd name="T2" fmla="*/ 1 w 941"/>
                    <a:gd name="T3" fmla="*/ 0 h 424"/>
                    <a:gd name="T4" fmla="*/ 1 w 941"/>
                    <a:gd name="T5" fmla="*/ 1 h 424"/>
                    <a:gd name="T6" fmla="*/ 1 w 941"/>
                    <a:gd name="T7" fmla="*/ 1 h 424"/>
                    <a:gd name="T8" fmla="*/ 1 w 941"/>
                    <a:gd name="T9" fmla="*/ 1 h 424"/>
                    <a:gd name="T10" fmla="*/ 1 w 941"/>
                    <a:gd name="T11" fmla="*/ 1 h 424"/>
                    <a:gd name="T12" fmla="*/ 1 w 941"/>
                    <a:gd name="T13" fmla="*/ 1 h 424"/>
                    <a:gd name="T14" fmla="*/ 1 w 941"/>
                    <a:gd name="T15" fmla="*/ 1 h 424"/>
                    <a:gd name="T16" fmla="*/ 1 w 941"/>
                    <a:gd name="T17" fmla="*/ 1 h 424"/>
                    <a:gd name="T18" fmla="*/ 1 w 941"/>
                    <a:gd name="T19" fmla="*/ 1 h 424"/>
                    <a:gd name="T20" fmla="*/ 0 w 941"/>
                    <a:gd name="T21" fmla="*/ 1 h 424"/>
                    <a:gd name="T22" fmla="*/ 0 w 941"/>
                    <a:gd name="T23" fmla="*/ 1 h 424"/>
                    <a:gd name="T24" fmla="*/ 0 w 941"/>
                    <a:gd name="T25" fmla="*/ 1 h 4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73" name="Freeform 36"/>
                <p:cNvSpPr/>
                <p:nvPr userDrawn="1"/>
              </p:nvSpPr>
              <p:spPr bwMode="auto">
                <a:xfrm>
                  <a:off x="717" y="3606"/>
                  <a:ext cx="245" cy="86"/>
                </a:xfrm>
                <a:custGeom>
                  <a:avLst/>
                  <a:gdLst>
                    <a:gd name="T0" fmla="*/ 0 w 488"/>
                    <a:gd name="T1" fmla="*/ 0 h 173"/>
                    <a:gd name="T2" fmla="*/ 1 w 488"/>
                    <a:gd name="T3" fmla="*/ 0 h 173"/>
                    <a:gd name="T4" fmla="*/ 1 w 488"/>
                    <a:gd name="T5" fmla="*/ 0 h 173"/>
                    <a:gd name="T6" fmla="*/ 1 w 488"/>
                    <a:gd name="T7" fmla="*/ 0 h 173"/>
                    <a:gd name="T8" fmla="*/ 1 w 488"/>
                    <a:gd name="T9" fmla="*/ 0 h 173"/>
                    <a:gd name="T10" fmla="*/ 1 w 488"/>
                    <a:gd name="T11" fmla="*/ 0 h 173"/>
                    <a:gd name="T12" fmla="*/ 1 w 488"/>
                    <a:gd name="T13" fmla="*/ 0 h 173"/>
                    <a:gd name="T14" fmla="*/ 1 w 488"/>
                    <a:gd name="T15" fmla="*/ 0 h 173"/>
                    <a:gd name="T16" fmla="*/ 1 w 488"/>
                    <a:gd name="T17" fmla="*/ 0 h 173"/>
                    <a:gd name="T18" fmla="*/ 1 w 488"/>
                    <a:gd name="T19" fmla="*/ 0 h 173"/>
                    <a:gd name="T20" fmla="*/ 1 w 488"/>
                    <a:gd name="T21" fmla="*/ 0 h 173"/>
                    <a:gd name="T22" fmla="*/ 1 w 488"/>
                    <a:gd name="T23" fmla="*/ 0 h 173"/>
                    <a:gd name="T24" fmla="*/ 1 w 488"/>
                    <a:gd name="T25" fmla="*/ 0 h 173"/>
                    <a:gd name="T26" fmla="*/ 1 w 488"/>
                    <a:gd name="T27" fmla="*/ 0 h 173"/>
                    <a:gd name="T28" fmla="*/ 0 w 488"/>
                    <a:gd name="T29" fmla="*/ 0 h 173"/>
                    <a:gd name="T30" fmla="*/ 0 w 488"/>
                    <a:gd name="T31" fmla="*/ 0 h 17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grpSp>
        <p:nvGrpSpPr>
          <p:cNvPr id="1035" name="Group 37"/>
          <p:cNvGrpSpPr/>
          <p:nvPr/>
        </p:nvGrpSpPr>
        <p:grpSpPr bwMode="auto">
          <a:xfrm>
            <a:off x="8680450" y="2116138"/>
            <a:ext cx="385763" cy="4308475"/>
            <a:chOff x="5468" y="1333"/>
            <a:chExt cx="243" cy="2714"/>
          </a:xfrm>
        </p:grpSpPr>
        <p:sp>
          <p:nvSpPr>
            <p:cNvPr id="1049" name="Freeform 38"/>
            <p:cNvSpPr/>
            <p:nvPr userDrawn="1"/>
          </p:nvSpPr>
          <p:spPr bwMode="auto">
            <a:xfrm flipH="1">
              <a:off x="5468" y="2620"/>
              <a:ext cx="205" cy="1427"/>
            </a:xfrm>
            <a:custGeom>
              <a:avLst/>
              <a:gdLst>
                <a:gd name="T0" fmla="*/ 0 w 772"/>
                <a:gd name="T1" fmla="*/ 0 h 3266"/>
                <a:gd name="T2" fmla="*/ 0 w 772"/>
                <a:gd name="T3" fmla="*/ 0 h 3266"/>
                <a:gd name="T4" fmla="*/ 0 w 772"/>
                <a:gd name="T5" fmla="*/ 0 h 3266"/>
                <a:gd name="T6" fmla="*/ 0 w 772"/>
                <a:gd name="T7" fmla="*/ 0 h 3266"/>
                <a:gd name="T8" fmla="*/ 0 w 772"/>
                <a:gd name="T9" fmla="*/ 0 h 3266"/>
                <a:gd name="T10" fmla="*/ 0 w 772"/>
                <a:gd name="T11" fmla="*/ 0 h 3266"/>
                <a:gd name="T12" fmla="*/ 0 w 772"/>
                <a:gd name="T13" fmla="*/ 0 h 3266"/>
                <a:gd name="T14" fmla="*/ 0 w 772"/>
                <a:gd name="T15" fmla="*/ 0 h 3266"/>
                <a:gd name="T16" fmla="*/ 0 w 772"/>
                <a:gd name="T17" fmla="*/ 0 h 3266"/>
                <a:gd name="T18" fmla="*/ 0 w 772"/>
                <a:gd name="T19" fmla="*/ 0 h 3266"/>
                <a:gd name="T20" fmla="*/ 0 w 772"/>
                <a:gd name="T21" fmla="*/ 0 h 3266"/>
                <a:gd name="T22" fmla="*/ 0 w 772"/>
                <a:gd name="T23" fmla="*/ 0 h 3266"/>
                <a:gd name="T24" fmla="*/ 0 w 772"/>
                <a:gd name="T25" fmla="*/ 0 h 3266"/>
                <a:gd name="T26" fmla="*/ 0 w 772"/>
                <a:gd name="T27" fmla="*/ 0 h 3266"/>
                <a:gd name="T28" fmla="*/ 0 w 772"/>
                <a:gd name="T29" fmla="*/ 0 h 3266"/>
                <a:gd name="T30" fmla="*/ 0 w 772"/>
                <a:gd name="T31" fmla="*/ 0 h 3266"/>
                <a:gd name="T32" fmla="*/ 0 w 772"/>
                <a:gd name="T33" fmla="*/ 0 h 3266"/>
                <a:gd name="T34" fmla="*/ 0 w 772"/>
                <a:gd name="T35" fmla="*/ 0 h 3266"/>
                <a:gd name="T36" fmla="*/ 0 w 772"/>
                <a:gd name="T37" fmla="*/ 0 h 3266"/>
                <a:gd name="T38" fmla="*/ 0 w 772"/>
                <a:gd name="T39" fmla="*/ 0 h 3266"/>
                <a:gd name="T40" fmla="*/ 0 w 772"/>
                <a:gd name="T41" fmla="*/ 0 h 3266"/>
                <a:gd name="T42" fmla="*/ 0 w 772"/>
                <a:gd name="T43" fmla="*/ 0 h 3266"/>
                <a:gd name="T44" fmla="*/ 0 w 772"/>
                <a:gd name="T45" fmla="*/ 0 h 3266"/>
                <a:gd name="T46" fmla="*/ 0 w 772"/>
                <a:gd name="T47" fmla="*/ 0 h 3266"/>
                <a:gd name="T48" fmla="*/ 0 w 772"/>
                <a:gd name="T49" fmla="*/ 0 h 3266"/>
                <a:gd name="T50" fmla="*/ 0 w 772"/>
                <a:gd name="T51" fmla="*/ 0 h 3266"/>
                <a:gd name="T52" fmla="*/ 0 w 772"/>
                <a:gd name="T53" fmla="*/ 0 h 3266"/>
                <a:gd name="T54" fmla="*/ 0 w 772"/>
                <a:gd name="T55" fmla="*/ 0 h 3266"/>
                <a:gd name="T56" fmla="*/ 0 w 772"/>
                <a:gd name="T57" fmla="*/ 0 h 3266"/>
                <a:gd name="T58" fmla="*/ 0 w 772"/>
                <a:gd name="T59" fmla="*/ 0 h 3266"/>
                <a:gd name="T60" fmla="*/ 0 w 772"/>
                <a:gd name="T61" fmla="*/ 0 h 3266"/>
                <a:gd name="T62" fmla="*/ 0 w 772"/>
                <a:gd name="T63" fmla="*/ 0 h 3266"/>
                <a:gd name="T64" fmla="*/ 0 w 772"/>
                <a:gd name="T65" fmla="*/ 0 h 32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50" name="Freeform 39"/>
            <p:cNvSpPr/>
            <p:nvPr userDrawn="1"/>
          </p:nvSpPr>
          <p:spPr bwMode="auto">
            <a:xfrm flipH="1">
              <a:off x="5506" y="1333"/>
              <a:ext cx="205" cy="1633"/>
            </a:xfrm>
            <a:custGeom>
              <a:avLst/>
              <a:gdLst>
                <a:gd name="T0" fmla="*/ 0 w 772"/>
                <a:gd name="T1" fmla="*/ 1 h 3266"/>
                <a:gd name="T2" fmla="*/ 0 w 772"/>
                <a:gd name="T3" fmla="*/ 1 h 3266"/>
                <a:gd name="T4" fmla="*/ 0 w 772"/>
                <a:gd name="T5" fmla="*/ 1 h 3266"/>
                <a:gd name="T6" fmla="*/ 0 w 772"/>
                <a:gd name="T7" fmla="*/ 1 h 3266"/>
                <a:gd name="T8" fmla="*/ 0 w 772"/>
                <a:gd name="T9" fmla="*/ 1 h 3266"/>
                <a:gd name="T10" fmla="*/ 0 w 772"/>
                <a:gd name="T11" fmla="*/ 1 h 3266"/>
                <a:gd name="T12" fmla="*/ 0 w 772"/>
                <a:gd name="T13" fmla="*/ 1 h 3266"/>
                <a:gd name="T14" fmla="*/ 0 w 772"/>
                <a:gd name="T15" fmla="*/ 1 h 3266"/>
                <a:gd name="T16" fmla="*/ 0 w 772"/>
                <a:gd name="T17" fmla="*/ 1 h 3266"/>
                <a:gd name="T18" fmla="*/ 0 w 772"/>
                <a:gd name="T19" fmla="*/ 1 h 3266"/>
                <a:gd name="T20" fmla="*/ 0 w 772"/>
                <a:gd name="T21" fmla="*/ 1 h 3266"/>
                <a:gd name="T22" fmla="*/ 0 w 772"/>
                <a:gd name="T23" fmla="*/ 1 h 3266"/>
                <a:gd name="T24" fmla="*/ 0 w 772"/>
                <a:gd name="T25" fmla="*/ 1 h 3266"/>
                <a:gd name="T26" fmla="*/ 0 w 772"/>
                <a:gd name="T27" fmla="*/ 1 h 3266"/>
                <a:gd name="T28" fmla="*/ 0 w 772"/>
                <a:gd name="T29" fmla="*/ 1 h 3266"/>
                <a:gd name="T30" fmla="*/ 0 w 772"/>
                <a:gd name="T31" fmla="*/ 0 h 3266"/>
                <a:gd name="T32" fmla="*/ 0 w 772"/>
                <a:gd name="T33" fmla="*/ 1 h 3266"/>
                <a:gd name="T34" fmla="*/ 0 w 772"/>
                <a:gd name="T35" fmla="*/ 1 h 3266"/>
                <a:gd name="T36" fmla="*/ 0 w 772"/>
                <a:gd name="T37" fmla="*/ 1 h 3266"/>
                <a:gd name="T38" fmla="*/ 0 w 772"/>
                <a:gd name="T39" fmla="*/ 1 h 3266"/>
                <a:gd name="T40" fmla="*/ 0 w 772"/>
                <a:gd name="T41" fmla="*/ 1 h 3266"/>
                <a:gd name="T42" fmla="*/ 0 w 772"/>
                <a:gd name="T43" fmla="*/ 1 h 3266"/>
                <a:gd name="T44" fmla="*/ 0 w 772"/>
                <a:gd name="T45" fmla="*/ 1 h 3266"/>
                <a:gd name="T46" fmla="*/ 0 w 772"/>
                <a:gd name="T47" fmla="*/ 1 h 3266"/>
                <a:gd name="T48" fmla="*/ 0 w 772"/>
                <a:gd name="T49" fmla="*/ 1 h 3266"/>
                <a:gd name="T50" fmla="*/ 0 w 772"/>
                <a:gd name="T51" fmla="*/ 1 h 3266"/>
                <a:gd name="T52" fmla="*/ 0 w 772"/>
                <a:gd name="T53" fmla="*/ 1 h 3266"/>
                <a:gd name="T54" fmla="*/ 0 w 772"/>
                <a:gd name="T55" fmla="*/ 1 h 3266"/>
                <a:gd name="T56" fmla="*/ 0 w 772"/>
                <a:gd name="T57" fmla="*/ 1 h 3266"/>
                <a:gd name="T58" fmla="*/ 0 w 772"/>
                <a:gd name="T59" fmla="*/ 1 h 3266"/>
                <a:gd name="T60" fmla="*/ 0 w 772"/>
                <a:gd name="T61" fmla="*/ 1 h 3266"/>
                <a:gd name="T62" fmla="*/ 0 w 772"/>
                <a:gd name="T63" fmla="*/ 1 h 3266"/>
                <a:gd name="T64" fmla="*/ 0 w 772"/>
                <a:gd name="T65" fmla="*/ 1 h 32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036" name="Group 40"/>
          <p:cNvGrpSpPr/>
          <p:nvPr/>
        </p:nvGrpSpPr>
        <p:grpSpPr bwMode="auto">
          <a:xfrm>
            <a:off x="7318375" y="90488"/>
            <a:ext cx="2133600" cy="1911350"/>
            <a:chOff x="4610" y="57"/>
            <a:chExt cx="1344" cy="1204"/>
          </a:xfrm>
        </p:grpSpPr>
        <p:grpSp>
          <p:nvGrpSpPr>
            <p:cNvPr id="1037" name="Group 41"/>
            <p:cNvGrpSpPr/>
            <p:nvPr userDrawn="1"/>
          </p:nvGrpSpPr>
          <p:grpSpPr bwMode="auto">
            <a:xfrm>
              <a:off x="4610" y="57"/>
              <a:ext cx="1344" cy="1204"/>
              <a:chOff x="4610" y="57"/>
              <a:chExt cx="1344" cy="1204"/>
            </a:xfrm>
          </p:grpSpPr>
          <p:sp>
            <p:nvSpPr>
              <p:cNvPr id="1039" name="Freeform 42"/>
              <p:cNvSpPr/>
              <p:nvPr userDrawn="1"/>
            </p:nvSpPr>
            <p:spPr bwMode="auto">
              <a:xfrm rot="-3172564">
                <a:off x="5430" y="1086"/>
                <a:ext cx="62" cy="288"/>
              </a:xfrm>
              <a:custGeom>
                <a:avLst/>
                <a:gdLst>
                  <a:gd name="T0" fmla="*/ 0 w 245"/>
                  <a:gd name="T1" fmla="*/ 0 h 806"/>
                  <a:gd name="T2" fmla="*/ 0 w 245"/>
                  <a:gd name="T3" fmla="*/ 0 h 806"/>
                  <a:gd name="T4" fmla="*/ 0 w 245"/>
                  <a:gd name="T5" fmla="*/ 0 h 806"/>
                  <a:gd name="T6" fmla="*/ 0 w 245"/>
                  <a:gd name="T7" fmla="*/ 0 h 806"/>
                  <a:gd name="T8" fmla="*/ 0 w 245"/>
                  <a:gd name="T9" fmla="*/ 0 h 806"/>
                  <a:gd name="T10" fmla="*/ 0 w 245"/>
                  <a:gd name="T11" fmla="*/ 0 h 806"/>
                  <a:gd name="T12" fmla="*/ 0 w 245"/>
                  <a:gd name="T13" fmla="*/ 0 h 806"/>
                  <a:gd name="T14" fmla="*/ 0 w 245"/>
                  <a:gd name="T15" fmla="*/ 0 h 8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5" h="806">
                    <a:moveTo>
                      <a:pt x="123" y="9"/>
                    </a:moveTo>
                    <a:lnTo>
                      <a:pt x="131" y="342"/>
                    </a:lnTo>
                    <a:lnTo>
                      <a:pt x="0" y="806"/>
                    </a:lnTo>
                    <a:lnTo>
                      <a:pt x="79" y="789"/>
                    </a:lnTo>
                    <a:lnTo>
                      <a:pt x="218" y="376"/>
                    </a:lnTo>
                    <a:lnTo>
                      <a:pt x="245" y="0"/>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040" name="Group 43"/>
              <p:cNvGrpSpPr/>
              <p:nvPr userDrawn="1"/>
            </p:nvGrpSpPr>
            <p:grpSpPr bwMode="auto">
              <a:xfrm>
                <a:off x="4610" y="57"/>
                <a:ext cx="1344" cy="985"/>
                <a:chOff x="4610" y="57"/>
                <a:chExt cx="1344" cy="985"/>
              </a:xfrm>
            </p:grpSpPr>
            <p:sp>
              <p:nvSpPr>
                <p:cNvPr id="1041" name="Freeform 44"/>
                <p:cNvSpPr/>
                <p:nvPr userDrawn="1"/>
              </p:nvSpPr>
              <p:spPr bwMode="auto">
                <a:xfrm rot="-3172564">
                  <a:off x="4966" y="71"/>
                  <a:ext cx="153" cy="125"/>
                </a:xfrm>
                <a:custGeom>
                  <a:avLst/>
                  <a:gdLst>
                    <a:gd name="T0" fmla="*/ 0 w 604"/>
                    <a:gd name="T1" fmla="*/ 0 h 349"/>
                    <a:gd name="T2" fmla="*/ 0 w 604"/>
                    <a:gd name="T3" fmla="*/ 0 h 349"/>
                    <a:gd name="T4" fmla="*/ 0 w 604"/>
                    <a:gd name="T5" fmla="*/ 0 h 349"/>
                    <a:gd name="T6" fmla="*/ 0 w 604"/>
                    <a:gd name="T7" fmla="*/ 0 h 349"/>
                    <a:gd name="T8" fmla="*/ 0 w 604"/>
                    <a:gd name="T9" fmla="*/ 0 h 349"/>
                    <a:gd name="T10" fmla="*/ 0 w 604"/>
                    <a:gd name="T11" fmla="*/ 0 h 349"/>
                    <a:gd name="T12" fmla="*/ 0 w 604"/>
                    <a:gd name="T13" fmla="*/ 0 h 349"/>
                    <a:gd name="T14" fmla="*/ 0 w 604"/>
                    <a:gd name="T15" fmla="*/ 0 h 349"/>
                    <a:gd name="T16" fmla="*/ 0 w 604"/>
                    <a:gd name="T17" fmla="*/ 0 h 3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4" h="349">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42" name="Freeform 45"/>
                <p:cNvSpPr/>
                <p:nvPr userDrawn="1"/>
              </p:nvSpPr>
              <p:spPr bwMode="auto">
                <a:xfrm rot="-3172564">
                  <a:off x="5054" y="326"/>
                  <a:ext cx="269" cy="438"/>
                </a:xfrm>
                <a:custGeom>
                  <a:avLst/>
                  <a:gdLst>
                    <a:gd name="T0" fmla="*/ 0 w 1064"/>
                    <a:gd name="T1" fmla="*/ 0 h 1230"/>
                    <a:gd name="T2" fmla="*/ 0 w 1064"/>
                    <a:gd name="T3" fmla="*/ 0 h 1230"/>
                    <a:gd name="T4" fmla="*/ 0 w 1064"/>
                    <a:gd name="T5" fmla="*/ 0 h 1230"/>
                    <a:gd name="T6" fmla="*/ 0 w 1064"/>
                    <a:gd name="T7" fmla="*/ 0 h 1230"/>
                    <a:gd name="T8" fmla="*/ 0 w 1064"/>
                    <a:gd name="T9" fmla="*/ 0 h 1230"/>
                    <a:gd name="T10" fmla="*/ 0 w 1064"/>
                    <a:gd name="T11" fmla="*/ 0 h 1230"/>
                    <a:gd name="T12" fmla="*/ 0 w 1064"/>
                    <a:gd name="T13" fmla="*/ 0 h 1230"/>
                    <a:gd name="T14" fmla="*/ 0 w 1064"/>
                    <a:gd name="T15" fmla="*/ 0 h 1230"/>
                    <a:gd name="T16" fmla="*/ 0 w 1064"/>
                    <a:gd name="T17" fmla="*/ 0 h 1230"/>
                    <a:gd name="T18" fmla="*/ 0 w 1064"/>
                    <a:gd name="T19" fmla="*/ 0 h 1230"/>
                    <a:gd name="T20" fmla="*/ 0 w 1064"/>
                    <a:gd name="T21" fmla="*/ 0 h 1230"/>
                    <a:gd name="T22" fmla="*/ 0 w 1064"/>
                    <a:gd name="T23" fmla="*/ 0 h 1230"/>
                    <a:gd name="T24" fmla="*/ 0 w 1064"/>
                    <a:gd name="T25" fmla="*/ 0 h 1230"/>
                    <a:gd name="T26" fmla="*/ 0 w 1064"/>
                    <a:gd name="T27" fmla="*/ 0 h 1230"/>
                    <a:gd name="T28" fmla="*/ 0 w 1064"/>
                    <a:gd name="T29" fmla="*/ 0 h 1230"/>
                    <a:gd name="T30" fmla="*/ 0 w 1064"/>
                    <a:gd name="T31" fmla="*/ 0 h 1230"/>
                    <a:gd name="T32" fmla="*/ 0 w 1064"/>
                    <a:gd name="T33" fmla="*/ 0 h 1230"/>
                    <a:gd name="T34" fmla="*/ 0 w 1064"/>
                    <a:gd name="T35" fmla="*/ 0 h 1230"/>
                    <a:gd name="T36" fmla="*/ 0 w 1064"/>
                    <a:gd name="T37" fmla="*/ 0 h 1230"/>
                    <a:gd name="T38" fmla="*/ 0 w 1064"/>
                    <a:gd name="T39" fmla="*/ 0 h 1230"/>
                    <a:gd name="T40" fmla="*/ 0 w 1064"/>
                    <a:gd name="T41" fmla="*/ 0 h 1230"/>
                    <a:gd name="T42" fmla="*/ 0 w 1064"/>
                    <a:gd name="T43" fmla="*/ 0 h 12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43" name="Freeform 46"/>
                <p:cNvSpPr/>
                <p:nvPr userDrawn="1"/>
              </p:nvSpPr>
              <p:spPr bwMode="auto">
                <a:xfrm rot="-3172564">
                  <a:off x="4864" y="176"/>
                  <a:ext cx="505" cy="898"/>
                </a:xfrm>
                <a:custGeom>
                  <a:avLst/>
                  <a:gdLst>
                    <a:gd name="T0" fmla="*/ 0 w 2002"/>
                    <a:gd name="T1" fmla="*/ 0 h 2521"/>
                    <a:gd name="T2" fmla="*/ 0 w 2002"/>
                    <a:gd name="T3" fmla="*/ 0 h 2521"/>
                    <a:gd name="T4" fmla="*/ 0 w 2002"/>
                    <a:gd name="T5" fmla="*/ 0 h 2521"/>
                    <a:gd name="T6" fmla="*/ 0 w 2002"/>
                    <a:gd name="T7" fmla="*/ 0 h 2521"/>
                    <a:gd name="T8" fmla="*/ 0 w 2002"/>
                    <a:gd name="T9" fmla="*/ 0 h 2521"/>
                    <a:gd name="T10" fmla="*/ 0 w 2002"/>
                    <a:gd name="T11" fmla="*/ 0 h 25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02" h="2521">
                      <a:moveTo>
                        <a:pt x="1941" y="0"/>
                      </a:moveTo>
                      <a:lnTo>
                        <a:pt x="0" y="2521"/>
                      </a:lnTo>
                      <a:lnTo>
                        <a:pt x="192" y="2450"/>
                      </a:lnTo>
                      <a:lnTo>
                        <a:pt x="2002" y="61"/>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44" name="Freeform 47"/>
                <p:cNvSpPr/>
                <p:nvPr userDrawn="1"/>
              </p:nvSpPr>
              <p:spPr bwMode="auto">
                <a:xfrm rot="-3172564">
                  <a:off x="4903" y="-19"/>
                  <a:ext cx="758" cy="1344"/>
                </a:xfrm>
                <a:custGeom>
                  <a:avLst/>
                  <a:gdLst>
                    <a:gd name="T0" fmla="*/ 0 w 3007"/>
                    <a:gd name="T1" fmla="*/ 0 h 3771"/>
                    <a:gd name="T2" fmla="*/ 0 w 3007"/>
                    <a:gd name="T3" fmla="*/ 0 h 3771"/>
                    <a:gd name="T4" fmla="*/ 0 w 3007"/>
                    <a:gd name="T5" fmla="*/ 0 h 3771"/>
                    <a:gd name="T6" fmla="*/ 0 w 3007"/>
                    <a:gd name="T7" fmla="*/ 0 h 3771"/>
                    <a:gd name="T8" fmla="*/ 0 w 3007"/>
                    <a:gd name="T9" fmla="*/ 0 h 3771"/>
                    <a:gd name="T10" fmla="*/ 0 w 3007"/>
                    <a:gd name="T11" fmla="*/ 0 h 3771"/>
                    <a:gd name="T12" fmla="*/ 0 w 3007"/>
                    <a:gd name="T13" fmla="*/ 0 h 3771"/>
                    <a:gd name="T14" fmla="*/ 0 w 3007"/>
                    <a:gd name="T15" fmla="*/ 0 h 3771"/>
                    <a:gd name="T16" fmla="*/ 0 w 3007"/>
                    <a:gd name="T17" fmla="*/ 0 h 3771"/>
                    <a:gd name="T18" fmla="*/ 0 w 3007"/>
                    <a:gd name="T19" fmla="*/ 0 h 3771"/>
                    <a:gd name="T20" fmla="*/ 0 w 3007"/>
                    <a:gd name="T21" fmla="*/ 0 h 3771"/>
                    <a:gd name="T22" fmla="*/ 0 w 3007"/>
                    <a:gd name="T23" fmla="*/ 0 h 3771"/>
                    <a:gd name="T24" fmla="*/ 0 w 3007"/>
                    <a:gd name="T25" fmla="*/ 0 h 3771"/>
                    <a:gd name="T26" fmla="*/ 0 w 3007"/>
                    <a:gd name="T27" fmla="*/ 0 h 3771"/>
                    <a:gd name="T28" fmla="*/ 0 w 3007"/>
                    <a:gd name="T29" fmla="*/ 0 h 3771"/>
                    <a:gd name="T30" fmla="*/ 0 w 3007"/>
                    <a:gd name="T31" fmla="*/ 0 h 3771"/>
                    <a:gd name="T32" fmla="*/ 0 w 3007"/>
                    <a:gd name="T33" fmla="*/ 0 h 3771"/>
                    <a:gd name="T34" fmla="*/ 0 w 3007"/>
                    <a:gd name="T35" fmla="*/ 0 h 3771"/>
                    <a:gd name="T36" fmla="*/ 0 w 3007"/>
                    <a:gd name="T37" fmla="*/ 0 h 3771"/>
                    <a:gd name="T38" fmla="*/ 0 w 3007"/>
                    <a:gd name="T39" fmla="*/ 0 h 3771"/>
                    <a:gd name="T40" fmla="*/ 0 w 3007"/>
                    <a:gd name="T41" fmla="*/ 0 h 3771"/>
                    <a:gd name="T42" fmla="*/ 0 w 3007"/>
                    <a:gd name="T43" fmla="*/ 0 h 3771"/>
                    <a:gd name="T44" fmla="*/ 0 w 3007"/>
                    <a:gd name="T45" fmla="*/ 0 h 3771"/>
                    <a:gd name="T46" fmla="*/ 0 w 3007"/>
                    <a:gd name="T47" fmla="*/ 0 h 3771"/>
                    <a:gd name="T48" fmla="*/ 0 w 3007"/>
                    <a:gd name="T49" fmla="*/ 0 h 3771"/>
                    <a:gd name="T50" fmla="*/ 0 w 3007"/>
                    <a:gd name="T51" fmla="*/ 0 h 3771"/>
                    <a:gd name="T52" fmla="*/ 0 w 3007"/>
                    <a:gd name="T53" fmla="*/ 0 h 37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45" name="Freeform 48"/>
                <p:cNvSpPr/>
                <p:nvPr userDrawn="1"/>
              </p:nvSpPr>
              <p:spPr bwMode="auto">
                <a:xfrm rot="-3172564">
                  <a:off x="5303" y="891"/>
                  <a:ext cx="169" cy="122"/>
                </a:xfrm>
                <a:custGeom>
                  <a:avLst/>
                  <a:gdLst>
                    <a:gd name="T0" fmla="*/ 0 w 673"/>
                    <a:gd name="T1" fmla="*/ 0 h 342"/>
                    <a:gd name="T2" fmla="*/ 0 w 673"/>
                    <a:gd name="T3" fmla="*/ 0 h 342"/>
                    <a:gd name="T4" fmla="*/ 0 w 673"/>
                    <a:gd name="T5" fmla="*/ 0 h 342"/>
                    <a:gd name="T6" fmla="*/ 0 w 673"/>
                    <a:gd name="T7" fmla="*/ 0 h 342"/>
                    <a:gd name="T8" fmla="*/ 0 w 673"/>
                    <a:gd name="T9" fmla="*/ 0 h 342"/>
                    <a:gd name="T10" fmla="*/ 0 w 673"/>
                    <a:gd name="T11" fmla="*/ 0 h 342"/>
                    <a:gd name="T12" fmla="*/ 0 w 673"/>
                    <a:gd name="T13" fmla="*/ 0 h 342"/>
                    <a:gd name="T14" fmla="*/ 0 w 673"/>
                    <a:gd name="T15" fmla="*/ 0 h 3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73" h="342">
                      <a:moveTo>
                        <a:pt x="0" y="80"/>
                      </a:moveTo>
                      <a:lnTo>
                        <a:pt x="255" y="106"/>
                      </a:lnTo>
                      <a:lnTo>
                        <a:pt x="639" y="342"/>
                      </a:lnTo>
                      <a:lnTo>
                        <a:pt x="673" y="289"/>
                      </a:lnTo>
                      <a:lnTo>
                        <a:pt x="447" y="114"/>
                      </a:lnTo>
                      <a:lnTo>
                        <a:pt x="26" y="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46" name="Freeform 49"/>
                <p:cNvSpPr/>
                <p:nvPr userDrawn="1"/>
              </p:nvSpPr>
              <p:spPr bwMode="auto">
                <a:xfrm rot="-3172564">
                  <a:off x="5253" y="800"/>
                  <a:ext cx="181" cy="144"/>
                </a:xfrm>
                <a:custGeom>
                  <a:avLst/>
                  <a:gdLst>
                    <a:gd name="T0" fmla="*/ 0 w 716"/>
                    <a:gd name="T1" fmla="*/ 0 h 403"/>
                    <a:gd name="T2" fmla="*/ 0 w 716"/>
                    <a:gd name="T3" fmla="*/ 0 h 403"/>
                    <a:gd name="T4" fmla="*/ 0 w 716"/>
                    <a:gd name="T5" fmla="*/ 0 h 403"/>
                    <a:gd name="T6" fmla="*/ 0 w 716"/>
                    <a:gd name="T7" fmla="*/ 0 h 403"/>
                    <a:gd name="T8" fmla="*/ 0 w 716"/>
                    <a:gd name="T9" fmla="*/ 0 h 403"/>
                    <a:gd name="T10" fmla="*/ 0 w 716"/>
                    <a:gd name="T11" fmla="*/ 0 h 403"/>
                    <a:gd name="T12" fmla="*/ 0 w 716"/>
                    <a:gd name="T13" fmla="*/ 0 h 403"/>
                    <a:gd name="T14" fmla="*/ 0 w 716"/>
                    <a:gd name="T15" fmla="*/ 0 h 4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6" h="403">
                      <a:moveTo>
                        <a:pt x="0" y="78"/>
                      </a:moveTo>
                      <a:lnTo>
                        <a:pt x="340" y="148"/>
                      </a:lnTo>
                      <a:lnTo>
                        <a:pt x="638" y="403"/>
                      </a:lnTo>
                      <a:lnTo>
                        <a:pt x="716" y="296"/>
                      </a:lnTo>
                      <a:lnTo>
                        <a:pt x="420" y="114"/>
                      </a:lnTo>
                      <a:lnTo>
                        <a:pt x="70" y="0"/>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47" name="Freeform 50"/>
                <p:cNvSpPr/>
                <p:nvPr userDrawn="1"/>
              </p:nvSpPr>
              <p:spPr bwMode="auto">
                <a:xfrm rot="-3172564">
                  <a:off x="4985" y="210"/>
                  <a:ext cx="181" cy="147"/>
                </a:xfrm>
                <a:custGeom>
                  <a:avLst/>
                  <a:gdLst>
                    <a:gd name="T0" fmla="*/ 0 w 717"/>
                    <a:gd name="T1" fmla="*/ 0 h 411"/>
                    <a:gd name="T2" fmla="*/ 0 w 717"/>
                    <a:gd name="T3" fmla="*/ 0 h 411"/>
                    <a:gd name="T4" fmla="*/ 0 w 717"/>
                    <a:gd name="T5" fmla="*/ 0 h 411"/>
                    <a:gd name="T6" fmla="*/ 0 w 717"/>
                    <a:gd name="T7" fmla="*/ 0 h 411"/>
                    <a:gd name="T8" fmla="*/ 0 w 717"/>
                    <a:gd name="T9" fmla="*/ 0 h 411"/>
                    <a:gd name="T10" fmla="*/ 0 w 717"/>
                    <a:gd name="T11" fmla="*/ 0 h 411"/>
                    <a:gd name="T12" fmla="*/ 0 w 717"/>
                    <a:gd name="T13" fmla="*/ 0 h 411"/>
                    <a:gd name="T14" fmla="*/ 0 w 717"/>
                    <a:gd name="T15" fmla="*/ 0 h 4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7" h="411">
                      <a:moveTo>
                        <a:pt x="0" y="78"/>
                      </a:moveTo>
                      <a:lnTo>
                        <a:pt x="316" y="139"/>
                      </a:lnTo>
                      <a:lnTo>
                        <a:pt x="649" y="411"/>
                      </a:lnTo>
                      <a:lnTo>
                        <a:pt x="717" y="314"/>
                      </a:lnTo>
                      <a:lnTo>
                        <a:pt x="394" y="87"/>
                      </a:lnTo>
                      <a:lnTo>
                        <a:pt x="54" y="0"/>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48" name="Freeform 51"/>
                <p:cNvSpPr/>
                <p:nvPr userDrawn="1"/>
              </p:nvSpPr>
              <p:spPr bwMode="auto">
                <a:xfrm rot="-3172564">
                  <a:off x="4953" y="136"/>
                  <a:ext cx="179" cy="138"/>
                </a:xfrm>
                <a:custGeom>
                  <a:avLst/>
                  <a:gdLst>
                    <a:gd name="T0" fmla="*/ 0 w 709"/>
                    <a:gd name="T1" fmla="*/ 0 h 386"/>
                    <a:gd name="T2" fmla="*/ 0 w 709"/>
                    <a:gd name="T3" fmla="*/ 0 h 386"/>
                    <a:gd name="T4" fmla="*/ 0 w 709"/>
                    <a:gd name="T5" fmla="*/ 0 h 386"/>
                    <a:gd name="T6" fmla="*/ 0 w 709"/>
                    <a:gd name="T7" fmla="*/ 0 h 386"/>
                    <a:gd name="T8" fmla="*/ 0 w 709"/>
                    <a:gd name="T9" fmla="*/ 0 h 386"/>
                    <a:gd name="T10" fmla="*/ 0 w 709"/>
                    <a:gd name="T11" fmla="*/ 0 h 386"/>
                    <a:gd name="T12" fmla="*/ 0 w 709"/>
                    <a:gd name="T13" fmla="*/ 0 h 386"/>
                    <a:gd name="T14" fmla="*/ 0 w 709"/>
                    <a:gd name="T15" fmla="*/ 0 h 3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9" h="386">
                      <a:moveTo>
                        <a:pt x="0" y="88"/>
                      </a:moveTo>
                      <a:lnTo>
                        <a:pt x="272" y="131"/>
                      </a:lnTo>
                      <a:lnTo>
                        <a:pt x="665" y="386"/>
                      </a:lnTo>
                      <a:lnTo>
                        <a:pt x="709" y="308"/>
                      </a:lnTo>
                      <a:lnTo>
                        <a:pt x="306" y="53"/>
                      </a:lnTo>
                      <a:lnTo>
                        <a:pt x="43" y="0"/>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1038" name="Line 52"/>
            <p:cNvSpPr>
              <a:spLocks noChangeShapeType="1"/>
            </p:cNvSpPr>
            <p:nvPr userDrawn="1"/>
          </p:nvSpPr>
          <p:spPr bwMode="auto">
            <a:xfrm>
              <a:off x="4870" y="84"/>
              <a:ext cx="42" cy="96"/>
            </a:xfrm>
            <a:prstGeom prst="line">
              <a:avLst/>
            </a:prstGeom>
            <a:noFill/>
            <a:ln w="38100">
              <a:solidFill>
                <a:schemeClr val="accent2"/>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b="1">
          <a:solidFill>
            <a:schemeClr val="tx1"/>
          </a:solidFill>
          <a:latin typeface="+mj-lt"/>
          <a:ea typeface="+mj-ea"/>
          <a:cs typeface="+mj-cs"/>
        </a:defRPr>
      </a:lvl1pPr>
      <a:lvl2pPr algn="ctr" rtl="0" eaLnBrk="0" fontAlgn="base" hangingPunct="0">
        <a:spcBef>
          <a:spcPct val="0"/>
        </a:spcBef>
        <a:spcAft>
          <a:spcPct val="0"/>
        </a:spcAft>
        <a:defRPr sz="4400" b="1">
          <a:solidFill>
            <a:schemeClr val="tx1"/>
          </a:solidFill>
          <a:latin typeface="Comic Sans MS" panose="030F0702030302020204" pitchFamily="66" charset="0"/>
          <a:ea typeface="宋体" panose="02010600030101010101" pitchFamily="2" charset="-122"/>
        </a:defRPr>
      </a:lvl2pPr>
      <a:lvl3pPr algn="ctr" rtl="0" eaLnBrk="0" fontAlgn="base" hangingPunct="0">
        <a:spcBef>
          <a:spcPct val="0"/>
        </a:spcBef>
        <a:spcAft>
          <a:spcPct val="0"/>
        </a:spcAft>
        <a:defRPr sz="4400" b="1">
          <a:solidFill>
            <a:schemeClr val="tx1"/>
          </a:solidFill>
          <a:latin typeface="Comic Sans MS" panose="030F0702030302020204" pitchFamily="66" charset="0"/>
          <a:ea typeface="宋体" panose="02010600030101010101" pitchFamily="2" charset="-122"/>
        </a:defRPr>
      </a:lvl3pPr>
      <a:lvl4pPr algn="ctr" rtl="0" eaLnBrk="0" fontAlgn="base" hangingPunct="0">
        <a:spcBef>
          <a:spcPct val="0"/>
        </a:spcBef>
        <a:spcAft>
          <a:spcPct val="0"/>
        </a:spcAft>
        <a:defRPr sz="4400" b="1">
          <a:solidFill>
            <a:schemeClr val="tx1"/>
          </a:solidFill>
          <a:latin typeface="Comic Sans MS" panose="030F0702030302020204" pitchFamily="66" charset="0"/>
          <a:ea typeface="宋体" panose="02010600030101010101" pitchFamily="2" charset="-122"/>
        </a:defRPr>
      </a:lvl4pPr>
      <a:lvl5pPr algn="ctr" rtl="0" eaLnBrk="0" fontAlgn="base" hangingPunct="0">
        <a:spcBef>
          <a:spcPct val="0"/>
        </a:spcBef>
        <a:spcAft>
          <a:spcPct val="0"/>
        </a:spcAft>
        <a:defRPr sz="4400" b="1">
          <a:solidFill>
            <a:schemeClr val="tx1"/>
          </a:solidFill>
          <a:latin typeface="Comic Sans MS" panose="030F0702030302020204" pitchFamily="66" charset="0"/>
          <a:ea typeface="宋体" panose="02010600030101010101" pitchFamily="2" charset="-122"/>
        </a:defRPr>
      </a:lvl5pPr>
      <a:lvl6pPr marL="457200" algn="ctr" rtl="0" fontAlgn="base">
        <a:spcBef>
          <a:spcPct val="0"/>
        </a:spcBef>
        <a:spcAft>
          <a:spcPct val="0"/>
        </a:spcAft>
        <a:defRPr sz="4400" b="1">
          <a:solidFill>
            <a:schemeClr val="tx1"/>
          </a:solidFill>
          <a:latin typeface="Comic Sans MS" panose="030F0702030302020204" pitchFamily="66" charset="0"/>
          <a:ea typeface="宋体" panose="02010600030101010101" pitchFamily="2" charset="-122"/>
        </a:defRPr>
      </a:lvl6pPr>
      <a:lvl7pPr marL="914400" algn="ctr" rtl="0" fontAlgn="base">
        <a:spcBef>
          <a:spcPct val="0"/>
        </a:spcBef>
        <a:spcAft>
          <a:spcPct val="0"/>
        </a:spcAft>
        <a:defRPr sz="4400" b="1">
          <a:solidFill>
            <a:schemeClr val="tx1"/>
          </a:solidFill>
          <a:latin typeface="Comic Sans MS" panose="030F0702030302020204" pitchFamily="66" charset="0"/>
          <a:ea typeface="宋体" panose="02010600030101010101" pitchFamily="2" charset="-122"/>
        </a:defRPr>
      </a:lvl7pPr>
      <a:lvl8pPr marL="1371600" algn="ctr" rtl="0" fontAlgn="base">
        <a:spcBef>
          <a:spcPct val="0"/>
        </a:spcBef>
        <a:spcAft>
          <a:spcPct val="0"/>
        </a:spcAft>
        <a:defRPr sz="4400" b="1">
          <a:solidFill>
            <a:schemeClr val="tx1"/>
          </a:solidFill>
          <a:latin typeface="Comic Sans MS" panose="030F0702030302020204" pitchFamily="66" charset="0"/>
          <a:ea typeface="宋体" panose="02010600030101010101" pitchFamily="2" charset="-122"/>
        </a:defRPr>
      </a:lvl8pPr>
      <a:lvl9pPr marL="1828800" algn="ctr" rtl="0" fontAlgn="base">
        <a:spcBef>
          <a:spcPct val="0"/>
        </a:spcBef>
        <a:spcAft>
          <a:spcPct val="0"/>
        </a:spcAft>
        <a:defRPr sz="4400" b="1">
          <a:solidFill>
            <a:schemeClr val="tx1"/>
          </a:solidFill>
          <a:latin typeface="Comic Sans MS" panose="030F0702030302020204" pitchFamily="66"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kumimoji="1" lang="zh-CN" altLang="en-US"/>
          </a:p>
        </p:txBody>
      </p:sp>
      <p:sp>
        <p:nvSpPr>
          <p:cNvPr id="2051"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kumimoji="1" lang="zh-CN" altLang="en-US"/>
          </a:p>
        </p:txBody>
      </p:sp>
      <p:sp>
        <p:nvSpPr>
          <p:cNvPr id="2052" name="Rectangle 4"/>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kumimoji="1" lang="zh-CN" altLang="en-US"/>
          </a:p>
        </p:txBody>
      </p:sp>
      <p:sp>
        <p:nvSpPr>
          <p:cNvPr id="2053"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kumimoji="1" lang="zh-CN" altLang="en-US"/>
          </a:p>
        </p:txBody>
      </p:sp>
      <p:sp>
        <p:nvSpPr>
          <p:cNvPr id="2054"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kumimoji="1" lang="zh-CN" altLang="en-US"/>
          </a:p>
        </p:txBody>
      </p:sp>
      <p:sp>
        <p:nvSpPr>
          <p:cNvPr id="2055" name="Rectangle 7"/>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kumimoji="1" lang="zh-CN" altLang="en-US"/>
          </a:p>
        </p:txBody>
      </p:sp>
      <p:sp>
        <p:nvSpPr>
          <p:cNvPr id="2056"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kumimoji="1" lang="zh-CN" altLang="en-US"/>
          </a:p>
        </p:txBody>
      </p:sp>
      <p:sp>
        <p:nvSpPr>
          <p:cNvPr id="2057" name="Rectangle 9"/>
          <p:cNvSpPr>
            <a:spLocks noGrp="1" noChangeArrowheads="1"/>
          </p:cNvSpPr>
          <p:nvPr>
            <p:ph type="title"/>
          </p:nvPr>
        </p:nvSpPr>
        <p:spPr bwMode="auto">
          <a:xfrm>
            <a:off x="1150938" y="836613"/>
            <a:ext cx="7793037"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zh-CN" altLang="en-US"/>
          </a:p>
        </p:txBody>
      </p:sp>
      <p:sp>
        <p:nvSpPr>
          <p:cNvPr id="2058" name="Rectangle 10"/>
          <p:cNvSpPr>
            <a:spLocks noGrp="1" noChangeArrowheads="1"/>
          </p:cNvSpPr>
          <p:nvPr>
            <p:ph type="body" idx="1"/>
          </p:nvPr>
        </p:nvSpPr>
        <p:spPr bwMode="auto">
          <a:xfrm>
            <a:off x="1187450" y="1989138"/>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15723" name="Rectangle 11"/>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400"/>
            </a:lvl1pPr>
          </a:lstStyle>
          <a:p>
            <a:pPr>
              <a:defRPr/>
            </a:pPr>
            <a:endParaRPr lang="en-US" altLang="zh-CN"/>
          </a:p>
        </p:txBody>
      </p:sp>
      <p:sp>
        <p:nvSpPr>
          <p:cNvPr id="115724" name="Rectangle 12"/>
          <p:cNvSpPr>
            <a:spLocks noGrp="1" noChangeArrowheads="1"/>
          </p:cNvSpPr>
          <p:nvPr>
            <p:ph type="ftr" sz="quarter" idx="3"/>
          </p:nvPr>
        </p:nvSpPr>
        <p:spPr bwMode="auto">
          <a:xfrm>
            <a:off x="5832475" y="6642100"/>
            <a:ext cx="3311525" cy="2159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lvl1pPr>
          </a:lstStyle>
          <a:p>
            <a:pPr>
              <a:defRPr/>
            </a:pPr>
            <a:r>
              <a:rPr lang="en-US" altLang="zh-CN"/>
              <a:t>《数据结构</a:t>
            </a:r>
            <a:r>
              <a:rPr lang="zh-CN" altLang="en-US"/>
              <a:t>（</a:t>
            </a:r>
            <a:r>
              <a:rPr lang="en-US" altLang="zh-CN"/>
              <a:t>Java版</a:t>
            </a:r>
            <a:r>
              <a:rPr lang="zh-CN" altLang="en-US"/>
              <a:t>）（第</a:t>
            </a:r>
            <a:r>
              <a:rPr lang="en-US" altLang="zh-CN"/>
              <a:t>2</a:t>
            </a:r>
            <a:r>
              <a:rPr lang="zh-CN" altLang="en-US"/>
              <a:t>版）</a:t>
            </a:r>
            <a:r>
              <a:rPr lang="en-US" altLang="zh-CN"/>
              <a:t>》</a:t>
            </a:r>
            <a:endParaRPr lang="en-US" altLang="zh-CN"/>
          </a:p>
        </p:txBody>
      </p:sp>
      <p:sp>
        <p:nvSpPr>
          <p:cNvPr id="115725" name="Rectangle 13"/>
          <p:cNvSpPr>
            <a:spLocks noGrp="1" noChangeArrowheads="1"/>
          </p:cNvSpPr>
          <p:nvPr>
            <p:ph type="sldNum" sz="quarter" idx="4"/>
          </p:nvPr>
        </p:nvSpPr>
        <p:spPr bwMode="auto">
          <a:xfrm>
            <a:off x="7019925" y="6237288"/>
            <a:ext cx="19050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400" smtClean="0"/>
            </a:lvl1pPr>
          </a:lstStyle>
          <a:p>
            <a:pPr>
              <a:defRPr/>
            </a:pPr>
            <a:fld id="{8DB2901D-1894-479D-9F17-DEBBF12847EC}"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2pPr>
      <a:lvl3pPr algn="l" rtl="0" eaLnBrk="0" fontAlgn="base" hangingPunct="0">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3pPr>
      <a:lvl4pPr algn="l" rtl="0" eaLnBrk="0" fontAlgn="base" hangingPunct="0">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4pPr>
      <a:lvl5pPr algn="l" rtl="0" eaLnBrk="0" fontAlgn="base" hangingPunct="0">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5pPr>
      <a:lvl6pPr marL="457200" algn="l" rtl="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p:titleStyle>
    <p:bodyStyle>
      <a:lvl1pPr marL="609600" indent="-609600" algn="l" rtl="0" eaLnBrk="0" fontAlgn="base" hangingPunct="0">
        <a:spcBef>
          <a:spcPct val="20000"/>
        </a:spcBef>
        <a:spcAft>
          <a:spcPct val="0"/>
        </a:spcAft>
        <a:buClr>
          <a:schemeClr val="folHlink"/>
        </a:buClr>
        <a:buSzPct val="80000"/>
        <a:buFont typeface="Wingdings" panose="05000000000000000000" pitchFamily="2" charset="2"/>
        <a:buAutoNum type="arabicPeriod"/>
        <a:defRPr sz="3200" b="1">
          <a:solidFill>
            <a:schemeClr val="tx1"/>
          </a:solidFill>
          <a:latin typeface="+mn-lt"/>
          <a:ea typeface="+mn-ea"/>
          <a:cs typeface="+mn-cs"/>
        </a:defRPr>
      </a:lvl1pPr>
      <a:lvl2pPr marL="990600" indent="-533400" algn="l" rtl="0" eaLnBrk="0" fontAlgn="base" hangingPunct="0">
        <a:spcBef>
          <a:spcPct val="20000"/>
        </a:spcBef>
        <a:spcAft>
          <a:spcPct val="0"/>
        </a:spcAft>
        <a:buClr>
          <a:schemeClr val="hlink"/>
        </a:buClr>
        <a:buSzPct val="70000"/>
        <a:buFont typeface="Wingdings" panose="05000000000000000000" pitchFamily="2" charset="2"/>
        <a:buAutoNum type="circleNumDbPlain"/>
        <a:defRPr sz="2800" b="1">
          <a:solidFill>
            <a:schemeClr val="tx1"/>
          </a:solidFill>
          <a:latin typeface="+mn-lt"/>
          <a:ea typeface="+mn-ea"/>
        </a:defRPr>
      </a:lvl2pPr>
      <a:lvl3pPr marL="1371600" indent="-4572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752600" indent="-3810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209800" indent="-3810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667000" indent="-3810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3124200" indent="-3810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581400" indent="-3810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4038600" indent="-3810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vmlDrawing" Target="../drawings/vmlDrawing1.vml"/><Relationship Id="rId3" Type="http://schemas.openxmlformats.org/officeDocument/2006/relationships/slideLayout" Target="../slideLayouts/slideLayout13.xml"/><Relationship Id="rId2" Type="http://schemas.openxmlformats.org/officeDocument/2006/relationships/image" Target="../media/image1.wmf"/><Relationship Id="rId1" Type="http://schemas.openxmlformats.org/officeDocument/2006/relationships/oleObject" Target="../embeddings/oleObject1.bin"/></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8.xml"/><Relationship Id="rId1" Type="http://schemas.openxmlformats.org/officeDocument/2006/relationships/image" Target="../media/image4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3.xml"/><Relationship Id="rId1" Type="http://schemas.openxmlformats.org/officeDocument/2006/relationships/image" Target="../media/image45.GI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vmlDrawing" Target="../drawings/vmlDrawing2.vml"/><Relationship Id="rId5" Type="http://schemas.openxmlformats.org/officeDocument/2006/relationships/slideLayout" Target="../slideLayouts/slideLayout13.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vmlDrawing" Target="../drawings/vmlDrawing3.vml"/><Relationship Id="rId4" Type="http://schemas.openxmlformats.org/officeDocument/2006/relationships/slideLayout" Target="../slideLayouts/slideLayout13.xml"/><Relationship Id="rId3" Type="http://schemas.openxmlformats.org/officeDocument/2006/relationships/image" Target="../media/image7.wmf"/><Relationship Id="rId2" Type="http://schemas.openxmlformats.org/officeDocument/2006/relationships/oleObject" Target="../embeddings/oleObject3.bin"/><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image" Target="../media/image1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13.xml"/><Relationship Id="rId4" Type="http://schemas.openxmlformats.org/officeDocument/2006/relationships/image" Target="../media/image15.wmf"/><Relationship Id="rId3" Type="http://schemas.openxmlformats.org/officeDocument/2006/relationships/oleObject" Target="../embeddings/oleObject5.bin"/><Relationship Id="rId2" Type="http://schemas.openxmlformats.org/officeDocument/2006/relationships/image" Target="../media/image14.wmf"/><Relationship Id="rId1" Type="http://schemas.openxmlformats.org/officeDocument/2006/relationships/oleObject" Target="../embeddings/oleObject4.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image" Target="../media/image1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image" Target="../media/image1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vmlDrawing" Target="../drawings/vmlDrawing5.vml"/><Relationship Id="rId4" Type="http://schemas.openxmlformats.org/officeDocument/2006/relationships/slideLayout" Target="../slideLayouts/slideLayout13.xml"/><Relationship Id="rId3" Type="http://schemas.openxmlformats.org/officeDocument/2006/relationships/image" Target="../media/image19.wmf"/><Relationship Id="rId2" Type="http://schemas.openxmlformats.org/officeDocument/2006/relationships/oleObject" Target="../embeddings/oleObject6.bin"/><Relationship Id="rId1" Type="http://schemas.openxmlformats.org/officeDocument/2006/relationships/image" Target="../media/image18.png"/></Relationships>
</file>

<file path=ppt/slides/_rels/slide57.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13.xml"/><Relationship Id="rId3" Type="http://schemas.openxmlformats.org/officeDocument/2006/relationships/image" Target="../media/image21.wmf"/><Relationship Id="rId2" Type="http://schemas.openxmlformats.org/officeDocument/2006/relationships/oleObject" Target="../embeddings/oleObject7.bin"/><Relationship Id="rId1" Type="http://schemas.openxmlformats.org/officeDocument/2006/relationships/image" Target="../media/image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3.xml"/><Relationship Id="rId2" Type="http://schemas.openxmlformats.org/officeDocument/2006/relationships/image" Target="../media/image23.png"/><Relationship Id="rId1"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4.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7.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hyperlink" Target="&#20363;&#39064;&#21644;&#20064;&#39064;%20MyEclipse/08.4.1%20%20&#20108;&#21449;&#25490;&#24207;&#26641;/src/BinarySortTree_ex.jav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9.png"/><Relationship Id="rId1" Type="http://schemas.openxmlformats.org/officeDocument/2006/relationships/image" Target="../media/image28.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1.png"/><Relationship Id="rId1" Type="http://schemas.openxmlformats.org/officeDocument/2006/relationships/image" Target="../media/image30.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2.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2.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7" Type="http://schemas.openxmlformats.org/officeDocument/2006/relationships/vmlDrawing" Target="../drawings/vmlDrawing7.vml"/><Relationship Id="rId6" Type="http://schemas.openxmlformats.org/officeDocument/2006/relationships/slideLayout" Target="../slideLayouts/slideLayout13.xml"/><Relationship Id="rId5" Type="http://schemas.openxmlformats.org/officeDocument/2006/relationships/image" Target="../media/image36.wmf"/><Relationship Id="rId4" Type="http://schemas.openxmlformats.org/officeDocument/2006/relationships/oleObject" Target="../embeddings/oleObject9.bin"/><Relationship Id="rId3" Type="http://schemas.openxmlformats.org/officeDocument/2006/relationships/image" Target="../media/image35.wmf"/><Relationship Id="rId2" Type="http://schemas.openxmlformats.org/officeDocument/2006/relationships/oleObject" Target="../embeddings/oleObject8.bin"/><Relationship Id="rId1" Type="http://schemas.openxmlformats.org/officeDocument/2006/relationships/image" Target="../media/image3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13.xml"/><Relationship Id="rId2" Type="http://schemas.openxmlformats.org/officeDocument/2006/relationships/image" Target="../media/image37.emf"/><Relationship Id="rId1" Type="http://schemas.openxmlformats.org/officeDocument/2006/relationships/oleObject" Target="../embeddings/oleObject10.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vmlDrawing" Target="../drawings/vmlDrawing9.vml"/><Relationship Id="rId3" Type="http://schemas.openxmlformats.org/officeDocument/2006/relationships/slideLayout" Target="../slideLayouts/slideLayout13.xml"/><Relationship Id="rId2" Type="http://schemas.openxmlformats.org/officeDocument/2006/relationships/image" Target="../media/image38.emf"/><Relationship Id="rId1" Type="http://schemas.openxmlformats.org/officeDocument/2006/relationships/oleObject" Target="../embeddings/oleObject11.bin"/></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13.xml"/><Relationship Id="rId2" Type="http://schemas.openxmlformats.org/officeDocument/2006/relationships/image" Target="../media/image39.emf"/><Relationship Id="rId1" Type="http://schemas.openxmlformats.org/officeDocument/2006/relationships/oleObject" Target="../embeddings/oleObject12.bin"/></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vmlDrawing" Target="../drawings/vmlDrawing11.vml"/><Relationship Id="rId3" Type="http://schemas.openxmlformats.org/officeDocument/2006/relationships/slideLayout" Target="../slideLayouts/slideLayout13.xml"/><Relationship Id="rId2" Type="http://schemas.openxmlformats.org/officeDocument/2006/relationships/image" Target="../media/image40.emf"/><Relationship Id="rId1" Type="http://schemas.openxmlformats.org/officeDocument/2006/relationships/oleObject" Target="../embeddings/oleObject13.bin"/></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vmlDrawing" Target="../drawings/vmlDrawing12.vml"/><Relationship Id="rId3" Type="http://schemas.openxmlformats.org/officeDocument/2006/relationships/slideLayout" Target="../slideLayouts/slideLayout13.xml"/><Relationship Id="rId2" Type="http://schemas.openxmlformats.org/officeDocument/2006/relationships/image" Target="../media/image41.emf"/><Relationship Id="rId1" Type="http://schemas.openxmlformats.org/officeDocument/2006/relationships/oleObject" Target="../embeddings/oleObject14.bin"/></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vmlDrawing" Target="../drawings/vmlDrawing13.vml"/><Relationship Id="rId3" Type="http://schemas.openxmlformats.org/officeDocument/2006/relationships/slideLayout" Target="../slideLayouts/slideLayout13.xml"/><Relationship Id="rId2" Type="http://schemas.openxmlformats.org/officeDocument/2006/relationships/image" Target="../media/image42.emf"/><Relationship Id="rId1" Type="http://schemas.openxmlformats.org/officeDocument/2006/relationships/oleObject" Target="../embeddings/oleObject15.bin"/></Relationships>
</file>

<file path=ppt/slides/_rels/slide86.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13.xml"/><Relationship Id="rId2" Type="http://schemas.openxmlformats.org/officeDocument/2006/relationships/image" Target="../media/image43.emf"/><Relationship Id="rId1" Type="http://schemas.openxmlformats.org/officeDocument/2006/relationships/oleObject" Target="../embeddings/oleObject16.bin"/></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84213" y="260350"/>
            <a:ext cx="6870700" cy="865188"/>
          </a:xfrm>
        </p:spPr>
        <p:txBody>
          <a:bodyPr/>
          <a:lstStyle/>
          <a:p>
            <a:pPr eaLnBrk="1" hangingPunct="1"/>
            <a:r>
              <a:rPr lang="zh-CN" altLang="en-US"/>
              <a:t>第</a:t>
            </a:r>
            <a:r>
              <a:rPr lang="en-US" altLang="zh-CN"/>
              <a:t>8</a:t>
            </a:r>
            <a:r>
              <a:rPr lang="zh-CN" altLang="en-US"/>
              <a:t>章   查找</a:t>
            </a:r>
            <a:endParaRPr lang="zh-CN" altLang="en-US"/>
          </a:p>
        </p:txBody>
      </p:sp>
      <p:sp>
        <p:nvSpPr>
          <p:cNvPr id="10243" name="Rectangle 3"/>
          <p:cNvSpPr>
            <a:spLocks noGrp="1" noChangeArrowheads="1"/>
          </p:cNvSpPr>
          <p:nvPr>
            <p:ph type="body" idx="1"/>
          </p:nvPr>
        </p:nvSpPr>
        <p:spPr>
          <a:xfrm>
            <a:off x="684213" y="1196975"/>
            <a:ext cx="8208962" cy="5472113"/>
          </a:xfrm>
        </p:spPr>
        <p:txBody>
          <a:bodyPr/>
          <a:lstStyle/>
          <a:p>
            <a:pPr eaLnBrk="1" hangingPunct="1">
              <a:lnSpc>
                <a:spcPct val="80000"/>
              </a:lnSpc>
              <a:buClr>
                <a:schemeClr val="folHlink"/>
              </a:buClr>
              <a:buSzPct val="60000"/>
              <a:buFont typeface="Wingdings" panose="05000000000000000000" pitchFamily="2" charset="2"/>
              <a:buChar char="l"/>
            </a:pPr>
            <a:r>
              <a:rPr lang="en-US" altLang="zh-CN"/>
              <a:t>8.1   </a:t>
            </a:r>
            <a:r>
              <a:rPr lang="zh-CN" altLang="en-US"/>
              <a:t>查找的基本概念</a:t>
            </a:r>
            <a:endParaRPr lang="zh-CN" altLang="en-US"/>
          </a:p>
          <a:p>
            <a:pPr eaLnBrk="1" hangingPunct="1">
              <a:lnSpc>
                <a:spcPct val="80000"/>
              </a:lnSpc>
              <a:buClr>
                <a:schemeClr val="folHlink"/>
              </a:buClr>
              <a:buSzPct val="60000"/>
              <a:buFont typeface="Wingdings" panose="05000000000000000000" pitchFamily="2" charset="2"/>
              <a:buChar char="l"/>
            </a:pPr>
            <a:r>
              <a:rPr lang="en-US" altLang="zh-CN"/>
              <a:t>8.2   </a:t>
            </a:r>
            <a:r>
              <a:rPr lang="zh-CN" altLang="en-US"/>
              <a:t>基于线性表的查找</a:t>
            </a:r>
            <a:endParaRPr lang="en-US" altLang="zh-CN" sz="3600"/>
          </a:p>
          <a:p>
            <a:pPr eaLnBrk="1" hangingPunct="1">
              <a:lnSpc>
                <a:spcPct val="80000"/>
              </a:lnSpc>
              <a:buClr>
                <a:schemeClr val="folHlink"/>
              </a:buClr>
              <a:buSzPct val="60000"/>
              <a:buFont typeface="Wingdings" panose="05000000000000000000" pitchFamily="2" charset="2"/>
              <a:buChar char="l"/>
            </a:pPr>
            <a:r>
              <a:rPr lang="en-GB" altLang="zh-CN"/>
              <a:t>8.3   </a:t>
            </a:r>
            <a:r>
              <a:rPr lang="zh-CN" altLang="en-GB"/>
              <a:t>散列</a:t>
            </a:r>
            <a:endParaRPr lang="en-US" altLang="zh-CN"/>
          </a:p>
          <a:p>
            <a:pPr eaLnBrk="1" hangingPunct="1">
              <a:lnSpc>
                <a:spcPct val="80000"/>
              </a:lnSpc>
              <a:buClr>
                <a:schemeClr val="folHlink"/>
              </a:buClr>
              <a:buSzPct val="60000"/>
              <a:buFont typeface="Wingdings" panose="05000000000000000000" pitchFamily="2" charset="2"/>
              <a:buChar char="l"/>
            </a:pPr>
            <a:r>
              <a:rPr lang="en-GB" altLang="zh-CN"/>
              <a:t>8.4   </a:t>
            </a:r>
            <a:r>
              <a:rPr lang="zh-CN" altLang="en-GB"/>
              <a:t>树结构的查找</a:t>
            </a:r>
            <a:endParaRPr lang="zh-CN" altLang="en-GB"/>
          </a:p>
          <a:p>
            <a:pPr eaLnBrk="1" hangingPunct="1">
              <a:lnSpc>
                <a:spcPct val="80000"/>
              </a:lnSpc>
              <a:buClr>
                <a:schemeClr val="folHlink"/>
              </a:buClr>
              <a:buSzPct val="60000"/>
              <a:buFont typeface="Wingdings" panose="05000000000000000000" pitchFamily="2" charset="2"/>
              <a:buChar char="l"/>
            </a:pPr>
            <a:endParaRPr lang="zh-CN" altLang="en-GB"/>
          </a:p>
          <a:p>
            <a:pPr eaLnBrk="1" hangingPunct="1">
              <a:lnSpc>
                <a:spcPct val="80000"/>
              </a:lnSpc>
              <a:buClr>
                <a:schemeClr val="folHlink"/>
              </a:buClr>
              <a:buSzPct val="60000"/>
              <a:buFont typeface="Wingdings" panose="05000000000000000000" pitchFamily="2" charset="2"/>
              <a:buChar char="l"/>
            </a:pPr>
            <a:r>
              <a:rPr lang="zh-CN" altLang="en-GB">
                <a:solidFill>
                  <a:srgbClr val="003399"/>
                </a:solidFill>
              </a:rPr>
              <a:t>目的：</a:t>
            </a:r>
            <a:r>
              <a:rPr lang="zh-CN" altLang="en-US"/>
              <a:t>查找算法设计。</a:t>
            </a:r>
            <a:endParaRPr lang="en-GB" altLang="zh-CN"/>
          </a:p>
          <a:p>
            <a:pPr eaLnBrk="1" hangingPunct="1">
              <a:lnSpc>
                <a:spcPct val="90000"/>
              </a:lnSpc>
              <a:buFont typeface="Wingdings" panose="05000000000000000000" pitchFamily="2" charset="2"/>
              <a:buChar char="§"/>
            </a:pPr>
            <a:r>
              <a:rPr lang="zh-CN" altLang="en-GB">
                <a:solidFill>
                  <a:srgbClr val="003399"/>
                </a:solidFill>
              </a:rPr>
              <a:t>要求：</a:t>
            </a:r>
            <a:r>
              <a:rPr lang="zh-CN" altLang="en-US"/>
              <a:t>掌握给定数据结构的查找操作，掌	    握提高查找效率采取的各种方法。</a:t>
            </a:r>
            <a:endParaRPr lang="zh-CN" altLang="en-US"/>
          </a:p>
          <a:p>
            <a:pPr eaLnBrk="1" hangingPunct="1">
              <a:lnSpc>
                <a:spcPct val="90000"/>
              </a:lnSpc>
              <a:buFont typeface="Wingdings" panose="05000000000000000000" pitchFamily="2" charset="2"/>
              <a:buChar char="§"/>
            </a:pPr>
            <a:r>
              <a:rPr lang="zh-CN" altLang="en-GB">
                <a:solidFill>
                  <a:srgbClr val="003399"/>
                </a:solidFill>
              </a:rPr>
              <a:t>重点：</a:t>
            </a:r>
            <a:r>
              <a:rPr lang="zh-CN" altLang="en-GB"/>
              <a:t>二叉排序树，散列表。</a:t>
            </a:r>
            <a:endParaRPr lang="zh-CN" altLang="en-GB"/>
          </a:p>
          <a:p>
            <a:pPr eaLnBrk="1" hangingPunct="1">
              <a:lnSpc>
                <a:spcPct val="90000"/>
              </a:lnSpc>
              <a:buFont typeface="Wingdings" panose="05000000000000000000" pitchFamily="2" charset="2"/>
              <a:buChar char="§"/>
            </a:pPr>
            <a:r>
              <a:rPr lang="zh-CN" altLang="en-GB">
                <a:solidFill>
                  <a:srgbClr val="003399"/>
                </a:solidFill>
              </a:rPr>
              <a:t>难点：</a:t>
            </a:r>
            <a:r>
              <a:rPr lang="zh-CN" altLang="en-GB"/>
              <a:t>二叉</a:t>
            </a:r>
            <a:r>
              <a:rPr lang="zh-CN" altLang="en-US"/>
              <a:t>平衡</a:t>
            </a:r>
            <a:r>
              <a:rPr lang="zh-CN" altLang="en-GB"/>
              <a:t>树。</a:t>
            </a:r>
            <a:endParaRPr lang="en-US" altLang="zh-CN"/>
          </a:p>
        </p:txBody>
      </p:sp>
      <p:sp>
        <p:nvSpPr>
          <p:cNvPr id="5124"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E583EB6E-E8F0-4789-B3F2-725D4D4039CA}" type="slidenum">
              <a:rPr lang="zh-CN" altLang="en-US" sz="1400">
                <a:latin typeface="Comic Sans MS" panose="030F0702030302020204" pitchFamily="66" charset="0"/>
              </a:rPr>
            </a:fld>
            <a:endParaRPr lang="en-US" altLang="zh-CN" sz="1400">
              <a:latin typeface="Comic Sans MS" panose="030F0702030302020204"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fade">
                                      <p:cBhvr>
                                        <p:cTn id="7" dur="500"/>
                                        <p:tgtEl>
                                          <p:spTgt spid="102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243">
                                            <p:txEl>
                                              <p:pRg st="1" end="1"/>
                                            </p:txEl>
                                          </p:spTgt>
                                        </p:tgtEl>
                                        <p:attrNameLst>
                                          <p:attrName>style.visibility</p:attrName>
                                        </p:attrNameLst>
                                      </p:cBhvr>
                                      <p:to>
                                        <p:strVal val="visible"/>
                                      </p:to>
                                    </p:set>
                                    <p:animEffect transition="in" filter="fade">
                                      <p:cBhvr>
                                        <p:cTn id="12" dur="500"/>
                                        <p:tgtEl>
                                          <p:spTgt spid="102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243">
                                            <p:txEl>
                                              <p:pRg st="2" end="2"/>
                                            </p:txEl>
                                          </p:spTgt>
                                        </p:tgtEl>
                                        <p:attrNameLst>
                                          <p:attrName>style.visibility</p:attrName>
                                        </p:attrNameLst>
                                      </p:cBhvr>
                                      <p:to>
                                        <p:strVal val="visible"/>
                                      </p:to>
                                    </p:set>
                                    <p:animEffect transition="in" filter="fade">
                                      <p:cBhvr>
                                        <p:cTn id="17" dur="500"/>
                                        <p:tgtEl>
                                          <p:spTgt spid="102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243">
                                            <p:txEl>
                                              <p:pRg st="3" end="3"/>
                                            </p:txEl>
                                          </p:spTgt>
                                        </p:tgtEl>
                                        <p:attrNameLst>
                                          <p:attrName>style.visibility</p:attrName>
                                        </p:attrNameLst>
                                      </p:cBhvr>
                                      <p:to>
                                        <p:strVal val="visible"/>
                                      </p:to>
                                    </p:set>
                                    <p:animEffect transition="in" filter="fade">
                                      <p:cBhvr>
                                        <p:cTn id="22" dur="500"/>
                                        <p:tgtEl>
                                          <p:spTgt spid="102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243">
                                            <p:txEl>
                                              <p:pRg st="5" end="5"/>
                                            </p:txEl>
                                          </p:spTgt>
                                        </p:tgtEl>
                                        <p:attrNameLst>
                                          <p:attrName>style.visibility</p:attrName>
                                        </p:attrNameLst>
                                      </p:cBhvr>
                                      <p:to>
                                        <p:strVal val="visible"/>
                                      </p:to>
                                    </p:set>
                                    <p:animEffect transition="in" filter="fade">
                                      <p:cBhvr>
                                        <p:cTn id="27" dur="500"/>
                                        <p:tgtEl>
                                          <p:spTgt spid="1024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243">
                                            <p:txEl>
                                              <p:pRg st="6" end="6"/>
                                            </p:txEl>
                                          </p:spTgt>
                                        </p:tgtEl>
                                        <p:attrNameLst>
                                          <p:attrName>style.visibility</p:attrName>
                                        </p:attrNameLst>
                                      </p:cBhvr>
                                      <p:to>
                                        <p:strVal val="visible"/>
                                      </p:to>
                                    </p:set>
                                    <p:animEffect transition="in" filter="fade">
                                      <p:cBhvr>
                                        <p:cTn id="32" dur="500"/>
                                        <p:tgtEl>
                                          <p:spTgt spid="1024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243">
                                            <p:txEl>
                                              <p:pRg st="7" end="7"/>
                                            </p:txEl>
                                          </p:spTgt>
                                        </p:tgtEl>
                                        <p:attrNameLst>
                                          <p:attrName>style.visibility</p:attrName>
                                        </p:attrNameLst>
                                      </p:cBhvr>
                                      <p:to>
                                        <p:strVal val="visible"/>
                                      </p:to>
                                    </p:set>
                                    <p:animEffect transition="in" filter="fade">
                                      <p:cBhvr>
                                        <p:cTn id="37" dur="500"/>
                                        <p:tgtEl>
                                          <p:spTgt spid="1024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243">
                                            <p:txEl>
                                              <p:pRg st="8" end="8"/>
                                            </p:txEl>
                                          </p:spTgt>
                                        </p:tgtEl>
                                        <p:attrNameLst>
                                          <p:attrName>style.visibility</p:attrName>
                                        </p:attrNameLst>
                                      </p:cBhvr>
                                      <p:to>
                                        <p:strVal val="visible"/>
                                      </p:to>
                                    </p:set>
                                    <p:animEffect transition="in" filter="fade">
                                      <p:cBhvr>
                                        <p:cTn id="42" dur="500"/>
                                        <p:tgtEl>
                                          <p:spTgt spid="1024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zh-CN" altLang="en-US" sz="4000"/>
              <a:t>查找性能</a:t>
            </a:r>
            <a:endParaRPr lang="zh-CN" altLang="en-US" sz="4000"/>
          </a:p>
        </p:txBody>
      </p:sp>
      <p:sp>
        <p:nvSpPr>
          <p:cNvPr id="203779" name="Rectangle 3"/>
          <p:cNvSpPr>
            <a:spLocks noGrp="1" noChangeArrowheads="1"/>
          </p:cNvSpPr>
          <p:nvPr>
            <p:ph type="body" idx="1"/>
          </p:nvPr>
        </p:nvSpPr>
        <p:spPr>
          <a:xfrm>
            <a:off x="500063" y="2060575"/>
            <a:ext cx="8099425" cy="4038600"/>
          </a:xfrm>
        </p:spPr>
        <p:txBody>
          <a:bodyPr/>
          <a:lstStyle/>
          <a:p>
            <a:pPr eaLnBrk="1" hangingPunct="1">
              <a:buFont typeface="Wingdings" panose="05000000000000000000" pitchFamily="2" charset="2"/>
              <a:buNone/>
              <a:defRPr/>
            </a:pPr>
            <a:r>
              <a:rPr lang="zh-CN" altLang="en-US" sz="2800" dirty="0"/>
              <a:t>查找算法性能评价</a:t>
            </a:r>
            <a:r>
              <a:rPr lang="en-US" altLang="zh-CN" sz="2800" dirty="0"/>
              <a:t>——</a:t>
            </a:r>
            <a:r>
              <a:rPr lang="zh-CN" altLang="en-US" sz="2800" dirty="0"/>
              <a:t>平均查找长度</a:t>
            </a:r>
            <a:endParaRPr lang="en-US" altLang="zh-CN" sz="2800" dirty="0"/>
          </a:p>
          <a:p>
            <a:pPr eaLnBrk="1" hangingPunct="1">
              <a:buFont typeface="Wingdings" panose="05000000000000000000" pitchFamily="2" charset="2"/>
              <a:buNone/>
              <a:defRPr/>
            </a:pPr>
            <a:endParaRPr lang="en-US" altLang="zh-CN" sz="2800" dirty="0"/>
          </a:p>
          <a:p>
            <a:pPr eaLnBrk="1" hangingPunct="1">
              <a:buFont typeface="Wingdings" panose="05000000000000000000" pitchFamily="2" charset="2"/>
              <a:buNone/>
              <a:defRPr/>
            </a:pPr>
            <a:endParaRPr lang="en-US" altLang="zh-CN" sz="2800" dirty="0"/>
          </a:p>
          <a:p>
            <a:pPr marL="0" indent="0" eaLnBrk="1" hangingPunct="1">
              <a:buFont typeface="Wingdings" panose="05000000000000000000" pitchFamily="2" charset="2"/>
              <a:buNone/>
              <a:defRPr/>
            </a:pPr>
            <a:r>
              <a:rPr lang="zh-CN" altLang="en-US" sz="2800" dirty="0"/>
              <a:t>其中，</a:t>
            </a:r>
            <a:r>
              <a:rPr lang="en-US" altLang="zh-CN" sz="2800" dirty="0"/>
              <a:t>p</a:t>
            </a:r>
            <a:r>
              <a:rPr lang="en-US" altLang="zh-CN" sz="2800" baseline="-25000" dirty="0"/>
              <a:t>i</a:t>
            </a:r>
            <a:r>
              <a:rPr lang="zh-CN" altLang="en-US" sz="2800" dirty="0"/>
              <a:t>为表中第</a:t>
            </a:r>
            <a:r>
              <a:rPr lang="en-US" altLang="zh-CN" sz="2800" dirty="0" err="1"/>
              <a:t>i</a:t>
            </a:r>
            <a:r>
              <a:rPr lang="zh-CN" altLang="en-US" sz="2800" dirty="0"/>
              <a:t>个记录的查找概率，</a:t>
            </a:r>
            <a:r>
              <a:rPr lang="en-US" altLang="zh-CN" sz="2800" dirty="0" err="1"/>
              <a:t>c</a:t>
            </a:r>
            <a:r>
              <a:rPr lang="en-US" altLang="zh-CN" sz="2800" baseline="-25000" dirty="0" err="1"/>
              <a:t>i</a:t>
            </a:r>
            <a:r>
              <a:rPr lang="zh-CN" altLang="en-US" sz="2800" dirty="0"/>
              <a:t>为要找到第</a:t>
            </a:r>
            <a:r>
              <a:rPr lang="en-US" altLang="zh-CN" sz="2800" dirty="0" err="1"/>
              <a:t>i</a:t>
            </a:r>
            <a:r>
              <a:rPr lang="zh-CN" altLang="en-US" sz="2800" dirty="0"/>
              <a:t>个记录的比较次数。</a:t>
            </a:r>
            <a:endParaRPr lang="en-US" altLang="zh-CN" sz="2800" dirty="0"/>
          </a:p>
          <a:p>
            <a:pPr marL="0" indent="0" eaLnBrk="1" hangingPunct="1">
              <a:buFont typeface="Wingdings" panose="05000000000000000000" pitchFamily="2" charset="2"/>
              <a:buNone/>
              <a:defRPr/>
            </a:pPr>
            <a:r>
              <a:rPr lang="en-US" altLang="zh-CN" sz="2800" dirty="0"/>
              <a:t>       ASL</a:t>
            </a:r>
            <a:r>
              <a:rPr lang="zh-CN" altLang="en-US" sz="2800" dirty="0"/>
              <a:t>有查找成功的平均查找长度</a:t>
            </a:r>
            <a:r>
              <a:rPr lang="en-US" altLang="zh-CN" sz="2800" dirty="0"/>
              <a:t>ASL</a:t>
            </a:r>
            <a:r>
              <a:rPr lang="zh-CN" altLang="en-US" sz="2800" baseline="-25000" dirty="0"/>
              <a:t>成功</a:t>
            </a:r>
            <a:r>
              <a:rPr lang="en-US" altLang="zh-CN" sz="2800" dirty="0"/>
              <a:t> </a:t>
            </a:r>
            <a:r>
              <a:rPr lang="zh-CN" altLang="en-US" sz="2800" dirty="0"/>
              <a:t>和查找不成功的平均查找长度</a:t>
            </a:r>
            <a:r>
              <a:rPr lang="en-US" altLang="zh-CN" sz="2800" dirty="0"/>
              <a:t>ASL</a:t>
            </a:r>
            <a:r>
              <a:rPr lang="zh-CN" altLang="en-US" sz="2800" baseline="-25000" dirty="0"/>
              <a:t>不成功</a:t>
            </a:r>
            <a:r>
              <a:rPr lang="zh-CN" altLang="en-US" sz="2800" dirty="0"/>
              <a:t>。</a:t>
            </a:r>
            <a:endParaRPr lang="en-US" altLang="zh-CN" sz="2800" dirty="0"/>
          </a:p>
          <a:p>
            <a:pPr marL="0" indent="539750" eaLnBrk="1" hangingPunct="1">
              <a:buFont typeface="Wingdings" panose="05000000000000000000" pitchFamily="2" charset="2"/>
              <a:buNone/>
              <a:defRPr/>
            </a:pPr>
            <a:r>
              <a:rPr lang="zh-CN" altLang="en-US" sz="2800" dirty="0"/>
              <a:t>下面介绍的几种查找算法，并给出算法的时间分析和分析结果。  </a:t>
            </a:r>
            <a:endParaRPr lang="en-US" altLang="zh-CN" sz="2800" dirty="0"/>
          </a:p>
        </p:txBody>
      </p:sp>
      <p:sp>
        <p:nvSpPr>
          <p:cNvPr id="15364" name="Rectangle 5"/>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b="0"/>
          </a:p>
        </p:txBody>
      </p:sp>
      <p:graphicFrame>
        <p:nvGraphicFramePr>
          <p:cNvPr id="1026" name="Object 4"/>
          <p:cNvGraphicFramePr>
            <a:graphicFrameLocks noChangeAspect="1"/>
          </p:cNvGraphicFramePr>
          <p:nvPr/>
        </p:nvGraphicFramePr>
        <p:xfrm>
          <a:off x="2786063" y="2500313"/>
          <a:ext cx="2879725" cy="1071562"/>
        </p:xfrm>
        <a:graphic>
          <a:graphicData uri="http://schemas.openxmlformats.org/presentationml/2006/ole">
            <mc:AlternateContent xmlns:mc="http://schemas.openxmlformats.org/markup-compatibility/2006">
              <mc:Choice xmlns:v="urn:schemas-microsoft-com:vml" Requires="v">
                <p:oleObj spid="_x0000_s15457" name="公式" r:id="rId1" imgW="1155700" imgH="431800" progId="Equation.3">
                  <p:embed/>
                </p:oleObj>
              </mc:Choice>
              <mc:Fallback>
                <p:oleObj name="公式" r:id="rId1" imgW="1155700" imgH="4318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6063" y="2500313"/>
                        <a:ext cx="2879725"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6"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E20C089-C460-4903-BF38-A820805FE8DE}"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3779">
                                            <p:txEl>
                                              <p:pRg st="0" end="0"/>
                                            </p:txEl>
                                          </p:spTgt>
                                        </p:tgtEl>
                                        <p:attrNameLst>
                                          <p:attrName>style.visibility</p:attrName>
                                        </p:attrNameLst>
                                      </p:cBhvr>
                                      <p:to>
                                        <p:strVal val="visible"/>
                                      </p:to>
                                    </p:set>
                                    <p:animEffect transition="in" filter="blinds(horizontal)">
                                      <p:cBhvr>
                                        <p:cTn id="7" dur="500"/>
                                        <p:tgtEl>
                                          <p:spTgt spid="2037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blinds(horizontal)">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3779">
                                            <p:txEl>
                                              <p:pRg st="3" end="3"/>
                                            </p:txEl>
                                          </p:spTgt>
                                        </p:tgtEl>
                                        <p:attrNameLst>
                                          <p:attrName>style.visibility</p:attrName>
                                        </p:attrNameLst>
                                      </p:cBhvr>
                                      <p:to>
                                        <p:strVal val="visible"/>
                                      </p:to>
                                    </p:set>
                                    <p:animEffect transition="in" filter="blinds(horizontal)">
                                      <p:cBhvr>
                                        <p:cTn id="17" dur="500"/>
                                        <p:tgtEl>
                                          <p:spTgt spid="20377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3779">
                                            <p:txEl>
                                              <p:pRg st="4" end="4"/>
                                            </p:txEl>
                                          </p:spTgt>
                                        </p:tgtEl>
                                        <p:attrNameLst>
                                          <p:attrName>style.visibility</p:attrName>
                                        </p:attrNameLst>
                                      </p:cBhvr>
                                      <p:to>
                                        <p:strVal val="visible"/>
                                      </p:to>
                                    </p:set>
                                    <p:animEffect transition="in" filter="blinds(horizontal)">
                                      <p:cBhvr>
                                        <p:cTn id="22" dur="500"/>
                                        <p:tgtEl>
                                          <p:spTgt spid="20377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03779">
                                            <p:txEl>
                                              <p:pRg st="5" end="5"/>
                                            </p:txEl>
                                          </p:spTgt>
                                        </p:tgtEl>
                                        <p:attrNameLst>
                                          <p:attrName>style.visibility</p:attrName>
                                        </p:attrNameLst>
                                      </p:cBhvr>
                                      <p:to>
                                        <p:strVal val="visible"/>
                                      </p:to>
                                    </p:set>
                                    <p:animEffect transition="in" filter="blinds(horizontal)">
                                      <p:cBhvr>
                                        <p:cTn id="27" dur="500"/>
                                        <p:tgtEl>
                                          <p:spTgt spid="20377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9"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AutoShape 3"/>
          <p:cNvSpPr>
            <a:spLocks noChangeArrowheads="1"/>
          </p:cNvSpPr>
          <p:nvPr/>
        </p:nvSpPr>
        <p:spPr bwMode="auto">
          <a:xfrm>
            <a:off x="714375" y="3048000"/>
            <a:ext cx="927100" cy="430213"/>
          </a:xfrm>
          <a:prstGeom prst="roundRect">
            <a:avLst>
              <a:gd name="adj" fmla="val 16667"/>
            </a:avLst>
          </a:prstGeom>
          <a:solidFill>
            <a:schemeClr val="hlink"/>
          </a:solidFill>
          <a:ln w="28575">
            <a:solidFill>
              <a:schemeClr val="accent1"/>
            </a:solidFill>
            <a:round/>
          </a:ln>
        </p:spPr>
        <p:txBody>
          <a:bodyPr lIns="36000" tIns="0" rIns="18000" bIns="0"/>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a:solidFill>
                  <a:schemeClr val="bg1"/>
                </a:solidFill>
              </a:rPr>
              <a:t>1  18</a:t>
            </a:r>
            <a:endParaRPr lang="zh-CN" altLang="en-US" sz="2800">
              <a:solidFill>
                <a:schemeClr val="bg1"/>
              </a:solidFill>
            </a:endParaRPr>
          </a:p>
        </p:txBody>
      </p:sp>
      <p:sp>
        <p:nvSpPr>
          <p:cNvPr id="105475" name="AutoShape 4"/>
          <p:cNvSpPr>
            <a:spLocks noChangeArrowheads="1"/>
          </p:cNvSpPr>
          <p:nvPr/>
        </p:nvSpPr>
        <p:spPr bwMode="auto">
          <a:xfrm>
            <a:off x="303213" y="4271963"/>
            <a:ext cx="927100" cy="431800"/>
          </a:xfrm>
          <a:prstGeom prst="roundRect">
            <a:avLst>
              <a:gd name="adj" fmla="val 16667"/>
            </a:avLst>
          </a:prstGeom>
          <a:solidFill>
            <a:schemeClr val="hlink"/>
          </a:solidFill>
          <a:ln w="28575">
            <a:solidFill>
              <a:schemeClr val="accent1"/>
            </a:solidFill>
            <a:round/>
          </a:ln>
        </p:spPr>
        <p:txBody>
          <a:bodyPr lIns="36000" tIns="0" rIns="18000" bIns="0"/>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a:solidFill>
                  <a:schemeClr val="bg1"/>
                </a:solidFill>
              </a:rPr>
              <a:t>1  11</a:t>
            </a:r>
            <a:endParaRPr lang="zh-CN" altLang="en-US" sz="2800">
              <a:solidFill>
                <a:schemeClr val="bg1"/>
              </a:solidFill>
            </a:endParaRPr>
          </a:p>
        </p:txBody>
      </p:sp>
      <p:sp>
        <p:nvSpPr>
          <p:cNvPr id="105476" name="AutoShape 5"/>
          <p:cNvSpPr>
            <a:spLocks noChangeArrowheads="1"/>
          </p:cNvSpPr>
          <p:nvPr/>
        </p:nvSpPr>
        <p:spPr bwMode="auto">
          <a:xfrm>
            <a:off x="1336675" y="4275138"/>
            <a:ext cx="927100" cy="431800"/>
          </a:xfrm>
          <a:prstGeom prst="roundRect">
            <a:avLst>
              <a:gd name="adj" fmla="val 16667"/>
            </a:avLst>
          </a:prstGeom>
          <a:solidFill>
            <a:schemeClr val="hlink"/>
          </a:solidFill>
          <a:ln w="28575">
            <a:solidFill>
              <a:schemeClr val="accent1"/>
            </a:solidFill>
            <a:round/>
          </a:ln>
        </p:spPr>
        <p:txBody>
          <a:bodyPr lIns="36000" tIns="0" rIns="18000" bIns="0"/>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a:solidFill>
                  <a:schemeClr val="bg1"/>
                </a:solidFill>
              </a:rPr>
              <a:t>1  27</a:t>
            </a:r>
            <a:endParaRPr lang="zh-CN" altLang="en-US" sz="2800">
              <a:solidFill>
                <a:schemeClr val="bg1"/>
              </a:solidFill>
            </a:endParaRPr>
          </a:p>
        </p:txBody>
      </p:sp>
      <p:sp>
        <p:nvSpPr>
          <p:cNvPr id="105477" name="AutoShape 6"/>
          <p:cNvSpPr>
            <a:spLocks noChangeArrowheads="1"/>
          </p:cNvSpPr>
          <p:nvPr/>
        </p:nvSpPr>
        <p:spPr bwMode="auto">
          <a:xfrm>
            <a:off x="2855913" y="4275138"/>
            <a:ext cx="927100" cy="431800"/>
          </a:xfrm>
          <a:prstGeom prst="roundRect">
            <a:avLst>
              <a:gd name="adj" fmla="val 16667"/>
            </a:avLst>
          </a:prstGeom>
          <a:solidFill>
            <a:schemeClr val="hlink"/>
          </a:solidFill>
          <a:ln w="28575">
            <a:solidFill>
              <a:schemeClr val="accent1"/>
            </a:solidFill>
            <a:round/>
          </a:ln>
        </p:spPr>
        <p:txBody>
          <a:bodyPr lIns="36000" tIns="0" rIns="18000" bIns="0"/>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a:solidFill>
                  <a:schemeClr val="bg1"/>
                </a:solidFill>
              </a:rPr>
              <a:t>1  39</a:t>
            </a:r>
            <a:endParaRPr lang="zh-CN" altLang="en-US" sz="2800">
              <a:solidFill>
                <a:schemeClr val="bg1"/>
              </a:solidFill>
            </a:endParaRPr>
          </a:p>
        </p:txBody>
      </p:sp>
      <p:sp>
        <p:nvSpPr>
          <p:cNvPr id="105478" name="AutoShape 7"/>
          <p:cNvSpPr>
            <a:spLocks noChangeArrowheads="1"/>
          </p:cNvSpPr>
          <p:nvPr/>
        </p:nvSpPr>
        <p:spPr bwMode="auto">
          <a:xfrm>
            <a:off x="3865563" y="4275138"/>
            <a:ext cx="1876425" cy="431800"/>
          </a:xfrm>
          <a:prstGeom prst="roundRect">
            <a:avLst>
              <a:gd name="adj" fmla="val 16667"/>
            </a:avLst>
          </a:prstGeom>
          <a:solidFill>
            <a:schemeClr val="hlink"/>
          </a:solidFill>
          <a:ln w="28575">
            <a:solidFill>
              <a:schemeClr val="accent1"/>
            </a:solidFill>
            <a:round/>
          </a:ln>
        </p:spPr>
        <p:txBody>
          <a:bodyPr lIns="36000" tIns="0" rIns="18000" bIns="0"/>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a:solidFill>
                  <a:schemeClr val="bg1"/>
                </a:solidFill>
              </a:rPr>
              <a:t>3 47  53  64</a:t>
            </a:r>
            <a:endParaRPr lang="zh-CN" altLang="en-US" sz="2800">
              <a:solidFill>
                <a:schemeClr val="bg1"/>
              </a:solidFill>
            </a:endParaRPr>
          </a:p>
        </p:txBody>
      </p:sp>
      <p:sp>
        <p:nvSpPr>
          <p:cNvPr id="105479" name="AutoShape 8"/>
          <p:cNvSpPr>
            <a:spLocks noChangeArrowheads="1"/>
          </p:cNvSpPr>
          <p:nvPr/>
        </p:nvSpPr>
        <p:spPr bwMode="auto">
          <a:xfrm>
            <a:off x="5846763" y="4275138"/>
            <a:ext cx="927100" cy="431800"/>
          </a:xfrm>
          <a:prstGeom prst="roundRect">
            <a:avLst>
              <a:gd name="adj" fmla="val 16667"/>
            </a:avLst>
          </a:prstGeom>
          <a:solidFill>
            <a:schemeClr val="hlink"/>
          </a:solidFill>
          <a:ln w="28575">
            <a:solidFill>
              <a:schemeClr val="accent1"/>
            </a:solidFill>
            <a:round/>
          </a:ln>
        </p:spPr>
        <p:txBody>
          <a:bodyPr lIns="36000" tIns="0" rIns="18000" bIns="0"/>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a:solidFill>
                  <a:schemeClr val="bg1"/>
                </a:solidFill>
              </a:rPr>
              <a:t>1  99</a:t>
            </a:r>
            <a:endParaRPr lang="zh-CN" altLang="en-US" sz="2800">
              <a:solidFill>
                <a:schemeClr val="bg1"/>
              </a:solidFill>
            </a:endParaRPr>
          </a:p>
        </p:txBody>
      </p:sp>
      <p:sp>
        <p:nvSpPr>
          <p:cNvPr id="105480" name="Freeform 9"/>
          <p:cNvSpPr/>
          <p:nvPr/>
        </p:nvSpPr>
        <p:spPr bwMode="auto">
          <a:xfrm>
            <a:off x="796925" y="3384550"/>
            <a:ext cx="352425" cy="869950"/>
          </a:xfrm>
          <a:custGeom>
            <a:avLst/>
            <a:gdLst>
              <a:gd name="T0" fmla="*/ 2147483646 w 360"/>
              <a:gd name="T1" fmla="*/ 0 h 403"/>
              <a:gd name="T2" fmla="*/ 0 w 360"/>
              <a:gd name="T3" fmla="*/ 2147483646 h 403"/>
              <a:gd name="T4" fmla="*/ 0 60000 65536"/>
              <a:gd name="T5" fmla="*/ 0 60000 65536"/>
            </a:gdLst>
            <a:ahLst/>
            <a:cxnLst>
              <a:cxn ang="T4">
                <a:pos x="T0" y="T1"/>
              </a:cxn>
              <a:cxn ang="T5">
                <a:pos x="T2" y="T3"/>
              </a:cxn>
            </a:cxnLst>
            <a:rect l="0" t="0" r="r" b="b"/>
            <a:pathLst>
              <a:path w="360" h="403">
                <a:moveTo>
                  <a:pt x="360" y="0"/>
                </a:moveTo>
                <a:lnTo>
                  <a:pt x="0" y="403"/>
                </a:lnTo>
              </a:path>
            </a:pathLst>
          </a:custGeom>
          <a:noFill/>
          <a:ln w="28575" cmpd="sng">
            <a:solidFill>
              <a:srgbClr val="00A479"/>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36000" tIns="0" bIns="0"/>
          <a:lstStyle/>
          <a:p>
            <a:endParaRPr lang="zh-CN" altLang="en-US"/>
          </a:p>
        </p:txBody>
      </p:sp>
      <p:sp>
        <p:nvSpPr>
          <p:cNvPr id="105481" name="Freeform 10"/>
          <p:cNvSpPr/>
          <p:nvPr/>
        </p:nvSpPr>
        <p:spPr bwMode="auto">
          <a:xfrm>
            <a:off x="1516063" y="3375025"/>
            <a:ext cx="315912" cy="879475"/>
          </a:xfrm>
          <a:custGeom>
            <a:avLst/>
            <a:gdLst>
              <a:gd name="T0" fmla="*/ 0 w 323"/>
              <a:gd name="T1" fmla="*/ 0 h 387"/>
              <a:gd name="T2" fmla="*/ 2147483646 w 323"/>
              <a:gd name="T3" fmla="*/ 2147483646 h 387"/>
              <a:gd name="T4" fmla="*/ 0 60000 65536"/>
              <a:gd name="T5" fmla="*/ 0 60000 65536"/>
            </a:gdLst>
            <a:ahLst/>
            <a:cxnLst>
              <a:cxn ang="T4">
                <a:pos x="T0" y="T1"/>
              </a:cxn>
              <a:cxn ang="T5">
                <a:pos x="T2" y="T3"/>
              </a:cxn>
            </a:cxnLst>
            <a:rect l="0" t="0" r="r" b="b"/>
            <a:pathLst>
              <a:path w="323" h="387">
                <a:moveTo>
                  <a:pt x="0" y="0"/>
                </a:moveTo>
                <a:lnTo>
                  <a:pt x="323" y="387"/>
                </a:lnTo>
              </a:path>
            </a:pathLst>
          </a:custGeom>
          <a:noFill/>
          <a:ln w="28575" cmpd="sng">
            <a:solidFill>
              <a:srgbClr val="00A479"/>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36000" tIns="0" bIns="0"/>
          <a:lstStyle/>
          <a:p>
            <a:endParaRPr lang="zh-CN" altLang="en-US"/>
          </a:p>
        </p:txBody>
      </p:sp>
      <p:sp>
        <p:nvSpPr>
          <p:cNvPr id="105482" name="Line 11"/>
          <p:cNvSpPr>
            <a:spLocks noChangeShapeType="1"/>
          </p:cNvSpPr>
          <p:nvPr/>
        </p:nvSpPr>
        <p:spPr bwMode="auto">
          <a:xfrm>
            <a:off x="628650" y="4618038"/>
            <a:ext cx="0" cy="539750"/>
          </a:xfrm>
          <a:prstGeom prst="line">
            <a:avLst/>
          </a:prstGeom>
          <a:noFill/>
          <a:ln w="28575">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483" name="Text Box 12"/>
          <p:cNvSpPr txBox="1">
            <a:spLocks noChangeArrowheads="1"/>
          </p:cNvSpPr>
          <p:nvPr/>
        </p:nvSpPr>
        <p:spPr bwMode="auto">
          <a:xfrm>
            <a:off x="484188" y="5151438"/>
            <a:ext cx="287337" cy="360362"/>
          </a:xfrm>
          <a:prstGeom prst="rect">
            <a:avLst/>
          </a:prstGeom>
          <a:noFill/>
          <a:ln w="28575">
            <a:solidFill>
              <a:schemeClr val="accent1"/>
            </a:solidFill>
            <a:miter lim="800000"/>
          </a:ln>
          <a:extLst>
            <a:ext uri="{909E8E84-426E-40DD-AFC4-6F175D3DCCD1}">
              <a14:hiddenFill xmlns:a14="http://schemas.microsoft.com/office/drawing/2010/main">
                <a:solidFill>
                  <a:srgbClr val="FFFFFF"/>
                </a:solidFill>
              </a14:hiddenFill>
            </a:ext>
          </a:extLst>
        </p:spPr>
        <p:txBody>
          <a:bodyPr lIns="54000" tIns="0" rIns="0" bIns="0"/>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400">
                <a:solidFill>
                  <a:srgbClr val="000000"/>
                </a:solidFill>
              </a:rPr>
              <a:t>F</a:t>
            </a:r>
            <a:endParaRPr lang="en-US" altLang="zh-CN" sz="2400">
              <a:solidFill>
                <a:srgbClr val="000000"/>
              </a:solidFill>
            </a:endParaRPr>
          </a:p>
        </p:txBody>
      </p:sp>
      <p:sp>
        <p:nvSpPr>
          <p:cNvPr id="105484" name="Line 13"/>
          <p:cNvSpPr>
            <a:spLocks noChangeShapeType="1"/>
          </p:cNvSpPr>
          <p:nvPr/>
        </p:nvSpPr>
        <p:spPr bwMode="auto">
          <a:xfrm>
            <a:off x="1125538" y="4618038"/>
            <a:ext cx="0" cy="539750"/>
          </a:xfrm>
          <a:prstGeom prst="line">
            <a:avLst/>
          </a:prstGeom>
          <a:noFill/>
          <a:ln w="28575">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485" name="Text Box 14"/>
          <p:cNvSpPr txBox="1">
            <a:spLocks noChangeArrowheads="1"/>
          </p:cNvSpPr>
          <p:nvPr/>
        </p:nvSpPr>
        <p:spPr bwMode="auto">
          <a:xfrm>
            <a:off x="981075" y="5154613"/>
            <a:ext cx="287338" cy="360362"/>
          </a:xfrm>
          <a:prstGeom prst="rect">
            <a:avLst/>
          </a:prstGeom>
          <a:noFill/>
          <a:ln w="28575">
            <a:solidFill>
              <a:schemeClr val="accent1"/>
            </a:solidFill>
            <a:miter lim="800000"/>
          </a:ln>
          <a:extLst>
            <a:ext uri="{909E8E84-426E-40DD-AFC4-6F175D3DCCD1}">
              <a14:hiddenFill xmlns:a14="http://schemas.microsoft.com/office/drawing/2010/main">
                <a:solidFill>
                  <a:srgbClr val="FFFFFF"/>
                </a:solidFill>
              </a14:hiddenFill>
            </a:ext>
          </a:extLst>
        </p:spPr>
        <p:txBody>
          <a:bodyPr lIns="54000" tIns="0" rIns="0" bIns="0"/>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400">
                <a:solidFill>
                  <a:srgbClr val="000000"/>
                </a:solidFill>
              </a:rPr>
              <a:t>F</a:t>
            </a:r>
            <a:endParaRPr lang="en-US" altLang="zh-CN" sz="2400">
              <a:solidFill>
                <a:srgbClr val="000000"/>
              </a:solidFill>
            </a:endParaRPr>
          </a:p>
        </p:txBody>
      </p:sp>
      <p:sp>
        <p:nvSpPr>
          <p:cNvPr id="105486" name="Line 15"/>
          <p:cNvSpPr>
            <a:spLocks noChangeShapeType="1"/>
          </p:cNvSpPr>
          <p:nvPr/>
        </p:nvSpPr>
        <p:spPr bwMode="auto">
          <a:xfrm>
            <a:off x="1676400" y="4618038"/>
            <a:ext cx="0" cy="539750"/>
          </a:xfrm>
          <a:prstGeom prst="line">
            <a:avLst/>
          </a:prstGeom>
          <a:noFill/>
          <a:ln w="28575">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487" name="Text Box 16"/>
          <p:cNvSpPr txBox="1">
            <a:spLocks noChangeArrowheads="1"/>
          </p:cNvSpPr>
          <p:nvPr/>
        </p:nvSpPr>
        <p:spPr bwMode="auto">
          <a:xfrm>
            <a:off x="1531938" y="5154613"/>
            <a:ext cx="287337" cy="360362"/>
          </a:xfrm>
          <a:prstGeom prst="rect">
            <a:avLst/>
          </a:prstGeom>
          <a:noFill/>
          <a:ln w="28575">
            <a:solidFill>
              <a:schemeClr val="accent1"/>
            </a:solidFill>
            <a:miter lim="800000"/>
          </a:ln>
          <a:extLst>
            <a:ext uri="{909E8E84-426E-40DD-AFC4-6F175D3DCCD1}">
              <a14:hiddenFill xmlns:a14="http://schemas.microsoft.com/office/drawing/2010/main">
                <a:solidFill>
                  <a:srgbClr val="FFFFFF"/>
                </a:solidFill>
              </a14:hiddenFill>
            </a:ext>
          </a:extLst>
        </p:spPr>
        <p:txBody>
          <a:bodyPr lIns="54000" tIns="0" rIns="0" bIns="0"/>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400">
                <a:solidFill>
                  <a:srgbClr val="000000"/>
                </a:solidFill>
              </a:rPr>
              <a:t>F</a:t>
            </a:r>
            <a:endParaRPr lang="en-US" altLang="zh-CN" sz="2400">
              <a:solidFill>
                <a:srgbClr val="000000"/>
              </a:solidFill>
            </a:endParaRPr>
          </a:p>
        </p:txBody>
      </p:sp>
      <p:sp>
        <p:nvSpPr>
          <p:cNvPr id="105488" name="Line 17"/>
          <p:cNvSpPr>
            <a:spLocks noChangeShapeType="1"/>
          </p:cNvSpPr>
          <p:nvPr/>
        </p:nvSpPr>
        <p:spPr bwMode="auto">
          <a:xfrm>
            <a:off x="2159000" y="4618038"/>
            <a:ext cx="0" cy="539750"/>
          </a:xfrm>
          <a:prstGeom prst="line">
            <a:avLst/>
          </a:prstGeom>
          <a:noFill/>
          <a:ln w="28575">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489" name="Text Box 18"/>
          <p:cNvSpPr txBox="1">
            <a:spLocks noChangeArrowheads="1"/>
          </p:cNvSpPr>
          <p:nvPr/>
        </p:nvSpPr>
        <p:spPr bwMode="auto">
          <a:xfrm>
            <a:off x="2014538" y="5154613"/>
            <a:ext cx="287337" cy="360362"/>
          </a:xfrm>
          <a:prstGeom prst="rect">
            <a:avLst/>
          </a:prstGeom>
          <a:noFill/>
          <a:ln w="28575">
            <a:solidFill>
              <a:schemeClr val="accent1"/>
            </a:solidFill>
            <a:miter lim="800000"/>
          </a:ln>
          <a:extLst>
            <a:ext uri="{909E8E84-426E-40DD-AFC4-6F175D3DCCD1}">
              <a14:hiddenFill xmlns:a14="http://schemas.microsoft.com/office/drawing/2010/main">
                <a:solidFill>
                  <a:srgbClr val="FFFFFF"/>
                </a:solidFill>
              </a14:hiddenFill>
            </a:ext>
          </a:extLst>
        </p:spPr>
        <p:txBody>
          <a:bodyPr lIns="54000" tIns="0" rIns="0" bIns="0"/>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400">
                <a:solidFill>
                  <a:srgbClr val="000000"/>
                </a:solidFill>
              </a:rPr>
              <a:t>F</a:t>
            </a:r>
            <a:endParaRPr lang="en-US" altLang="zh-CN" sz="2400">
              <a:solidFill>
                <a:srgbClr val="000000"/>
              </a:solidFill>
            </a:endParaRPr>
          </a:p>
        </p:txBody>
      </p:sp>
      <p:sp>
        <p:nvSpPr>
          <p:cNvPr id="105490" name="Line 19"/>
          <p:cNvSpPr>
            <a:spLocks noChangeShapeType="1"/>
          </p:cNvSpPr>
          <p:nvPr/>
        </p:nvSpPr>
        <p:spPr bwMode="auto">
          <a:xfrm>
            <a:off x="3211513" y="4618038"/>
            <a:ext cx="0" cy="539750"/>
          </a:xfrm>
          <a:prstGeom prst="line">
            <a:avLst/>
          </a:prstGeom>
          <a:noFill/>
          <a:ln w="28575">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491" name="Text Box 20"/>
          <p:cNvSpPr txBox="1">
            <a:spLocks noChangeArrowheads="1"/>
          </p:cNvSpPr>
          <p:nvPr/>
        </p:nvSpPr>
        <p:spPr bwMode="auto">
          <a:xfrm>
            <a:off x="3017838" y="5154613"/>
            <a:ext cx="287337" cy="360362"/>
          </a:xfrm>
          <a:prstGeom prst="rect">
            <a:avLst/>
          </a:prstGeom>
          <a:noFill/>
          <a:ln w="28575">
            <a:solidFill>
              <a:schemeClr val="accent1"/>
            </a:solidFill>
            <a:miter lim="800000"/>
          </a:ln>
          <a:extLst>
            <a:ext uri="{909E8E84-426E-40DD-AFC4-6F175D3DCCD1}">
              <a14:hiddenFill xmlns:a14="http://schemas.microsoft.com/office/drawing/2010/main">
                <a:solidFill>
                  <a:srgbClr val="FFFFFF"/>
                </a:solidFill>
              </a14:hiddenFill>
            </a:ext>
          </a:extLst>
        </p:spPr>
        <p:txBody>
          <a:bodyPr lIns="54000" tIns="0" rIns="0" bIns="0"/>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400">
                <a:solidFill>
                  <a:srgbClr val="000000"/>
                </a:solidFill>
              </a:rPr>
              <a:t>F</a:t>
            </a:r>
            <a:endParaRPr lang="en-US" altLang="zh-CN" sz="2400">
              <a:solidFill>
                <a:srgbClr val="000000"/>
              </a:solidFill>
            </a:endParaRPr>
          </a:p>
        </p:txBody>
      </p:sp>
      <p:sp>
        <p:nvSpPr>
          <p:cNvPr id="105492" name="Line 21"/>
          <p:cNvSpPr>
            <a:spLocks noChangeShapeType="1"/>
          </p:cNvSpPr>
          <p:nvPr/>
        </p:nvSpPr>
        <p:spPr bwMode="auto">
          <a:xfrm>
            <a:off x="3678238" y="4618038"/>
            <a:ext cx="0" cy="539750"/>
          </a:xfrm>
          <a:prstGeom prst="line">
            <a:avLst/>
          </a:prstGeom>
          <a:noFill/>
          <a:ln w="28575">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493" name="Text Box 22"/>
          <p:cNvSpPr txBox="1">
            <a:spLocks noChangeArrowheads="1"/>
          </p:cNvSpPr>
          <p:nvPr/>
        </p:nvSpPr>
        <p:spPr bwMode="auto">
          <a:xfrm>
            <a:off x="3533775" y="5154613"/>
            <a:ext cx="287338" cy="360362"/>
          </a:xfrm>
          <a:prstGeom prst="rect">
            <a:avLst/>
          </a:prstGeom>
          <a:noFill/>
          <a:ln w="28575">
            <a:solidFill>
              <a:schemeClr val="accent1"/>
            </a:solidFill>
            <a:miter lim="800000"/>
          </a:ln>
          <a:extLst>
            <a:ext uri="{909E8E84-426E-40DD-AFC4-6F175D3DCCD1}">
              <a14:hiddenFill xmlns:a14="http://schemas.microsoft.com/office/drawing/2010/main">
                <a:solidFill>
                  <a:srgbClr val="FFFFFF"/>
                </a:solidFill>
              </a14:hiddenFill>
            </a:ext>
          </a:extLst>
        </p:spPr>
        <p:txBody>
          <a:bodyPr lIns="54000" tIns="0" rIns="0" bIns="0"/>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400">
                <a:solidFill>
                  <a:srgbClr val="000000"/>
                </a:solidFill>
              </a:rPr>
              <a:t>F</a:t>
            </a:r>
            <a:endParaRPr lang="en-US" altLang="zh-CN" sz="2400">
              <a:solidFill>
                <a:srgbClr val="000000"/>
              </a:solidFill>
            </a:endParaRPr>
          </a:p>
        </p:txBody>
      </p:sp>
      <p:sp>
        <p:nvSpPr>
          <p:cNvPr id="105494" name="Line 23"/>
          <p:cNvSpPr>
            <a:spLocks noChangeShapeType="1"/>
          </p:cNvSpPr>
          <p:nvPr/>
        </p:nvSpPr>
        <p:spPr bwMode="auto">
          <a:xfrm>
            <a:off x="4156075" y="4618038"/>
            <a:ext cx="0" cy="539750"/>
          </a:xfrm>
          <a:prstGeom prst="line">
            <a:avLst/>
          </a:prstGeom>
          <a:noFill/>
          <a:ln w="28575">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495" name="Text Box 24"/>
          <p:cNvSpPr txBox="1">
            <a:spLocks noChangeArrowheads="1"/>
          </p:cNvSpPr>
          <p:nvPr/>
        </p:nvSpPr>
        <p:spPr bwMode="auto">
          <a:xfrm>
            <a:off x="4011613" y="5154613"/>
            <a:ext cx="287337" cy="360362"/>
          </a:xfrm>
          <a:prstGeom prst="rect">
            <a:avLst/>
          </a:prstGeom>
          <a:noFill/>
          <a:ln w="28575">
            <a:solidFill>
              <a:schemeClr val="accent1"/>
            </a:solidFill>
            <a:miter lim="800000"/>
          </a:ln>
          <a:extLst>
            <a:ext uri="{909E8E84-426E-40DD-AFC4-6F175D3DCCD1}">
              <a14:hiddenFill xmlns:a14="http://schemas.microsoft.com/office/drawing/2010/main">
                <a:solidFill>
                  <a:srgbClr val="FFFFFF"/>
                </a:solidFill>
              </a14:hiddenFill>
            </a:ext>
          </a:extLst>
        </p:spPr>
        <p:txBody>
          <a:bodyPr lIns="54000" tIns="0" rIns="0" bIns="0"/>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400">
                <a:solidFill>
                  <a:srgbClr val="000000"/>
                </a:solidFill>
              </a:rPr>
              <a:t>F</a:t>
            </a:r>
            <a:endParaRPr lang="en-US" altLang="zh-CN" sz="2400">
              <a:solidFill>
                <a:srgbClr val="000000"/>
              </a:solidFill>
            </a:endParaRPr>
          </a:p>
        </p:txBody>
      </p:sp>
      <p:sp>
        <p:nvSpPr>
          <p:cNvPr id="105496" name="Line 25"/>
          <p:cNvSpPr>
            <a:spLocks noChangeShapeType="1"/>
          </p:cNvSpPr>
          <p:nvPr/>
        </p:nvSpPr>
        <p:spPr bwMode="auto">
          <a:xfrm>
            <a:off x="4638675" y="4618038"/>
            <a:ext cx="0" cy="539750"/>
          </a:xfrm>
          <a:prstGeom prst="line">
            <a:avLst/>
          </a:prstGeom>
          <a:noFill/>
          <a:ln w="28575">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497" name="Text Box 26"/>
          <p:cNvSpPr txBox="1">
            <a:spLocks noChangeArrowheads="1"/>
          </p:cNvSpPr>
          <p:nvPr/>
        </p:nvSpPr>
        <p:spPr bwMode="auto">
          <a:xfrm>
            <a:off x="4494213" y="5154613"/>
            <a:ext cx="287337" cy="360362"/>
          </a:xfrm>
          <a:prstGeom prst="rect">
            <a:avLst/>
          </a:prstGeom>
          <a:noFill/>
          <a:ln w="28575">
            <a:solidFill>
              <a:schemeClr val="accent1"/>
            </a:solidFill>
            <a:miter lim="800000"/>
          </a:ln>
          <a:extLst>
            <a:ext uri="{909E8E84-426E-40DD-AFC4-6F175D3DCCD1}">
              <a14:hiddenFill xmlns:a14="http://schemas.microsoft.com/office/drawing/2010/main">
                <a:solidFill>
                  <a:srgbClr val="FFFFFF"/>
                </a:solidFill>
              </a14:hiddenFill>
            </a:ext>
          </a:extLst>
        </p:spPr>
        <p:txBody>
          <a:bodyPr lIns="54000" tIns="0" rIns="0" bIns="0"/>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400">
                <a:solidFill>
                  <a:srgbClr val="000000"/>
                </a:solidFill>
              </a:rPr>
              <a:t>F</a:t>
            </a:r>
            <a:endParaRPr lang="en-US" altLang="zh-CN" sz="2400">
              <a:solidFill>
                <a:srgbClr val="000000"/>
              </a:solidFill>
            </a:endParaRPr>
          </a:p>
        </p:txBody>
      </p:sp>
      <p:sp>
        <p:nvSpPr>
          <p:cNvPr id="105498" name="Line 27"/>
          <p:cNvSpPr>
            <a:spLocks noChangeShapeType="1"/>
          </p:cNvSpPr>
          <p:nvPr/>
        </p:nvSpPr>
        <p:spPr bwMode="auto">
          <a:xfrm>
            <a:off x="5181600" y="4618038"/>
            <a:ext cx="0" cy="539750"/>
          </a:xfrm>
          <a:prstGeom prst="line">
            <a:avLst/>
          </a:prstGeom>
          <a:noFill/>
          <a:ln w="28575">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499" name="Text Box 28"/>
          <p:cNvSpPr txBox="1">
            <a:spLocks noChangeArrowheads="1"/>
          </p:cNvSpPr>
          <p:nvPr/>
        </p:nvSpPr>
        <p:spPr bwMode="auto">
          <a:xfrm>
            <a:off x="5037138" y="5154613"/>
            <a:ext cx="287337" cy="360362"/>
          </a:xfrm>
          <a:prstGeom prst="rect">
            <a:avLst/>
          </a:prstGeom>
          <a:noFill/>
          <a:ln w="28575">
            <a:solidFill>
              <a:schemeClr val="accent1"/>
            </a:solidFill>
            <a:miter lim="800000"/>
          </a:ln>
          <a:extLst>
            <a:ext uri="{909E8E84-426E-40DD-AFC4-6F175D3DCCD1}">
              <a14:hiddenFill xmlns:a14="http://schemas.microsoft.com/office/drawing/2010/main">
                <a:solidFill>
                  <a:srgbClr val="FFFFFF"/>
                </a:solidFill>
              </a14:hiddenFill>
            </a:ext>
          </a:extLst>
        </p:spPr>
        <p:txBody>
          <a:bodyPr lIns="54000" tIns="0" rIns="0" bIns="0"/>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400">
                <a:solidFill>
                  <a:srgbClr val="000000"/>
                </a:solidFill>
              </a:rPr>
              <a:t>F</a:t>
            </a:r>
            <a:endParaRPr lang="en-US" altLang="zh-CN" sz="2400">
              <a:solidFill>
                <a:srgbClr val="000000"/>
              </a:solidFill>
            </a:endParaRPr>
          </a:p>
        </p:txBody>
      </p:sp>
      <p:sp>
        <p:nvSpPr>
          <p:cNvPr id="105500" name="Line 29"/>
          <p:cNvSpPr>
            <a:spLocks noChangeShapeType="1"/>
          </p:cNvSpPr>
          <p:nvPr/>
        </p:nvSpPr>
        <p:spPr bwMode="auto">
          <a:xfrm>
            <a:off x="5675313" y="4618038"/>
            <a:ext cx="0" cy="539750"/>
          </a:xfrm>
          <a:prstGeom prst="line">
            <a:avLst/>
          </a:prstGeom>
          <a:noFill/>
          <a:ln w="28575">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501" name="Text Box 30"/>
          <p:cNvSpPr txBox="1">
            <a:spLocks noChangeArrowheads="1"/>
          </p:cNvSpPr>
          <p:nvPr/>
        </p:nvSpPr>
        <p:spPr bwMode="auto">
          <a:xfrm>
            <a:off x="5530850" y="5154613"/>
            <a:ext cx="287338" cy="360362"/>
          </a:xfrm>
          <a:prstGeom prst="rect">
            <a:avLst/>
          </a:prstGeom>
          <a:noFill/>
          <a:ln w="28575">
            <a:solidFill>
              <a:schemeClr val="accent1"/>
            </a:solidFill>
            <a:miter lim="800000"/>
          </a:ln>
          <a:extLst>
            <a:ext uri="{909E8E84-426E-40DD-AFC4-6F175D3DCCD1}">
              <a14:hiddenFill xmlns:a14="http://schemas.microsoft.com/office/drawing/2010/main">
                <a:solidFill>
                  <a:srgbClr val="FFFFFF"/>
                </a:solidFill>
              </a14:hiddenFill>
            </a:ext>
          </a:extLst>
        </p:spPr>
        <p:txBody>
          <a:bodyPr lIns="54000" tIns="0" rIns="0" bIns="0"/>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400">
                <a:solidFill>
                  <a:srgbClr val="000000"/>
                </a:solidFill>
              </a:rPr>
              <a:t>F</a:t>
            </a:r>
            <a:endParaRPr lang="en-US" altLang="zh-CN" sz="2400">
              <a:solidFill>
                <a:srgbClr val="000000"/>
              </a:solidFill>
            </a:endParaRPr>
          </a:p>
        </p:txBody>
      </p:sp>
      <p:sp>
        <p:nvSpPr>
          <p:cNvPr id="105502" name="Line 31"/>
          <p:cNvSpPr>
            <a:spLocks noChangeShapeType="1"/>
          </p:cNvSpPr>
          <p:nvPr/>
        </p:nvSpPr>
        <p:spPr bwMode="auto">
          <a:xfrm>
            <a:off x="6216650" y="4618038"/>
            <a:ext cx="0" cy="539750"/>
          </a:xfrm>
          <a:prstGeom prst="line">
            <a:avLst/>
          </a:prstGeom>
          <a:noFill/>
          <a:ln w="28575">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503" name="Text Box 32"/>
          <p:cNvSpPr txBox="1">
            <a:spLocks noChangeArrowheads="1"/>
          </p:cNvSpPr>
          <p:nvPr/>
        </p:nvSpPr>
        <p:spPr bwMode="auto">
          <a:xfrm>
            <a:off x="6072188" y="5154613"/>
            <a:ext cx="287337" cy="360362"/>
          </a:xfrm>
          <a:prstGeom prst="rect">
            <a:avLst/>
          </a:prstGeom>
          <a:noFill/>
          <a:ln w="28575">
            <a:solidFill>
              <a:schemeClr val="accent1"/>
            </a:solidFill>
            <a:miter lim="800000"/>
          </a:ln>
          <a:extLst>
            <a:ext uri="{909E8E84-426E-40DD-AFC4-6F175D3DCCD1}">
              <a14:hiddenFill xmlns:a14="http://schemas.microsoft.com/office/drawing/2010/main">
                <a:solidFill>
                  <a:srgbClr val="FFFFFF"/>
                </a:solidFill>
              </a14:hiddenFill>
            </a:ext>
          </a:extLst>
        </p:spPr>
        <p:txBody>
          <a:bodyPr lIns="54000" tIns="0" rIns="0" bIns="0"/>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400">
                <a:solidFill>
                  <a:srgbClr val="000000"/>
                </a:solidFill>
              </a:rPr>
              <a:t>F</a:t>
            </a:r>
            <a:endParaRPr lang="en-US" altLang="zh-CN" sz="2400">
              <a:solidFill>
                <a:srgbClr val="000000"/>
              </a:solidFill>
            </a:endParaRPr>
          </a:p>
        </p:txBody>
      </p:sp>
      <p:sp>
        <p:nvSpPr>
          <p:cNvPr id="105504" name="Line 33"/>
          <p:cNvSpPr>
            <a:spLocks noChangeShapeType="1"/>
          </p:cNvSpPr>
          <p:nvPr/>
        </p:nvSpPr>
        <p:spPr bwMode="auto">
          <a:xfrm>
            <a:off x="6669088" y="4618038"/>
            <a:ext cx="0" cy="539750"/>
          </a:xfrm>
          <a:prstGeom prst="line">
            <a:avLst/>
          </a:prstGeom>
          <a:noFill/>
          <a:ln w="28575">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505" name="Text Box 34"/>
          <p:cNvSpPr txBox="1">
            <a:spLocks noChangeArrowheads="1"/>
          </p:cNvSpPr>
          <p:nvPr/>
        </p:nvSpPr>
        <p:spPr bwMode="auto">
          <a:xfrm>
            <a:off x="6524625" y="5154613"/>
            <a:ext cx="287338" cy="360362"/>
          </a:xfrm>
          <a:prstGeom prst="rect">
            <a:avLst/>
          </a:prstGeom>
          <a:noFill/>
          <a:ln w="28575">
            <a:solidFill>
              <a:schemeClr val="accent1"/>
            </a:solidFill>
            <a:miter lim="800000"/>
          </a:ln>
          <a:extLst>
            <a:ext uri="{909E8E84-426E-40DD-AFC4-6F175D3DCCD1}">
              <a14:hiddenFill xmlns:a14="http://schemas.microsoft.com/office/drawing/2010/main">
                <a:solidFill>
                  <a:srgbClr val="FFFFFF"/>
                </a:solidFill>
              </a14:hiddenFill>
            </a:ext>
          </a:extLst>
        </p:spPr>
        <p:txBody>
          <a:bodyPr lIns="54000" tIns="0" rIns="0" bIns="0"/>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400">
                <a:solidFill>
                  <a:srgbClr val="000000"/>
                </a:solidFill>
              </a:rPr>
              <a:t>F</a:t>
            </a:r>
            <a:endParaRPr lang="en-US" altLang="zh-CN" sz="2400">
              <a:solidFill>
                <a:srgbClr val="000000"/>
              </a:solidFill>
            </a:endParaRPr>
          </a:p>
        </p:txBody>
      </p:sp>
      <p:sp>
        <p:nvSpPr>
          <p:cNvPr id="105506" name="AutoShape 45"/>
          <p:cNvSpPr>
            <a:spLocks noChangeArrowheads="1"/>
          </p:cNvSpPr>
          <p:nvPr/>
        </p:nvSpPr>
        <p:spPr bwMode="auto">
          <a:xfrm>
            <a:off x="4014788" y="3048000"/>
            <a:ext cx="1392237" cy="430213"/>
          </a:xfrm>
          <a:prstGeom prst="roundRect">
            <a:avLst>
              <a:gd name="adj" fmla="val 16667"/>
            </a:avLst>
          </a:prstGeom>
          <a:solidFill>
            <a:schemeClr val="hlink"/>
          </a:solidFill>
          <a:ln w="28575">
            <a:solidFill>
              <a:schemeClr val="accent1"/>
            </a:solidFill>
            <a:round/>
          </a:ln>
        </p:spPr>
        <p:txBody>
          <a:bodyPr lIns="36000" tIns="0" rIns="18000" bIns="0"/>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a:solidFill>
                  <a:schemeClr val="bg1"/>
                </a:solidFill>
              </a:rPr>
              <a:t>2  43  78</a:t>
            </a:r>
            <a:endParaRPr lang="zh-CN" altLang="en-US" sz="2800">
              <a:solidFill>
                <a:schemeClr val="bg1"/>
              </a:solidFill>
            </a:endParaRPr>
          </a:p>
        </p:txBody>
      </p:sp>
      <p:sp>
        <p:nvSpPr>
          <p:cNvPr id="105507" name="AutoShape 46"/>
          <p:cNvSpPr>
            <a:spLocks noChangeArrowheads="1"/>
          </p:cNvSpPr>
          <p:nvPr/>
        </p:nvSpPr>
        <p:spPr bwMode="auto">
          <a:xfrm>
            <a:off x="2314575" y="1870075"/>
            <a:ext cx="900113" cy="431800"/>
          </a:xfrm>
          <a:prstGeom prst="roundRect">
            <a:avLst>
              <a:gd name="adj" fmla="val 16667"/>
            </a:avLst>
          </a:prstGeom>
          <a:solidFill>
            <a:schemeClr val="hlink"/>
          </a:solidFill>
          <a:ln w="28575">
            <a:solidFill>
              <a:schemeClr val="accent1"/>
            </a:solidFill>
            <a:round/>
          </a:ln>
        </p:spPr>
        <p:txBody>
          <a:bodyPr lIns="36000" tIns="0" rIns="18000" bIns="0"/>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a:solidFill>
                  <a:schemeClr val="bg1"/>
                </a:solidFill>
              </a:rPr>
              <a:t>1  35</a:t>
            </a:r>
            <a:endParaRPr lang="zh-CN" altLang="en-US" sz="2800">
              <a:solidFill>
                <a:schemeClr val="bg1"/>
              </a:solidFill>
            </a:endParaRPr>
          </a:p>
        </p:txBody>
      </p:sp>
      <p:sp>
        <p:nvSpPr>
          <p:cNvPr id="105508" name="Freeform 47"/>
          <p:cNvSpPr/>
          <p:nvPr/>
        </p:nvSpPr>
        <p:spPr bwMode="auto">
          <a:xfrm>
            <a:off x="3124200" y="2230438"/>
            <a:ext cx="1225550" cy="809625"/>
          </a:xfrm>
          <a:custGeom>
            <a:avLst/>
            <a:gdLst>
              <a:gd name="T0" fmla="*/ 0 w 1192"/>
              <a:gd name="T1" fmla="*/ 0 h 604"/>
              <a:gd name="T2" fmla="*/ 2147483646 w 1192"/>
              <a:gd name="T3" fmla="*/ 2147483646 h 604"/>
              <a:gd name="T4" fmla="*/ 0 60000 65536"/>
              <a:gd name="T5" fmla="*/ 0 60000 65536"/>
            </a:gdLst>
            <a:ahLst/>
            <a:cxnLst>
              <a:cxn ang="T4">
                <a:pos x="T0" y="T1"/>
              </a:cxn>
              <a:cxn ang="T5">
                <a:pos x="T2" y="T3"/>
              </a:cxn>
            </a:cxnLst>
            <a:rect l="0" t="0" r="r" b="b"/>
            <a:pathLst>
              <a:path w="1192" h="604">
                <a:moveTo>
                  <a:pt x="0" y="0"/>
                </a:moveTo>
                <a:lnTo>
                  <a:pt x="1192" y="604"/>
                </a:lnTo>
              </a:path>
            </a:pathLst>
          </a:custGeom>
          <a:noFill/>
          <a:ln w="28575" cmpd="sng">
            <a:solidFill>
              <a:srgbClr val="00A479"/>
            </a:solidFill>
            <a:round/>
          </a:ln>
          <a:extLst>
            <a:ext uri="{909E8E84-426E-40DD-AFC4-6F175D3DCCD1}">
              <a14:hiddenFill xmlns:a14="http://schemas.microsoft.com/office/drawing/2010/main">
                <a:solidFill>
                  <a:srgbClr val="FFFFFF"/>
                </a:solidFill>
              </a14:hiddenFill>
            </a:ext>
          </a:extLst>
        </p:spPr>
        <p:txBody>
          <a:bodyPr lIns="36000" tIns="0" bIns="0"/>
          <a:lstStyle/>
          <a:p>
            <a:endParaRPr lang="zh-CN" altLang="en-US"/>
          </a:p>
        </p:txBody>
      </p:sp>
      <p:sp>
        <p:nvSpPr>
          <p:cNvPr id="105509" name="Freeform 48"/>
          <p:cNvSpPr/>
          <p:nvPr/>
        </p:nvSpPr>
        <p:spPr bwMode="auto">
          <a:xfrm>
            <a:off x="1289050" y="2230438"/>
            <a:ext cx="1384300" cy="809625"/>
          </a:xfrm>
          <a:custGeom>
            <a:avLst/>
            <a:gdLst>
              <a:gd name="T0" fmla="*/ 2147483646 w 1344"/>
              <a:gd name="T1" fmla="*/ 0 h 604"/>
              <a:gd name="T2" fmla="*/ 0 w 1344"/>
              <a:gd name="T3" fmla="*/ 2147483646 h 604"/>
              <a:gd name="T4" fmla="*/ 0 60000 65536"/>
              <a:gd name="T5" fmla="*/ 0 60000 65536"/>
            </a:gdLst>
            <a:ahLst/>
            <a:cxnLst>
              <a:cxn ang="T4">
                <a:pos x="T0" y="T1"/>
              </a:cxn>
              <a:cxn ang="T5">
                <a:pos x="T2" y="T3"/>
              </a:cxn>
            </a:cxnLst>
            <a:rect l="0" t="0" r="r" b="b"/>
            <a:pathLst>
              <a:path w="1344" h="604">
                <a:moveTo>
                  <a:pt x="1344" y="0"/>
                </a:moveTo>
                <a:lnTo>
                  <a:pt x="0" y="604"/>
                </a:lnTo>
              </a:path>
            </a:pathLst>
          </a:custGeom>
          <a:noFill/>
          <a:ln w="28575" cmpd="sng">
            <a:solidFill>
              <a:srgbClr val="00A479"/>
            </a:solidFill>
            <a:round/>
          </a:ln>
          <a:extLst>
            <a:ext uri="{909E8E84-426E-40DD-AFC4-6F175D3DCCD1}">
              <a14:hiddenFill xmlns:a14="http://schemas.microsoft.com/office/drawing/2010/main">
                <a:solidFill>
                  <a:srgbClr val="FFFFFF"/>
                </a:solidFill>
              </a14:hiddenFill>
            </a:ext>
          </a:extLst>
        </p:spPr>
        <p:txBody>
          <a:bodyPr lIns="36000" tIns="0" bIns="0"/>
          <a:lstStyle/>
          <a:p>
            <a:endParaRPr lang="zh-CN" altLang="en-US"/>
          </a:p>
        </p:txBody>
      </p:sp>
      <p:sp>
        <p:nvSpPr>
          <p:cNvPr id="105510" name="Freeform 49"/>
          <p:cNvSpPr/>
          <p:nvPr/>
        </p:nvSpPr>
        <p:spPr bwMode="auto">
          <a:xfrm>
            <a:off x="3433763" y="3375025"/>
            <a:ext cx="936625" cy="879475"/>
          </a:xfrm>
          <a:custGeom>
            <a:avLst/>
            <a:gdLst>
              <a:gd name="T0" fmla="*/ 2147483646 w 813"/>
              <a:gd name="T1" fmla="*/ 0 h 373"/>
              <a:gd name="T2" fmla="*/ 0 w 813"/>
              <a:gd name="T3" fmla="*/ 2147483646 h 373"/>
              <a:gd name="T4" fmla="*/ 0 60000 65536"/>
              <a:gd name="T5" fmla="*/ 0 60000 65536"/>
            </a:gdLst>
            <a:ahLst/>
            <a:cxnLst>
              <a:cxn ang="T4">
                <a:pos x="T0" y="T1"/>
              </a:cxn>
              <a:cxn ang="T5">
                <a:pos x="T2" y="T3"/>
              </a:cxn>
            </a:cxnLst>
            <a:rect l="0" t="0" r="r" b="b"/>
            <a:pathLst>
              <a:path w="813" h="373">
                <a:moveTo>
                  <a:pt x="813" y="0"/>
                </a:moveTo>
                <a:lnTo>
                  <a:pt x="0" y="373"/>
                </a:lnTo>
              </a:path>
            </a:pathLst>
          </a:custGeom>
          <a:noFill/>
          <a:ln w="28575" cmpd="sng">
            <a:solidFill>
              <a:srgbClr val="00A479"/>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36000" tIns="0" bIns="0"/>
          <a:lstStyle/>
          <a:p>
            <a:endParaRPr lang="zh-CN" altLang="en-US"/>
          </a:p>
        </p:txBody>
      </p:sp>
      <p:sp>
        <p:nvSpPr>
          <p:cNvPr id="105511" name="Freeform 50"/>
          <p:cNvSpPr/>
          <p:nvPr/>
        </p:nvSpPr>
        <p:spPr bwMode="auto">
          <a:xfrm>
            <a:off x="5345113" y="3395663"/>
            <a:ext cx="879475" cy="858837"/>
          </a:xfrm>
          <a:custGeom>
            <a:avLst/>
            <a:gdLst>
              <a:gd name="T0" fmla="*/ 0 w 702"/>
              <a:gd name="T1" fmla="*/ 0 h 358"/>
              <a:gd name="T2" fmla="*/ 2147483646 w 702"/>
              <a:gd name="T3" fmla="*/ 2147483646 h 358"/>
              <a:gd name="T4" fmla="*/ 0 60000 65536"/>
              <a:gd name="T5" fmla="*/ 0 60000 65536"/>
            </a:gdLst>
            <a:ahLst/>
            <a:cxnLst>
              <a:cxn ang="T4">
                <a:pos x="T0" y="T1"/>
              </a:cxn>
              <a:cxn ang="T5">
                <a:pos x="T2" y="T3"/>
              </a:cxn>
            </a:cxnLst>
            <a:rect l="0" t="0" r="r" b="b"/>
            <a:pathLst>
              <a:path w="702" h="358">
                <a:moveTo>
                  <a:pt x="0" y="0"/>
                </a:moveTo>
                <a:lnTo>
                  <a:pt x="702" y="358"/>
                </a:lnTo>
              </a:path>
            </a:pathLst>
          </a:custGeom>
          <a:noFill/>
          <a:ln w="28575" cmpd="sng">
            <a:solidFill>
              <a:srgbClr val="00A479"/>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36000" tIns="0" bIns="0"/>
          <a:lstStyle/>
          <a:p>
            <a:endParaRPr lang="zh-CN" altLang="en-US"/>
          </a:p>
        </p:txBody>
      </p:sp>
      <p:sp>
        <p:nvSpPr>
          <p:cNvPr id="105512" name="Freeform 51"/>
          <p:cNvSpPr/>
          <p:nvPr/>
        </p:nvSpPr>
        <p:spPr bwMode="auto">
          <a:xfrm flipH="1">
            <a:off x="4829175" y="3368675"/>
            <a:ext cx="44450" cy="885825"/>
          </a:xfrm>
          <a:custGeom>
            <a:avLst/>
            <a:gdLst>
              <a:gd name="T0" fmla="*/ 0 w 1"/>
              <a:gd name="T1" fmla="*/ 0 h 420"/>
              <a:gd name="T2" fmla="*/ 0 w 1"/>
              <a:gd name="T3" fmla="*/ 2147483646 h 420"/>
              <a:gd name="T4" fmla="*/ 0 60000 65536"/>
              <a:gd name="T5" fmla="*/ 0 60000 65536"/>
            </a:gdLst>
            <a:ahLst/>
            <a:cxnLst>
              <a:cxn ang="T4">
                <a:pos x="T0" y="T1"/>
              </a:cxn>
              <a:cxn ang="T5">
                <a:pos x="T2" y="T3"/>
              </a:cxn>
            </a:cxnLst>
            <a:rect l="0" t="0" r="r" b="b"/>
            <a:pathLst>
              <a:path w="1" h="420">
                <a:moveTo>
                  <a:pt x="0" y="0"/>
                </a:moveTo>
                <a:lnTo>
                  <a:pt x="0" y="420"/>
                </a:lnTo>
              </a:path>
            </a:pathLst>
          </a:custGeom>
          <a:noFill/>
          <a:ln w="28575" cmpd="sng">
            <a:solidFill>
              <a:srgbClr val="00A479"/>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36000" tIns="0" bIns="0"/>
          <a:lstStyle/>
          <a:p>
            <a:endParaRPr lang="zh-CN" altLang="en-US"/>
          </a:p>
        </p:txBody>
      </p:sp>
      <p:sp>
        <p:nvSpPr>
          <p:cNvPr id="105513" name="Text Box 59"/>
          <p:cNvSpPr txBox="1">
            <a:spLocks noChangeArrowheads="1"/>
          </p:cNvSpPr>
          <p:nvPr/>
        </p:nvSpPr>
        <p:spPr bwMode="auto">
          <a:xfrm>
            <a:off x="989728" y="1048544"/>
            <a:ext cx="3200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dirty="0">
                <a:solidFill>
                  <a:srgbClr val="3333CC"/>
                </a:solidFill>
              </a:rPr>
              <a:t>B-</a:t>
            </a:r>
            <a:r>
              <a:rPr lang="zh-CN" altLang="en-US" dirty="0">
                <a:solidFill>
                  <a:srgbClr val="3333CC"/>
                </a:solidFill>
              </a:rPr>
              <a:t>树示例</a:t>
            </a:r>
            <a:endParaRPr lang="zh-CN" altLang="en-US" dirty="0">
              <a:solidFill>
                <a:srgbClr val="3333CC"/>
              </a:solidFill>
            </a:endParaRPr>
          </a:p>
        </p:txBody>
      </p:sp>
      <p:grpSp>
        <p:nvGrpSpPr>
          <p:cNvPr id="66632" name="Group 72"/>
          <p:cNvGrpSpPr/>
          <p:nvPr/>
        </p:nvGrpSpPr>
        <p:grpSpPr bwMode="auto">
          <a:xfrm>
            <a:off x="6870700" y="5126038"/>
            <a:ext cx="2003425" cy="388937"/>
            <a:chOff x="4328" y="3229"/>
            <a:chExt cx="1262" cy="245"/>
          </a:xfrm>
        </p:grpSpPr>
        <p:sp>
          <p:nvSpPr>
            <p:cNvPr id="105532" name="Text Box 54"/>
            <p:cNvSpPr txBox="1">
              <a:spLocks noChangeArrowheads="1"/>
            </p:cNvSpPr>
            <p:nvPr/>
          </p:nvSpPr>
          <p:spPr bwMode="auto">
            <a:xfrm>
              <a:off x="4720" y="3229"/>
              <a:ext cx="870" cy="245"/>
            </a:xfrm>
            <a:prstGeom prst="rect">
              <a:avLst/>
            </a:prstGeom>
            <a:noFill/>
            <a:ln w="28575">
              <a:solidFill>
                <a:schemeClr val="accent1"/>
              </a:solidFill>
              <a:miter lim="800000"/>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400">
                  <a:solidFill>
                    <a:srgbClr val="000000"/>
                  </a:solidFill>
                </a:rPr>
                <a:t>叶子结点</a:t>
              </a:r>
              <a:endParaRPr lang="zh-CN" altLang="en-US" sz="2400">
                <a:solidFill>
                  <a:srgbClr val="000000"/>
                </a:solidFill>
              </a:endParaRPr>
            </a:p>
          </p:txBody>
        </p:sp>
        <p:sp>
          <p:nvSpPr>
            <p:cNvPr id="105533" name="Line 61"/>
            <p:cNvSpPr>
              <a:spLocks noChangeShapeType="1"/>
            </p:cNvSpPr>
            <p:nvPr/>
          </p:nvSpPr>
          <p:spPr bwMode="auto">
            <a:xfrm>
              <a:off x="4328" y="3389"/>
              <a:ext cx="368" cy="0"/>
            </a:xfrm>
            <a:prstGeom prst="line">
              <a:avLst/>
            </a:prstGeom>
            <a:noFill/>
            <a:ln w="28575">
              <a:solidFill>
                <a:srgbClr val="00A47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grpSp>
      <p:grpSp>
        <p:nvGrpSpPr>
          <p:cNvPr id="66633" name="Group 73"/>
          <p:cNvGrpSpPr/>
          <p:nvPr/>
        </p:nvGrpSpPr>
        <p:grpSpPr bwMode="auto">
          <a:xfrm>
            <a:off x="6940550" y="5589588"/>
            <a:ext cx="2205038" cy="785812"/>
            <a:chOff x="4372" y="3521"/>
            <a:chExt cx="1389" cy="495"/>
          </a:xfrm>
        </p:grpSpPr>
        <p:sp>
          <p:nvSpPr>
            <p:cNvPr id="105530" name="AutoShape 63"/>
            <p:cNvSpPr>
              <a:spLocks noChangeArrowheads="1"/>
            </p:cNvSpPr>
            <p:nvPr/>
          </p:nvSpPr>
          <p:spPr bwMode="auto">
            <a:xfrm>
              <a:off x="5063" y="3521"/>
              <a:ext cx="170" cy="199"/>
            </a:xfrm>
            <a:prstGeom prst="downArrow">
              <a:avLst>
                <a:gd name="adj1" fmla="val 50000"/>
                <a:gd name="adj2" fmla="val 29265"/>
              </a:avLst>
            </a:prstGeom>
            <a:solidFill>
              <a:schemeClr val="accent1"/>
            </a:solidFill>
            <a:ln>
              <a:noFill/>
            </a:ln>
            <a:effectLst/>
            <a:extLs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400" b="0">
                <a:solidFill>
                  <a:srgbClr val="3333CC"/>
                </a:solidFill>
                <a:latin typeface="Arial" panose="020B0604020202020204" pitchFamily="34" charset="0"/>
                <a:ea typeface="华文行楷" panose="02010800040101010101" pitchFamily="2" charset="-122"/>
              </a:endParaRPr>
            </a:p>
          </p:txBody>
        </p:sp>
        <p:sp>
          <p:nvSpPr>
            <p:cNvPr id="105531" name="Text Box 64"/>
            <p:cNvSpPr txBox="1">
              <a:spLocks noChangeArrowheads="1"/>
            </p:cNvSpPr>
            <p:nvPr/>
          </p:nvSpPr>
          <p:spPr bwMode="auto">
            <a:xfrm>
              <a:off x="4372" y="3771"/>
              <a:ext cx="1389" cy="245"/>
            </a:xfrm>
            <a:prstGeom prst="rect">
              <a:avLst/>
            </a:prstGeom>
            <a:noFill/>
            <a:ln w="28575">
              <a:solidFill>
                <a:schemeClr val="accent1"/>
              </a:solidFill>
              <a:miter lim="800000"/>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400">
                  <a:solidFill>
                    <a:srgbClr val="000000"/>
                  </a:solidFill>
                </a:rPr>
                <a:t>查找失败的结点</a:t>
              </a:r>
              <a:endParaRPr lang="zh-CN" altLang="en-US" sz="2400">
                <a:solidFill>
                  <a:srgbClr val="000000"/>
                </a:solidFill>
              </a:endParaRPr>
            </a:p>
          </p:txBody>
        </p:sp>
      </p:grpSp>
      <p:grpSp>
        <p:nvGrpSpPr>
          <p:cNvPr id="66635" name="Group 75"/>
          <p:cNvGrpSpPr/>
          <p:nvPr/>
        </p:nvGrpSpPr>
        <p:grpSpPr bwMode="auto">
          <a:xfrm>
            <a:off x="6867525" y="4337050"/>
            <a:ext cx="2006600" cy="412750"/>
            <a:chOff x="4326" y="2732"/>
            <a:chExt cx="1264" cy="260"/>
          </a:xfrm>
        </p:grpSpPr>
        <p:sp>
          <p:nvSpPr>
            <p:cNvPr id="105528" name="Text Box 56"/>
            <p:cNvSpPr txBox="1">
              <a:spLocks noChangeArrowheads="1"/>
            </p:cNvSpPr>
            <p:nvPr/>
          </p:nvSpPr>
          <p:spPr bwMode="auto">
            <a:xfrm>
              <a:off x="4720" y="2732"/>
              <a:ext cx="870" cy="260"/>
            </a:xfrm>
            <a:prstGeom prst="rect">
              <a:avLst/>
            </a:prstGeom>
            <a:noFill/>
            <a:ln w="28575">
              <a:solidFill>
                <a:schemeClr val="accent1"/>
              </a:solidFill>
              <a:miter lim="800000"/>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400" dirty="0">
                  <a:solidFill>
                    <a:srgbClr val="000000"/>
                  </a:solidFill>
                </a:rPr>
                <a:t>终端结点</a:t>
              </a:r>
              <a:endParaRPr lang="zh-CN" altLang="en-US" sz="2400" dirty="0">
                <a:solidFill>
                  <a:srgbClr val="000000"/>
                </a:solidFill>
              </a:endParaRPr>
            </a:p>
          </p:txBody>
        </p:sp>
        <p:sp>
          <p:nvSpPr>
            <p:cNvPr id="105529" name="Line 66"/>
            <p:cNvSpPr>
              <a:spLocks noChangeShapeType="1"/>
            </p:cNvSpPr>
            <p:nvPr/>
          </p:nvSpPr>
          <p:spPr bwMode="auto">
            <a:xfrm>
              <a:off x="4326" y="2869"/>
              <a:ext cx="368" cy="0"/>
            </a:xfrm>
            <a:prstGeom prst="line">
              <a:avLst/>
            </a:prstGeom>
            <a:noFill/>
            <a:ln w="28575">
              <a:solidFill>
                <a:srgbClr val="00A47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grpSp>
      <p:grpSp>
        <p:nvGrpSpPr>
          <p:cNvPr id="66636" name="Group 76"/>
          <p:cNvGrpSpPr/>
          <p:nvPr/>
        </p:nvGrpSpPr>
        <p:grpSpPr bwMode="auto">
          <a:xfrm>
            <a:off x="7354888" y="3460750"/>
            <a:ext cx="1604962" cy="809625"/>
            <a:chOff x="4633" y="2180"/>
            <a:chExt cx="1011" cy="510"/>
          </a:xfrm>
        </p:grpSpPr>
        <p:sp>
          <p:nvSpPr>
            <p:cNvPr id="105526" name="AutoShape 67"/>
            <p:cNvSpPr>
              <a:spLocks noChangeArrowheads="1"/>
            </p:cNvSpPr>
            <p:nvPr/>
          </p:nvSpPr>
          <p:spPr bwMode="auto">
            <a:xfrm>
              <a:off x="5038" y="2492"/>
              <a:ext cx="170" cy="198"/>
            </a:xfrm>
            <a:prstGeom prst="upArrow">
              <a:avLst>
                <a:gd name="adj1" fmla="val 50000"/>
                <a:gd name="adj2" fmla="val 29118"/>
              </a:avLst>
            </a:prstGeom>
            <a:solidFill>
              <a:schemeClr val="accent1"/>
            </a:solidFill>
            <a:ln>
              <a:noFill/>
            </a:ln>
            <a:effectLst/>
            <a:extLs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400" b="0">
                <a:solidFill>
                  <a:srgbClr val="3333CC"/>
                </a:solidFill>
                <a:latin typeface="Arial" panose="020B0604020202020204" pitchFamily="34" charset="0"/>
                <a:ea typeface="华文行楷" panose="02010800040101010101" pitchFamily="2" charset="-122"/>
              </a:endParaRPr>
            </a:p>
          </p:txBody>
        </p:sp>
        <p:sp>
          <p:nvSpPr>
            <p:cNvPr id="105527" name="Text Box 68"/>
            <p:cNvSpPr txBox="1">
              <a:spLocks noChangeArrowheads="1"/>
            </p:cNvSpPr>
            <p:nvPr/>
          </p:nvSpPr>
          <p:spPr bwMode="auto">
            <a:xfrm>
              <a:off x="4633" y="2180"/>
              <a:ext cx="1011" cy="260"/>
            </a:xfrm>
            <a:prstGeom prst="rect">
              <a:avLst/>
            </a:prstGeom>
            <a:noFill/>
            <a:ln w="28575">
              <a:solidFill>
                <a:schemeClr val="accent1"/>
              </a:solidFill>
              <a:miter lim="800000"/>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400">
                  <a:solidFill>
                    <a:srgbClr val="000000"/>
                  </a:solidFill>
                </a:rPr>
                <a:t>在同一层上</a:t>
              </a:r>
              <a:endParaRPr lang="zh-CN" altLang="en-US" sz="2400">
                <a:solidFill>
                  <a:srgbClr val="000000"/>
                </a:solidFill>
              </a:endParaRPr>
            </a:p>
          </p:txBody>
        </p:sp>
      </p:grpSp>
      <p:grpSp>
        <p:nvGrpSpPr>
          <p:cNvPr id="66634" name="Group 74"/>
          <p:cNvGrpSpPr/>
          <p:nvPr/>
        </p:nvGrpSpPr>
        <p:grpSpPr bwMode="auto">
          <a:xfrm>
            <a:off x="5292725" y="5994400"/>
            <a:ext cx="1503363" cy="388938"/>
            <a:chOff x="3334" y="3776"/>
            <a:chExt cx="947" cy="245"/>
          </a:xfrm>
        </p:grpSpPr>
        <p:sp>
          <p:nvSpPr>
            <p:cNvPr id="105524" name="AutoShape 69"/>
            <p:cNvSpPr>
              <a:spLocks noChangeArrowheads="1"/>
            </p:cNvSpPr>
            <p:nvPr/>
          </p:nvSpPr>
          <p:spPr bwMode="auto">
            <a:xfrm>
              <a:off x="4026" y="3804"/>
              <a:ext cx="255" cy="170"/>
            </a:xfrm>
            <a:prstGeom prst="leftArrow">
              <a:avLst>
                <a:gd name="adj1" fmla="val 50000"/>
                <a:gd name="adj2" fmla="val 37500"/>
              </a:avLst>
            </a:prstGeom>
            <a:solidFill>
              <a:schemeClr val="accent1"/>
            </a:solidFill>
            <a:ln>
              <a:noFill/>
            </a:ln>
            <a:effectLst/>
            <a:extLs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400" b="0">
                <a:solidFill>
                  <a:srgbClr val="3333CC"/>
                </a:solidFill>
                <a:latin typeface="Arial" panose="020B0604020202020204" pitchFamily="34" charset="0"/>
                <a:ea typeface="华文行楷" panose="02010800040101010101" pitchFamily="2" charset="-122"/>
              </a:endParaRPr>
            </a:p>
          </p:txBody>
        </p:sp>
        <p:sp>
          <p:nvSpPr>
            <p:cNvPr id="105525" name="Text Box 70"/>
            <p:cNvSpPr txBox="1">
              <a:spLocks noChangeArrowheads="1"/>
            </p:cNvSpPr>
            <p:nvPr/>
          </p:nvSpPr>
          <p:spPr bwMode="auto">
            <a:xfrm>
              <a:off x="3334" y="3776"/>
              <a:ext cx="623" cy="245"/>
            </a:xfrm>
            <a:prstGeom prst="rect">
              <a:avLst/>
            </a:prstGeom>
            <a:noFill/>
            <a:ln w="28575">
              <a:solidFill>
                <a:schemeClr val="accent1"/>
              </a:solidFill>
              <a:miter lim="800000"/>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400">
                  <a:solidFill>
                    <a:srgbClr val="000000"/>
                  </a:solidFill>
                </a:rPr>
                <a:t>外结点</a:t>
              </a:r>
              <a:endParaRPr lang="zh-CN" altLang="en-US" sz="2400">
                <a:solidFill>
                  <a:srgbClr val="000000"/>
                </a:solidFill>
              </a:endParaRPr>
            </a:p>
          </p:txBody>
        </p:sp>
      </p:grpSp>
      <p:sp>
        <p:nvSpPr>
          <p:cNvPr id="105520" name="Rectangle 2"/>
          <p:cNvSpPr txBox="1">
            <a:spLocks noChangeArrowheads="1"/>
          </p:cNvSpPr>
          <p:nvPr/>
        </p:nvSpPr>
        <p:spPr bwMode="gray">
          <a:xfrm>
            <a:off x="1295400" y="82550"/>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3600">
                <a:solidFill>
                  <a:schemeClr val="bg1"/>
                </a:solidFill>
                <a:latin typeface="Verdana" panose="020B0604030504040204" pitchFamily="34" charset="0"/>
                <a:ea typeface="楷体_GB2312"/>
                <a:cs typeface="楷体_GB2312"/>
              </a:rPr>
              <a:t>8.2   </a:t>
            </a:r>
            <a:r>
              <a:rPr lang="zh-CN" altLang="en-US" sz="3600">
                <a:solidFill>
                  <a:schemeClr val="bg1"/>
                </a:solidFill>
                <a:latin typeface="Verdana" panose="020B0604030504040204" pitchFamily="34" charset="0"/>
                <a:ea typeface="楷体_GB2312"/>
                <a:cs typeface="楷体_GB2312"/>
              </a:rPr>
              <a:t>动态查找表</a:t>
            </a:r>
            <a:endParaRPr lang="zh-CN" altLang="en-US" sz="3600">
              <a:solidFill>
                <a:schemeClr val="bg1"/>
              </a:solidFill>
              <a:latin typeface="Verdana" panose="020B0604030504040204" pitchFamily="34" charset="0"/>
              <a:ea typeface="楷体_GB2312"/>
              <a:cs typeface="楷体_GB2312"/>
            </a:endParaRPr>
          </a:p>
        </p:txBody>
      </p:sp>
      <p:sp>
        <p:nvSpPr>
          <p:cNvPr id="105521" name="灯片编号占位符 4"/>
          <p:cNvSpPr>
            <a:spLocks noGrp="1"/>
          </p:cNvSpPr>
          <p:nvPr>
            <p:ph type="sldNum" sz="quarter" idx="12"/>
          </p:nvPr>
        </p:nvSpPr>
        <p:spPr>
          <a:xfrm>
            <a:off x="5832475" y="6642100"/>
            <a:ext cx="3311525" cy="215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fld id="{5A9463B5-1A6E-4C01-8CE5-64806519B224}" type="slidenum">
              <a:rPr lang="ko-KR" altLang="en-US" sz="1200" b="0">
                <a:solidFill>
                  <a:srgbClr val="16297A"/>
                </a:solidFill>
                <a:latin typeface="Verdana" panose="020B0604030504040204" pitchFamily="34" charset="0"/>
              </a:rPr>
            </a:fld>
            <a:endParaRPr lang="en-US" altLang="ko-KR" sz="1200" b="0">
              <a:solidFill>
                <a:srgbClr val="16297A"/>
              </a:solidFill>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6632"/>
                                        </p:tgtEl>
                                        <p:attrNameLst>
                                          <p:attrName>style.visibility</p:attrName>
                                        </p:attrNameLst>
                                      </p:cBhvr>
                                      <p:to>
                                        <p:strVal val="visible"/>
                                      </p:to>
                                    </p:set>
                                    <p:animEffect transition="in" filter="wipe(left)">
                                      <p:cBhvr>
                                        <p:cTn id="7" dur="500"/>
                                        <p:tgtEl>
                                          <p:spTgt spid="666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6633"/>
                                        </p:tgtEl>
                                        <p:attrNameLst>
                                          <p:attrName>style.visibility</p:attrName>
                                        </p:attrNameLst>
                                      </p:cBhvr>
                                      <p:to>
                                        <p:strVal val="visible"/>
                                      </p:to>
                                    </p:set>
                                    <p:animEffect transition="in" filter="wipe(up)">
                                      <p:cBhvr>
                                        <p:cTn id="12" dur="500"/>
                                        <p:tgtEl>
                                          <p:spTgt spid="666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6634"/>
                                        </p:tgtEl>
                                        <p:attrNameLst>
                                          <p:attrName>style.visibility</p:attrName>
                                        </p:attrNameLst>
                                      </p:cBhvr>
                                      <p:to>
                                        <p:strVal val="visible"/>
                                      </p:to>
                                    </p:set>
                                    <p:animEffect transition="in" filter="wipe(right)">
                                      <p:cBhvr>
                                        <p:cTn id="17" dur="500"/>
                                        <p:tgtEl>
                                          <p:spTgt spid="666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6635"/>
                                        </p:tgtEl>
                                        <p:attrNameLst>
                                          <p:attrName>style.visibility</p:attrName>
                                        </p:attrNameLst>
                                      </p:cBhvr>
                                      <p:to>
                                        <p:strVal val="visible"/>
                                      </p:to>
                                    </p:set>
                                    <p:animEffect transition="in" filter="wipe(left)">
                                      <p:cBhvr>
                                        <p:cTn id="22" dur="500"/>
                                        <p:tgtEl>
                                          <p:spTgt spid="666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6636"/>
                                        </p:tgtEl>
                                        <p:attrNameLst>
                                          <p:attrName>style.visibility</p:attrName>
                                        </p:attrNameLst>
                                      </p:cBhvr>
                                      <p:to>
                                        <p:strVal val="visible"/>
                                      </p:to>
                                    </p:set>
                                    <p:animEffect transition="in" filter="wipe(down)">
                                      <p:cBhvr>
                                        <p:cTn id="27" dur="500"/>
                                        <p:tgtEl>
                                          <p:spTgt spid="66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2051"/>
          <p:cNvSpPr txBox="1">
            <a:spLocks noChangeArrowheads="1"/>
          </p:cNvSpPr>
          <p:nvPr/>
        </p:nvSpPr>
        <p:spPr bwMode="auto">
          <a:xfrm>
            <a:off x="827088" y="2019220"/>
            <a:ext cx="7993062" cy="1777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9933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spcBef>
                <a:spcPct val="0"/>
              </a:spcBef>
              <a:buClrTx/>
              <a:buSzTx/>
              <a:buFontTx/>
              <a:buNone/>
            </a:pPr>
            <a:r>
              <a:rPr kumimoji="1" lang="zh-CN" altLang="en-US" sz="2800" dirty="0">
                <a:solidFill>
                  <a:srgbClr val="A50021"/>
                </a:solidFill>
                <a:latin typeface="楷体_GB2312"/>
                <a:ea typeface="楷体_GB2312"/>
                <a:cs typeface="楷体_GB2312"/>
              </a:rPr>
              <a:t>在</a:t>
            </a:r>
            <a:r>
              <a:rPr kumimoji="1" lang="en-US" altLang="zh-CN" sz="2800" i="1" dirty="0">
                <a:solidFill>
                  <a:srgbClr val="A50021"/>
                </a:solidFill>
                <a:latin typeface="楷体_GB2312"/>
                <a:ea typeface="楷体_GB2312"/>
                <a:cs typeface="楷体_GB2312"/>
              </a:rPr>
              <a:t>m</a:t>
            </a:r>
            <a:r>
              <a:rPr kumimoji="1" lang="en-US" altLang="zh-CN" sz="2800" dirty="0">
                <a:solidFill>
                  <a:srgbClr val="A50021"/>
                </a:solidFill>
                <a:latin typeface="楷体_GB2312"/>
                <a:ea typeface="楷体_GB2312"/>
                <a:cs typeface="楷体_GB2312"/>
              </a:rPr>
              <a:t> </a:t>
            </a:r>
            <a:r>
              <a:rPr kumimoji="1" lang="zh-CN" altLang="en-US" sz="2800" dirty="0">
                <a:solidFill>
                  <a:srgbClr val="A50021"/>
                </a:solidFill>
                <a:latin typeface="楷体_GB2312"/>
                <a:ea typeface="楷体_GB2312"/>
                <a:cs typeface="楷体_GB2312"/>
              </a:rPr>
              <a:t>阶的</a:t>
            </a:r>
            <a:r>
              <a:rPr kumimoji="1" lang="en-US" altLang="zh-CN" sz="2800" dirty="0">
                <a:solidFill>
                  <a:srgbClr val="A50021"/>
                </a:solidFill>
                <a:latin typeface="楷体_GB2312"/>
                <a:ea typeface="楷体_GB2312"/>
                <a:cs typeface="楷体_GB2312"/>
              </a:rPr>
              <a:t>B-</a:t>
            </a:r>
            <a:r>
              <a:rPr kumimoji="1" lang="zh-CN" altLang="en-US" sz="2800" dirty="0">
                <a:solidFill>
                  <a:srgbClr val="A50021"/>
                </a:solidFill>
                <a:latin typeface="楷体_GB2312"/>
                <a:ea typeface="楷体_GB2312"/>
                <a:cs typeface="楷体_GB2312"/>
              </a:rPr>
              <a:t>树上，每个非终端结点可能含有：</a:t>
            </a:r>
            <a:endParaRPr kumimoji="1" lang="zh-CN" altLang="en-US" sz="2800" dirty="0">
              <a:solidFill>
                <a:srgbClr val="A50021"/>
              </a:solidFill>
              <a:latin typeface="楷体_GB2312"/>
              <a:ea typeface="楷体_GB2312"/>
              <a:cs typeface="楷体_GB2312"/>
            </a:endParaRPr>
          </a:p>
          <a:p>
            <a:pPr eaLnBrk="1" hangingPunct="1">
              <a:lnSpc>
                <a:spcPct val="135000"/>
              </a:lnSpc>
              <a:spcBef>
                <a:spcPct val="0"/>
              </a:spcBef>
              <a:buClrTx/>
              <a:buSzTx/>
              <a:buFontTx/>
              <a:buNone/>
            </a:pPr>
            <a:r>
              <a:rPr kumimoji="1" lang="en-US" altLang="zh-CN" sz="2800" i="1" dirty="0">
                <a:solidFill>
                  <a:srgbClr val="A50021"/>
                </a:solidFill>
                <a:latin typeface="楷体_GB2312"/>
                <a:ea typeface="楷体_GB2312"/>
                <a:cs typeface="楷体_GB2312"/>
              </a:rPr>
              <a:t>n</a:t>
            </a:r>
            <a:r>
              <a:rPr kumimoji="1" lang="en-US" altLang="zh-CN" sz="2800" dirty="0">
                <a:solidFill>
                  <a:srgbClr val="A50021"/>
                </a:solidFill>
                <a:latin typeface="楷体_GB2312"/>
                <a:ea typeface="楷体_GB2312"/>
                <a:cs typeface="楷体_GB2312"/>
              </a:rPr>
              <a:t> </a:t>
            </a:r>
            <a:r>
              <a:rPr kumimoji="1" lang="zh-CN" altLang="en-US" sz="2800" dirty="0">
                <a:solidFill>
                  <a:srgbClr val="A50021"/>
                </a:solidFill>
                <a:latin typeface="楷体_GB2312"/>
                <a:ea typeface="楷体_GB2312"/>
                <a:cs typeface="楷体_GB2312"/>
              </a:rPr>
              <a:t>个</a:t>
            </a:r>
            <a:r>
              <a:rPr kumimoji="1" lang="zh-CN" altLang="en-US" sz="2800" dirty="0">
                <a:solidFill>
                  <a:srgbClr val="3333FF"/>
                </a:solidFill>
                <a:latin typeface="楷体_GB2312"/>
                <a:ea typeface="楷体_GB2312"/>
                <a:cs typeface="楷体_GB2312"/>
              </a:rPr>
              <a:t>关键字 </a:t>
            </a:r>
            <a:r>
              <a:rPr kumimoji="1" lang="en-US" altLang="zh-CN" sz="2800" dirty="0">
                <a:solidFill>
                  <a:srgbClr val="A50021"/>
                </a:solidFill>
                <a:latin typeface="楷体_GB2312"/>
                <a:ea typeface="楷体_GB2312"/>
                <a:cs typeface="楷体_GB2312"/>
              </a:rPr>
              <a:t>K</a:t>
            </a:r>
            <a:r>
              <a:rPr kumimoji="1" lang="en-US" altLang="zh-CN" sz="2800" baseline="-25000" dirty="0">
                <a:solidFill>
                  <a:srgbClr val="A50021"/>
                </a:solidFill>
                <a:latin typeface="楷体_GB2312"/>
                <a:ea typeface="楷体_GB2312"/>
                <a:cs typeface="楷体_GB2312"/>
              </a:rPr>
              <a:t>i</a:t>
            </a:r>
            <a:r>
              <a:rPr kumimoji="1" lang="zh-CN" altLang="en-US" sz="2800" dirty="0">
                <a:solidFill>
                  <a:srgbClr val="A50021"/>
                </a:solidFill>
                <a:latin typeface="楷体_GB2312"/>
                <a:ea typeface="楷体_GB2312"/>
                <a:cs typeface="楷体_GB2312"/>
              </a:rPr>
              <a:t>（</a:t>
            </a:r>
            <a:r>
              <a:rPr kumimoji="1" lang="en-US" altLang="zh-CN" sz="2800" i="1" dirty="0">
                <a:solidFill>
                  <a:srgbClr val="FF0000"/>
                </a:solidFill>
                <a:latin typeface="楷体_GB2312"/>
                <a:ea typeface="楷体_GB2312"/>
                <a:cs typeface="楷体_GB2312"/>
              </a:rPr>
              <a:t>1</a:t>
            </a:r>
            <a:r>
              <a:rPr kumimoji="1" lang="en-US" altLang="zh-CN" sz="2800" dirty="0">
                <a:solidFill>
                  <a:srgbClr val="A50021"/>
                </a:solidFill>
                <a:latin typeface="楷体_GB2312"/>
                <a:ea typeface="楷体_GB2312"/>
                <a:cs typeface="楷体_GB2312"/>
              </a:rPr>
              <a:t>≤ </a:t>
            </a:r>
            <a:r>
              <a:rPr kumimoji="1" lang="en-US" altLang="zh-CN" sz="2800" i="1" dirty="0" err="1">
                <a:solidFill>
                  <a:srgbClr val="A50021"/>
                </a:solidFill>
                <a:latin typeface="楷体_GB2312"/>
                <a:ea typeface="楷体_GB2312"/>
                <a:cs typeface="楷体_GB2312"/>
              </a:rPr>
              <a:t>i</a:t>
            </a:r>
            <a:r>
              <a:rPr kumimoji="1" lang="en-US" altLang="zh-CN" sz="2800" dirty="0" err="1">
                <a:solidFill>
                  <a:srgbClr val="A50021"/>
                </a:solidFill>
                <a:latin typeface="楷体_GB2312"/>
                <a:ea typeface="楷体_GB2312"/>
                <a:cs typeface="楷体_GB2312"/>
              </a:rPr>
              <a:t>≤</a:t>
            </a:r>
            <a:r>
              <a:rPr kumimoji="1" lang="en-US" altLang="zh-CN" sz="2800" i="1" dirty="0" err="1">
                <a:solidFill>
                  <a:srgbClr val="A50021"/>
                </a:solidFill>
                <a:latin typeface="楷体_GB2312"/>
                <a:ea typeface="楷体_GB2312"/>
                <a:cs typeface="楷体_GB2312"/>
              </a:rPr>
              <a:t>n</a:t>
            </a:r>
            <a:r>
              <a:rPr kumimoji="1" lang="zh-CN" altLang="en-US" sz="2800" dirty="0">
                <a:solidFill>
                  <a:srgbClr val="A50021"/>
                </a:solidFill>
                <a:latin typeface="楷体_GB2312"/>
                <a:ea typeface="楷体_GB2312"/>
                <a:cs typeface="楷体_GB2312"/>
              </a:rPr>
              <a:t>） </a:t>
            </a:r>
            <a:r>
              <a:rPr kumimoji="1" lang="en-US" altLang="zh-CN" sz="2800" i="1" dirty="0">
                <a:solidFill>
                  <a:srgbClr val="A50021"/>
                </a:solidFill>
                <a:latin typeface="楷体_GB2312"/>
                <a:ea typeface="楷体_GB2312"/>
                <a:cs typeface="楷体_GB2312"/>
              </a:rPr>
              <a:t>n&lt;m</a:t>
            </a:r>
            <a:endParaRPr kumimoji="1" lang="en-US" altLang="zh-CN" sz="2800" dirty="0">
              <a:solidFill>
                <a:srgbClr val="A50021"/>
              </a:solidFill>
              <a:latin typeface="楷体_GB2312"/>
              <a:ea typeface="楷体_GB2312"/>
              <a:cs typeface="楷体_GB2312"/>
            </a:endParaRPr>
          </a:p>
          <a:p>
            <a:pPr eaLnBrk="1" hangingPunct="1">
              <a:lnSpc>
                <a:spcPct val="135000"/>
              </a:lnSpc>
              <a:spcBef>
                <a:spcPct val="0"/>
              </a:spcBef>
              <a:buClrTx/>
              <a:buSzTx/>
              <a:buFontTx/>
              <a:buNone/>
            </a:pPr>
            <a:r>
              <a:rPr kumimoji="1" lang="en-US" altLang="zh-CN" sz="2800" i="1" dirty="0">
                <a:solidFill>
                  <a:srgbClr val="A50021"/>
                </a:solidFill>
                <a:latin typeface="楷体_GB2312"/>
                <a:ea typeface="楷体_GB2312"/>
                <a:cs typeface="楷体_GB2312"/>
              </a:rPr>
              <a:t>n+1</a:t>
            </a:r>
            <a:r>
              <a:rPr kumimoji="1" lang="en-US" altLang="zh-CN" sz="2800" dirty="0">
                <a:solidFill>
                  <a:srgbClr val="A50021"/>
                </a:solidFill>
                <a:latin typeface="楷体_GB2312"/>
                <a:ea typeface="楷体_GB2312"/>
                <a:cs typeface="楷体_GB2312"/>
              </a:rPr>
              <a:t> </a:t>
            </a:r>
            <a:r>
              <a:rPr kumimoji="1" lang="zh-CN" altLang="en-US" sz="2800" dirty="0">
                <a:solidFill>
                  <a:srgbClr val="A50021"/>
                </a:solidFill>
                <a:latin typeface="楷体_GB2312"/>
                <a:ea typeface="楷体_GB2312"/>
                <a:cs typeface="楷体_GB2312"/>
              </a:rPr>
              <a:t>个</a:t>
            </a:r>
            <a:r>
              <a:rPr kumimoji="1" lang="zh-CN" altLang="en-US" sz="2800" dirty="0">
                <a:solidFill>
                  <a:srgbClr val="3333FF"/>
                </a:solidFill>
                <a:latin typeface="楷体_GB2312"/>
                <a:ea typeface="楷体_GB2312"/>
                <a:cs typeface="楷体_GB2312"/>
              </a:rPr>
              <a:t>指向子树的指针 </a:t>
            </a:r>
            <a:r>
              <a:rPr kumimoji="1" lang="en-US" altLang="zh-CN" sz="2800" dirty="0">
                <a:solidFill>
                  <a:srgbClr val="A50021"/>
                </a:solidFill>
                <a:latin typeface="楷体_GB2312"/>
                <a:ea typeface="楷体_GB2312"/>
                <a:cs typeface="楷体_GB2312"/>
              </a:rPr>
              <a:t>A</a:t>
            </a:r>
            <a:r>
              <a:rPr kumimoji="1" lang="en-US" altLang="zh-CN" sz="2800" baseline="-25000" dirty="0">
                <a:solidFill>
                  <a:srgbClr val="A50021"/>
                </a:solidFill>
                <a:latin typeface="楷体_GB2312"/>
                <a:ea typeface="楷体_GB2312"/>
                <a:cs typeface="楷体_GB2312"/>
              </a:rPr>
              <a:t>i</a:t>
            </a:r>
            <a:r>
              <a:rPr kumimoji="1" lang="zh-CN" altLang="en-US" sz="2800" dirty="0">
                <a:solidFill>
                  <a:srgbClr val="A50021"/>
                </a:solidFill>
                <a:latin typeface="楷体_GB2312"/>
                <a:ea typeface="楷体_GB2312"/>
                <a:cs typeface="楷体_GB2312"/>
              </a:rPr>
              <a:t>（</a:t>
            </a:r>
            <a:r>
              <a:rPr kumimoji="1" lang="en-US" altLang="zh-CN" sz="2800" i="1" dirty="0">
                <a:solidFill>
                  <a:srgbClr val="FF0000"/>
                </a:solidFill>
                <a:latin typeface="楷体_GB2312"/>
                <a:ea typeface="楷体_GB2312"/>
                <a:cs typeface="楷体_GB2312"/>
              </a:rPr>
              <a:t>0</a:t>
            </a:r>
            <a:r>
              <a:rPr kumimoji="1" lang="en-US" altLang="zh-CN" sz="2800" i="1" dirty="0">
                <a:solidFill>
                  <a:srgbClr val="A50021"/>
                </a:solidFill>
                <a:latin typeface="楷体_GB2312"/>
                <a:ea typeface="楷体_GB2312"/>
                <a:cs typeface="楷体_GB2312"/>
              </a:rPr>
              <a:t>≤i≤n</a:t>
            </a:r>
            <a:r>
              <a:rPr kumimoji="1" lang="zh-CN" altLang="en-US" sz="2800" dirty="0">
                <a:solidFill>
                  <a:srgbClr val="A50021"/>
                </a:solidFill>
                <a:latin typeface="楷体_GB2312"/>
                <a:ea typeface="楷体_GB2312"/>
                <a:cs typeface="楷体_GB2312"/>
              </a:rPr>
              <a:t>）</a:t>
            </a:r>
            <a:endParaRPr kumimoji="1" lang="zh-CN" altLang="en-US" sz="2800" dirty="0">
              <a:solidFill>
                <a:srgbClr val="000000"/>
              </a:solidFill>
              <a:latin typeface="楷体_GB2312"/>
              <a:ea typeface="楷体_GB2312"/>
              <a:cs typeface="楷体_GB2312"/>
            </a:endParaRPr>
          </a:p>
        </p:txBody>
      </p:sp>
      <p:sp>
        <p:nvSpPr>
          <p:cNvPr id="100355" name="Line 2052"/>
          <p:cNvSpPr>
            <a:spLocks noChangeShapeType="1"/>
          </p:cNvSpPr>
          <p:nvPr/>
        </p:nvSpPr>
        <p:spPr bwMode="auto">
          <a:xfrm>
            <a:off x="4525963" y="4824333"/>
            <a:ext cx="1219200" cy="0"/>
          </a:xfrm>
          <a:prstGeom prst="line">
            <a:avLst/>
          </a:prstGeom>
          <a:noFill/>
          <a:ln w="9525">
            <a:solidFill>
              <a:srgbClr val="FF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356" name="Text Box 2053"/>
          <p:cNvSpPr txBox="1">
            <a:spLocks noChangeArrowheads="1"/>
          </p:cNvSpPr>
          <p:nvPr/>
        </p:nvSpPr>
        <p:spPr bwMode="auto">
          <a:xfrm>
            <a:off x="5795963" y="4443333"/>
            <a:ext cx="2349500"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spcBef>
                <a:spcPct val="0"/>
              </a:spcBef>
              <a:buClrTx/>
              <a:buSzTx/>
              <a:buFontTx/>
              <a:buNone/>
            </a:pPr>
            <a:r>
              <a:rPr kumimoji="1" lang="zh-CN" altLang="en-US" sz="2800" dirty="0">
                <a:solidFill>
                  <a:srgbClr val="FF00FF"/>
                </a:solidFill>
                <a:latin typeface="楷体_GB2312"/>
                <a:ea typeface="楷体_GB2312"/>
                <a:cs typeface="楷体_GB2312"/>
              </a:rPr>
              <a:t>多叉树的特性</a:t>
            </a:r>
            <a:endParaRPr kumimoji="1" lang="zh-CN" altLang="en-US" sz="2800" dirty="0">
              <a:solidFill>
                <a:srgbClr val="000000"/>
              </a:solidFill>
              <a:latin typeface="楷体_GB2312"/>
              <a:ea typeface="楷体_GB2312"/>
              <a:cs typeface="楷体_GB2312"/>
            </a:endParaRPr>
          </a:p>
        </p:txBody>
      </p:sp>
      <p:sp>
        <p:nvSpPr>
          <p:cNvPr id="100357" name="灯片编号占位符 6"/>
          <p:cNvSpPr>
            <a:spLocks noGrp="1"/>
          </p:cNvSpPr>
          <p:nvPr>
            <p:ph type="sldNum" sz="quarter" idx="12"/>
          </p:nvPr>
        </p:nvSpPr>
        <p:spPr>
          <a:xfrm>
            <a:off x="7492127" y="6430968"/>
            <a:ext cx="698500" cy="331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fld id="{99DD2A7E-F97C-4D1C-86B6-7825CD4D0F41}" type="slidenum">
              <a:rPr lang="ko-KR" altLang="en-US" sz="1200" b="0">
                <a:solidFill>
                  <a:srgbClr val="16297A"/>
                </a:solidFill>
                <a:latin typeface="Verdana" panose="020B0604030504040204" pitchFamily="34" charset="0"/>
              </a:rPr>
            </a:fld>
            <a:endParaRPr lang="en-US" altLang="ko-KR" sz="1200" b="0" dirty="0">
              <a:solidFill>
                <a:srgbClr val="16297A"/>
              </a:solidFill>
              <a:latin typeface="Verdana" panose="020B0604030504040204" pitchFamily="34" charset="0"/>
            </a:endParaRPr>
          </a:p>
        </p:txBody>
      </p:sp>
      <p:sp>
        <p:nvSpPr>
          <p:cNvPr id="100358" name="Rectangle 2"/>
          <p:cNvSpPr txBox="1">
            <a:spLocks noChangeArrowheads="1"/>
          </p:cNvSpPr>
          <p:nvPr/>
        </p:nvSpPr>
        <p:spPr bwMode="gray">
          <a:xfrm>
            <a:off x="1295400" y="1193720"/>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3600">
                <a:solidFill>
                  <a:schemeClr val="bg1"/>
                </a:solidFill>
                <a:latin typeface="Verdana" panose="020B0604030504040204" pitchFamily="34" charset="0"/>
                <a:ea typeface="楷体_GB2312"/>
                <a:cs typeface="楷体_GB2312"/>
              </a:rPr>
              <a:t>8.2   </a:t>
            </a:r>
            <a:r>
              <a:rPr lang="zh-CN" altLang="en-US" sz="3600">
                <a:solidFill>
                  <a:schemeClr val="bg1"/>
                </a:solidFill>
                <a:latin typeface="Verdana" panose="020B0604030504040204" pitchFamily="34" charset="0"/>
                <a:ea typeface="楷体_GB2312"/>
                <a:cs typeface="楷体_GB2312"/>
              </a:rPr>
              <a:t>动态查找表</a:t>
            </a:r>
            <a:endParaRPr lang="zh-CN" altLang="en-US" sz="3600">
              <a:solidFill>
                <a:schemeClr val="bg1"/>
              </a:solidFill>
              <a:latin typeface="Verdana" panose="020B0604030504040204" pitchFamily="34" charset="0"/>
              <a:ea typeface="楷体_GB2312"/>
              <a:cs typeface="楷体_GB2312"/>
            </a:endParaRPr>
          </a:p>
        </p:txBody>
      </p:sp>
      <p:sp>
        <p:nvSpPr>
          <p:cNvPr id="100359" name="矩形 1"/>
          <p:cNvSpPr>
            <a:spLocks noChangeArrowheads="1"/>
          </p:cNvSpPr>
          <p:nvPr/>
        </p:nvSpPr>
        <p:spPr bwMode="auto">
          <a:xfrm>
            <a:off x="588169" y="5057268"/>
            <a:ext cx="7875588"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buClrTx/>
              <a:buSzTx/>
              <a:buFontTx/>
              <a:buNone/>
            </a:pPr>
            <a:r>
              <a:rPr lang="zh-CN" altLang="en-US" dirty="0">
                <a:solidFill>
                  <a:schemeClr val="tx1"/>
                </a:solidFill>
              </a:rPr>
              <a:t>（</a:t>
            </a:r>
            <a:r>
              <a:rPr lang="en-US" altLang="zh-CN" i="1" dirty="0">
                <a:solidFill>
                  <a:schemeClr val="tx1"/>
                </a:solidFill>
              </a:rPr>
              <a:t>n</a:t>
            </a:r>
            <a:r>
              <a:rPr lang="en-US" altLang="zh-CN" dirty="0">
                <a:solidFill>
                  <a:schemeClr val="tx1"/>
                </a:solidFill>
              </a:rPr>
              <a:t>，</a:t>
            </a:r>
            <a:r>
              <a:rPr lang="en-US" altLang="zh-CN" i="1" dirty="0">
                <a:solidFill>
                  <a:schemeClr val="tx1"/>
                </a:solidFill>
              </a:rPr>
              <a:t>A</a:t>
            </a:r>
            <a:r>
              <a:rPr lang="en-US" altLang="zh-CN" baseline="-30000" dirty="0">
                <a:solidFill>
                  <a:schemeClr val="tx1"/>
                </a:solidFill>
              </a:rPr>
              <a:t>0</a:t>
            </a:r>
            <a:r>
              <a:rPr lang="en-US" altLang="zh-CN" dirty="0">
                <a:solidFill>
                  <a:schemeClr val="tx1"/>
                </a:solidFill>
              </a:rPr>
              <a:t>，</a:t>
            </a:r>
            <a:r>
              <a:rPr lang="en-US" altLang="zh-CN" i="1" dirty="0">
                <a:solidFill>
                  <a:schemeClr val="tx1"/>
                </a:solidFill>
              </a:rPr>
              <a:t>K</a:t>
            </a:r>
            <a:r>
              <a:rPr lang="en-US" altLang="zh-CN" baseline="-30000" dirty="0">
                <a:solidFill>
                  <a:schemeClr val="tx1"/>
                </a:solidFill>
              </a:rPr>
              <a:t>1</a:t>
            </a:r>
            <a:r>
              <a:rPr lang="en-US" altLang="zh-CN" dirty="0">
                <a:solidFill>
                  <a:schemeClr val="tx1"/>
                </a:solidFill>
              </a:rPr>
              <a:t>，</a:t>
            </a:r>
            <a:r>
              <a:rPr lang="en-US" altLang="zh-CN" i="1" dirty="0">
                <a:solidFill>
                  <a:schemeClr val="tx1"/>
                </a:solidFill>
              </a:rPr>
              <a:t>A</a:t>
            </a:r>
            <a:r>
              <a:rPr lang="en-US" altLang="zh-CN" baseline="-30000" dirty="0">
                <a:solidFill>
                  <a:schemeClr val="tx1"/>
                </a:solidFill>
              </a:rPr>
              <a:t>1</a:t>
            </a:r>
            <a:r>
              <a:rPr lang="en-US" altLang="zh-CN" dirty="0">
                <a:solidFill>
                  <a:schemeClr val="tx1"/>
                </a:solidFill>
              </a:rPr>
              <a:t>，</a:t>
            </a:r>
            <a:r>
              <a:rPr lang="en-US" altLang="zh-CN" i="1" dirty="0">
                <a:solidFill>
                  <a:schemeClr val="tx1"/>
                </a:solidFill>
              </a:rPr>
              <a:t>K</a:t>
            </a:r>
            <a:r>
              <a:rPr lang="en-US" altLang="zh-CN" baseline="-30000" dirty="0">
                <a:solidFill>
                  <a:schemeClr val="tx1"/>
                </a:solidFill>
              </a:rPr>
              <a:t>2</a:t>
            </a:r>
            <a:r>
              <a:rPr lang="en-US" altLang="zh-CN" dirty="0">
                <a:solidFill>
                  <a:schemeClr val="tx1"/>
                </a:solidFill>
              </a:rPr>
              <a:t>，…，</a:t>
            </a:r>
            <a:r>
              <a:rPr lang="en-US" altLang="zh-CN" i="1" dirty="0" err="1">
                <a:solidFill>
                  <a:schemeClr val="tx1"/>
                </a:solidFill>
              </a:rPr>
              <a:t>K</a:t>
            </a:r>
            <a:r>
              <a:rPr lang="en-US" altLang="zh-CN" i="1" baseline="-30000" dirty="0" err="1">
                <a:solidFill>
                  <a:schemeClr val="tx1"/>
                </a:solidFill>
              </a:rPr>
              <a:t>n</a:t>
            </a:r>
            <a:r>
              <a:rPr lang="en-US" altLang="zh-CN" dirty="0" err="1">
                <a:solidFill>
                  <a:schemeClr val="tx1"/>
                </a:solidFill>
              </a:rPr>
              <a:t>，</a:t>
            </a:r>
            <a:r>
              <a:rPr lang="en-US" altLang="zh-CN" i="1" dirty="0" err="1">
                <a:solidFill>
                  <a:schemeClr val="tx1"/>
                </a:solidFill>
              </a:rPr>
              <a:t>A</a:t>
            </a:r>
            <a:r>
              <a:rPr lang="en-US" altLang="zh-CN" i="1" baseline="-30000" dirty="0" err="1">
                <a:solidFill>
                  <a:schemeClr val="tx1"/>
                </a:solidFill>
              </a:rPr>
              <a:t>n</a:t>
            </a:r>
            <a:r>
              <a:rPr lang="en-US" altLang="zh-CN" dirty="0">
                <a:solidFill>
                  <a:schemeClr val="tx1"/>
                </a:solidFill>
              </a:rPr>
              <a:t>）</a:t>
            </a:r>
            <a:endParaRPr lang="en-US" altLang="zh-CN" dirty="0">
              <a:solidFill>
                <a:schemeClr val="tx1"/>
              </a:solidFill>
            </a:endParaRPr>
          </a:p>
        </p:txBody>
      </p:sp>
      <p:sp>
        <p:nvSpPr>
          <p:cNvPr id="8" name="Text Box 1028"/>
          <p:cNvSpPr txBox="1">
            <a:spLocks noChangeArrowheads="1"/>
          </p:cNvSpPr>
          <p:nvPr/>
        </p:nvSpPr>
        <p:spPr bwMode="auto">
          <a:xfrm>
            <a:off x="1043608" y="1105312"/>
            <a:ext cx="3733800"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dirty="0">
                <a:solidFill>
                  <a:srgbClr val="3333CC"/>
                </a:solidFill>
              </a:rPr>
              <a:t>补充内容：</a:t>
            </a:r>
            <a:r>
              <a:rPr lang="en-US" altLang="zh-CN" dirty="0">
                <a:solidFill>
                  <a:srgbClr val="3333CC"/>
                </a:solidFill>
              </a:rPr>
              <a:t>  B</a:t>
            </a:r>
            <a:r>
              <a:rPr lang="en-US" altLang="zh-CN" baseline="-25000" dirty="0">
                <a:solidFill>
                  <a:srgbClr val="3333CC"/>
                </a:solidFill>
              </a:rPr>
              <a:t> </a:t>
            </a:r>
            <a:r>
              <a:rPr lang="en-US" altLang="zh-CN" dirty="0">
                <a:solidFill>
                  <a:srgbClr val="3333CC"/>
                </a:solidFill>
              </a:rPr>
              <a:t>-</a:t>
            </a:r>
            <a:r>
              <a:rPr lang="zh-CN" altLang="en-US" dirty="0">
                <a:solidFill>
                  <a:srgbClr val="3333CC"/>
                </a:solidFill>
              </a:rPr>
              <a:t>树</a:t>
            </a:r>
            <a:endParaRPr lang="en-US" altLang="zh-CN" dirty="0">
              <a:solidFill>
                <a:srgbClr val="3333CC"/>
              </a:solidFill>
            </a:endParaRPr>
          </a:p>
        </p:txBody>
      </p:sp>
      <p:graphicFrame>
        <p:nvGraphicFramePr>
          <p:cNvPr id="3" name="表格 2"/>
          <p:cNvGraphicFramePr>
            <a:graphicFrameLocks noGrp="1"/>
          </p:cNvGraphicFramePr>
          <p:nvPr/>
        </p:nvGraphicFramePr>
        <p:xfrm>
          <a:off x="827088" y="5924468"/>
          <a:ext cx="4844785" cy="539998"/>
        </p:xfrm>
        <a:graphic>
          <a:graphicData uri="http://schemas.openxmlformats.org/drawingml/2006/table">
            <a:tbl>
              <a:tblPr firstRow="1" bandRow="1">
                <a:tableStyleId>{5C22544A-7EE6-4342-B048-85BDC9FD1C3A}</a:tableStyleId>
              </a:tblPr>
              <a:tblGrid>
                <a:gridCol w="807464"/>
                <a:gridCol w="807464"/>
                <a:gridCol w="807464"/>
                <a:gridCol w="807464"/>
                <a:gridCol w="891901"/>
                <a:gridCol w="723028"/>
              </a:tblGrid>
              <a:tr h="539998">
                <a:tc>
                  <a:txBody>
                    <a:bodyPr/>
                    <a:lstStyle/>
                    <a:p>
                      <a:r>
                        <a:rPr lang="en-US" altLang="zh-CN" dirty="0">
                          <a:solidFill>
                            <a:schemeClr val="tx1"/>
                          </a:solidFill>
                        </a:rPr>
                        <a:t>n=2</a:t>
                      </a:r>
                      <a:endParaRPr lang="zh-CN" altLang="en-US" dirty="0">
                        <a:solidFill>
                          <a:schemeClr val="tx1"/>
                        </a:solidFill>
                      </a:endParaRPr>
                    </a:p>
                  </a:txBody>
                  <a:tcPr/>
                </a:tc>
                <a:tc>
                  <a:txBody>
                    <a:bodyPr/>
                    <a:lstStyle/>
                    <a:p>
                      <a:endParaRPr lang="zh-CN" altLang="en-US" dirty="0">
                        <a:solidFill>
                          <a:schemeClr val="tx1"/>
                        </a:solidFill>
                      </a:endParaRPr>
                    </a:p>
                  </a:txBody>
                  <a:tcPr/>
                </a:tc>
                <a:tc>
                  <a:txBody>
                    <a:bodyPr/>
                    <a:lstStyle/>
                    <a:p>
                      <a:r>
                        <a:rPr lang="en-US" altLang="zh-CN" dirty="0">
                          <a:solidFill>
                            <a:schemeClr val="tx1"/>
                          </a:solidFill>
                        </a:rPr>
                        <a:t>K</a:t>
                      </a:r>
                      <a:r>
                        <a:rPr lang="en-US" altLang="zh-CN" baseline="-25000" dirty="0">
                          <a:solidFill>
                            <a:schemeClr val="tx1"/>
                          </a:solidFill>
                        </a:rPr>
                        <a:t>1</a:t>
                      </a:r>
                      <a:r>
                        <a:rPr lang="en-US" altLang="zh-CN" dirty="0">
                          <a:solidFill>
                            <a:schemeClr val="tx1"/>
                          </a:solidFill>
                        </a:rPr>
                        <a:t>=5</a:t>
                      </a:r>
                      <a:endParaRPr lang="zh-CN" altLang="en-US" dirty="0">
                        <a:solidFill>
                          <a:schemeClr val="tx1"/>
                        </a:solidFill>
                      </a:endParaRPr>
                    </a:p>
                  </a:txBody>
                  <a:tcPr/>
                </a:tc>
                <a:tc>
                  <a:txBody>
                    <a:bodyPr/>
                    <a:lstStyle/>
                    <a:p>
                      <a:endParaRPr lang="zh-CN" altLang="en-US" dirty="0">
                        <a:solidFill>
                          <a:schemeClr val="tx1"/>
                        </a:solidFill>
                      </a:endParaRPr>
                    </a:p>
                  </a:txBody>
                  <a:tcPr/>
                </a:tc>
                <a:tc>
                  <a:txBody>
                    <a:bodyPr/>
                    <a:lstStyle/>
                    <a:p>
                      <a:r>
                        <a:rPr lang="en-US" altLang="zh-CN" dirty="0">
                          <a:solidFill>
                            <a:schemeClr val="tx1"/>
                          </a:solidFill>
                        </a:rPr>
                        <a:t>K</a:t>
                      </a:r>
                      <a:r>
                        <a:rPr lang="en-US" altLang="zh-CN" baseline="-25000" dirty="0">
                          <a:solidFill>
                            <a:schemeClr val="tx1"/>
                          </a:solidFill>
                        </a:rPr>
                        <a:t>2</a:t>
                      </a:r>
                      <a:r>
                        <a:rPr lang="en-US" altLang="zh-CN" dirty="0">
                          <a:solidFill>
                            <a:schemeClr val="tx1"/>
                          </a:solidFill>
                        </a:rPr>
                        <a:t>=10</a:t>
                      </a:r>
                      <a:endParaRPr lang="zh-CN" altLang="en-US" dirty="0">
                        <a:solidFill>
                          <a:schemeClr val="tx1"/>
                        </a:solidFill>
                      </a:endParaRPr>
                    </a:p>
                  </a:txBody>
                  <a:tcPr/>
                </a:tc>
                <a:tc>
                  <a:txBody>
                    <a:bodyPr/>
                    <a:lstStyle/>
                    <a:p>
                      <a:endParaRPr lang="zh-CN" altLang="en-US" dirty="0"/>
                    </a:p>
                  </a:txBody>
                  <a:tcPr/>
                </a:tc>
              </a:tr>
            </a:tbl>
          </a:graphicData>
        </a:graphic>
      </p:graphicFrame>
      <p:cxnSp>
        <p:nvCxnSpPr>
          <p:cNvPr id="5" name="直接箭头连接符 4"/>
          <p:cNvCxnSpPr/>
          <p:nvPr/>
        </p:nvCxnSpPr>
        <p:spPr>
          <a:xfrm flipH="1">
            <a:off x="1641638" y="6194467"/>
            <a:ext cx="468288" cy="53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3539755" y="6222758"/>
            <a:ext cx="66700" cy="539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5135563" y="6222757"/>
            <a:ext cx="267728" cy="5399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Rectangle 3"/>
          <p:cNvSpPr>
            <a:spLocks noGrp="1" noChangeArrowheads="1"/>
          </p:cNvSpPr>
          <p:nvPr>
            <p:ph idx="4294967295"/>
          </p:nvPr>
        </p:nvSpPr>
        <p:spPr>
          <a:xfrm>
            <a:off x="892175" y="2002480"/>
            <a:ext cx="8123238" cy="5334000"/>
          </a:xfrm>
          <a:extLst>
            <a:ext uri="{91240B29-F687-4F45-9708-019B960494DF}">
              <a14:hiddenLine xmlns:a14="http://schemas.microsoft.com/office/drawing/2010/main" w="9525">
                <a:solidFill>
                  <a:srgbClr val="993300"/>
                </a:solidFill>
                <a:miter lim="800000"/>
                <a:headEnd/>
                <a:tailEnd/>
              </a14:hiddenLine>
            </a:ext>
          </a:extLst>
        </p:spPr>
        <p:txBody>
          <a:bodyPr/>
          <a:lstStyle/>
          <a:p>
            <a:pPr eaLnBrk="1" hangingPunct="1">
              <a:lnSpc>
                <a:spcPct val="135000"/>
              </a:lnSpc>
              <a:spcBef>
                <a:spcPct val="0"/>
              </a:spcBef>
              <a:buFontTx/>
              <a:buNone/>
            </a:pPr>
            <a:r>
              <a:rPr lang="zh-CN" altLang="en-US">
                <a:solidFill>
                  <a:srgbClr val="A50021"/>
                </a:solidFill>
                <a:latin typeface="楷体_GB2312"/>
                <a:ea typeface="楷体_GB2312"/>
                <a:cs typeface="楷体_GB2312"/>
              </a:rPr>
              <a:t>非叶结点中的</a:t>
            </a:r>
            <a:r>
              <a:rPr lang="zh-CN" altLang="en-US">
                <a:solidFill>
                  <a:srgbClr val="3333FF"/>
                </a:solidFill>
                <a:latin typeface="楷体_GB2312"/>
                <a:ea typeface="楷体_GB2312"/>
                <a:cs typeface="楷体_GB2312"/>
              </a:rPr>
              <a:t>多个关键字</a:t>
            </a:r>
            <a:r>
              <a:rPr lang="zh-CN" altLang="en-US">
                <a:solidFill>
                  <a:srgbClr val="A50021"/>
                </a:solidFill>
                <a:latin typeface="楷体_GB2312"/>
                <a:ea typeface="楷体_GB2312"/>
                <a:cs typeface="楷体_GB2312"/>
              </a:rPr>
              <a:t>均</a:t>
            </a:r>
            <a:r>
              <a:rPr lang="zh-CN" altLang="en-US">
                <a:solidFill>
                  <a:srgbClr val="3333FF"/>
                </a:solidFill>
                <a:latin typeface="楷体_GB2312"/>
                <a:ea typeface="楷体_GB2312"/>
                <a:cs typeface="楷体_GB2312"/>
              </a:rPr>
              <a:t>自小至大</a:t>
            </a:r>
            <a:r>
              <a:rPr lang="zh-CN" altLang="en-US">
                <a:solidFill>
                  <a:srgbClr val="A50021"/>
                </a:solidFill>
                <a:latin typeface="楷体_GB2312"/>
                <a:ea typeface="楷体_GB2312"/>
                <a:cs typeface="楷体_GB2312"/>
              </a:rPr>
              <a:t>有序排列，即：</a:t>
            </a:r>
            <a:endParaRPr lang="zh-CN" altLang="en-US">
              <a:solidFill>
                <a:srgbClr val="A50021"/>
              </a:solidFill>
              <a:latin typeface="楷体_GB2312"/>
              <a:ea typeface="楷体_GB2312"/>
              <a:cs typeface="楷体_GB2312"/>
            </a:endParaRPr>
          </a:p>
          <a:p>
            <a:pPr eaLnBrk="1" hangingPunct="1">
              <a:lnSpc>
                <a:spcPct val="135000"/>
              </a:lnSpc>
              <a:spcBef>
                <a:spcPct val="0"/>
              </a:spcBef>
              <a:buFontTx/>
              <a:buNone/>
            </a:pPr>
            <a:r>
              <a:rPr lang="en-US" altLang="zh-CN">
                <a:solidFill>
                  <a:srgbClr val="A50021"/>
                </a:solidFill>
                <a:latin typeface="楷体_GB2312"/>
                <a:ea typeface="楷体_GB2312"/>
                <a:cs typeface="楷体_GB2312"/>
              </a:rPr>
              <a:t>K</a:t>
            </a:r>
            <a:r>
              <a:rPr lang="en-US" altLang="zh-CN" baseline="-25000">
                <a:solidFill>
                  <a:srgbClr val="A50021"/>
                </a:solidFill>
                <a:latin typeface="楷体_GB2312"/>
                <a:ea typeface="楷体_GB2312"/>
                <a:cs typeface="楷体_GB2312"/>
              </a:rPr>
              <a:t>1</a:t>
            </a:r>
            <a:r>
              <a:rPr lang="en-US" altLang="zh-CN">
                <a:solidFill>
                  <a:srgbClr val="A50021"/>
                </a:solidFill>
                <a:latin typeface="楷体_GB2312"/>
                <a:ea typeface="楷体_GB2312"/>
                <a:cs typeface="楷体_GB2312"/>
              </a:rPr>
              <a:t>&lt; K</a:t>
            </a:r>
            <a:r>
              <a:rPr lang="en-US" altLang="zh-CN" baseline="-25000">
                <a:solidFill>
                  <a:srgbClr val="A50021"/>
                </a:solidFill>
                <a:latin typeface="楷体_GB2312"/>
                <a:ea typeface="楷体_GB2312"/>
                <a:cs typeface="楷体_GB2312"/>
              </a:rPr>
              <a:t>2</a:t>
            </a:r>
            <a:r>
              <a:rPr lang="en-US" altLang="zh-CN">
                <a:solidFill>
                  <a:srgbClr val="A50021"/>
                </a:solidFill>
                <a:latin typeface="楷体_GB2312"/>
                <a:ea typeface="楷体_GB2312"/>
                <a:cs typeface="楷体_GB2312"/>
              </a:rPr>
              <a:t> &lt; </a:t>
            </a:r>
            <a:r>
              <a:rPr lang="en-US" altLang="zh-CN">
                <a:solidFill>
                  <a:srgbClr val="A50021"/>
                </a:solidFill>
                <a:ea typeface="楷体_GB2312"/>
                <a:cs typeface="楷体_GB2312"/>
              </a:rPr>
              <a:t>…</a:t>
            </a:r>
            <a:r>
              <a:rPr lang="en-US" altLang="zh-CN">
                <a:solidFill>
                  <a:srgbClr val="A50021"/>
                </a:solidFill>
                <a:latin typeface="楷体_GB2312"/>
                <a:ea typeface="楷体_GB2312"/>
                <a:cs typeface="楷体_GB2312"/>
              </a:rPr>
              <a:t> &lt; K</a:t>
            </a:r>
            <a:r>
              <a:rPr lang="en-US" altLang="zh-CN" baseline="-25000">
                <a:solidFill>
                  <a:srgbClr val="A50021"/>
                </a:solidFill>
                <a:latin typeface="楷体_GB2312"/>
                <a:ea typeface="楷体_GB2312"/>
                <a:cs typeface="楷体_GB2312"/>
              </a:rPr>
              <a:t>n  </a:t>
            </a:r>
            <a:r>
              <a:rPr lang="zh-CN" altLang="en-US">
                <a:solidFill>
                  <a:srgbClr val="A50021"/>
                </a:solidFill>
                <a:latin typeface="楷体_GB2312"/>
                <a:ea typeface="楷体_GB2312"/>
                <a:cs typeface="楷体_GB2312"/>
              </a:rPr>
              <a:t>；</a:t>
            </a:r>
            <a:endParaRPr lang="zh-CN" altLang="en-US">
              <a:solidFill>
                <a:srgbClr val="A50021"/>
              </a:solidFill>
              <a:latin typeface="楷体_GB2312"/>
              <a:ea typeface="楷体_GB2312"/>
              <a:cs typeface="楷体_GB2312"/>
            </a:endParaRPr>
          </a:p>
          <a:p>
            <a:pPr eaLnBrk="1" hangingPunct="1">
              <a:lnSpc>
                <a:spcPct val="135000"/>
              </a:lnSpc>
              <a:spcBef>
                <a:spcPct val="0"/>
              </a:spcBef>
              <a:buFontTx/>
              <a:buNone/>
            </a:pPr>
            <a:r>
              <a:rPr lang="en-US" altLang="zh-CN">
                <a:solidFill>
                  <a:srgbClr val="A50021"/>
                </a:solidFill>
                <a:latin typeface="楷体_GB2312"/>
                <a:ea typeface="楷体_GB2312"/>
                <a:cs typeface="楷体_GB2312"/>
              </a:rPr>
              <a:t>A</a:t>
            </a:r>
            <a:r>
              <a:rPr lang="en-US" altLang="zh-CN" baseline="-25000">
                <a:solidFill>
                  <a:srgbClr val="A50021"/>
                </a:solidFill>
                <a:latin typeface="楷体_GB2312"/>
                <a:ea typeface="楷体_GB2312"/>
                <a:cs typeface="楷体_GB2312"/>
              </a:rPr>
              <a:t>i-1 </a:t>
            </a:r>
            <a:r>
              <a:rPr lang="zh-CN" altLang="en-US">
                <a:solidFill>
                  <a:srgbClr val="A50021"/>
                </a:solidFill>
                <a:latin typeface="楷体_GB2312"/>
                <a:ea typeface="楷体_GB2312"/>
                <a:cs typeface="楷体_GB2312"/>
              </a:rPr>
              <a:t>所指子树上所有关键字均</a:t>
            </a:r>
            <a:r>
              <a:rPr lang="zh-CN" altLang="en-US">
                <a:solidFill>
                  <a:srgbClr val="3333FF"/>
                </a:solidFill>
                <a:latin typeface="楷体_GB2312"/>
                <a:ea typeface="楷体_GB2312"/>
                <a:cs typeface="楷体_GB2312"/>
              </a:rPr>
              <a:t>小于</a:t>
            </a:r>
            <a:r>
              <a:rPr lang="en-US" altLang="zh-CN">
                <a:solidFill>
                  <a:srgbClr val="A50021"/>
                </a:solidFill>
                <a:latin typeface="楷体_GB2312"/>
                <a:ea typeface="楷体_GB2312"/>
                <a:cs typeface="楷体_GB2312"/>
              </a:rPr>
              <a:t>K</a:t>
            </a:r>
            <a:r>
              <a:rPr lang="en-US" altLang="zh-CN" baseline="-25000">
                <a:solidFill>
                  <a:srgbClr val="A50021"/>
                </a:solidFill>
                <a:latin typeface="楷体_GB2312"/>
                <a:ea typeface="楷体_GB2312"/>
                <a:cs typeface="楷体_GB2312"/>
              </a:rPr>
              <a:t>i  </a:t>
            </a:r>
            <a:r>
              <a:rPr lang="zh-CN" altLang="en-US">
                <a:solidFill>
                  <a:srgbClr val="A50021"/>
                </a:solidFill>
                <a:latin typeface="楷体_GB2312"/>
                <a:ea typeface="楷体_GB2312"/>
                <a:cs typeface="楷体_GB2312"/>
              </a:rPr>
              <a:t>；</a:t>
            </a:r>
            <a:endParaRPr lang="zh-CN" altLang="en-US">
              <a:solidFill>
                <a:srgbClr val="A50021"/>
              </a:solidFill>
              <a:latin typeface="楷体_GB2312"/>
              <a:ea typeface="楷体_GB2312"/>
              <a:cs typeface="楷体_GB2312"/>
            </a:endParaRPr>
          </a:p>
          <a:p>
            <a:pPr eaLnBrk="1" hangingPunct="1">
              <a:lnSpc>
                <a:spcPct val="135000"/>
              </a:lnSpc>
              <a:spcBef>
                <a:spcPct val="0"/>
              </a:spcBef>
              <a:buFontTx/>
              <a:buNone/>
            </a:pPr>
            <a:r>
              <a:rPr lang="en-US" altLang="zh-CN">
                <a:solidFill>
                  <a:srgbClr val="A50021"/>
                </a:solidFill>
                <a:latin typeface="楷体_GB2312"/>
                <a:ea typeface="楷体_GB2312"/>
                <a:cs typeface="楷体_GB2312"/>
              </a:rPr>
              <a:t>A</a:t>
            </a:r>
            <a:r>
              <a:rPr lang="en-US" altLang="zh-CN" baseline="-25000">
                <a:solidFill>
                  <a:srgbClr val="A50021"/>
                </a:solidFill>
                <a:latin typeface="楷体_GB2312"/>
                <a:ea typeface="楷体_GB2312"/>
                <a:cs typeface="楷体_GB2312"/>
              </a:rPr>
              <a:t>i </a:t>
            </a:r>
            <a:r>
              <a:rPr lang="zh-CN" altLang="en-US">
                <a:solidFill>
                  <a:srgbClr val="A50021"/>
                </a:solidFill>
                <a:latin typeface="楷体_GB2312"/>
                <a:ea typeface="楷体_GB2312"/>
                <a:cs typeface="楷体_GB2312"/>
              </a:rPr>
              <a:t>所指子树上所有关键字均</a:t>
            </a:r>
            <a:r>
              <a:rPr lang="zh-CN" altLang="en-US">
                <a:solidFill>
                  <a:srgbClr val="3333FF"/>
                </a:solidFill>
                <a:latin typeface="楷体_GB2312"/>
                <a:ea typeface="楷体_GB2312"/>
                <a:cs typeface="楷体_GB2312"/>
              </a:rPr>
              <a:t>大于</a:t>
            </a:r>
            <a:r>
              <a:rPr lang="en-US" altLang="zh-CN">
                <a:solidFill>
                  <a:srgbClr val="A50021"/>
                </a:solidFill>
                <a:latin typeface="楷体_GB2312"/>
                <a:ea typeface="楷体_GB2312"/>
                <a:cs typeface="楷体_GB2312"/>
              </a:rPr>
              <a:t>K</a:t>
            </a:r>
            <a:r>
              <a:rPr lang="en-US" altLang="zh-CN" baseline="-25000">
                <a:solidFill>
                  <a:srgbClr val="A50021"/>
                </a:solidFill>
                <a:latin typeface="楷体_GB2312"/>
                <a:ea typeface="楷体_GB2312"/>
                <a:cs typeface="楷体_GB2312"/>
              </a:rPr>
              <a:t>i  </a:t>
            </a:r>
            <a:r>
              <a:rPr lang="zh-CN" altLang="en-US">
                <a:solidFill>
                  <a:srgbClr val="A50021"/>
                </a:solidFill>
                <a:latin typeface="楷体_GB2312"/>
                <a:ea typeface="楷体_GB2312"/>
                <a:cs typeface="楷体_GB2312"/>
              </a:rPr>
              <a:t>；</a:t>
            </a:r>
            <a:endParaRPr lang="zh-CN" altLang="en-US">
              <a:solidFill>
                <a:srgbClr val="A50021"/>
              </a:solidFill>
              <a:latin typeface="楷体_GB2312"/>
              <a:ea typeface="楷体_GB2312"/>
              <a:cs typeface="楷体_GB2312"/>
            </a:endParaRPr>
          </a:p>
        </p:txBody>
      </p:sp>
      <p:sp>
        <p:nvSpPr>
          <p:cNvPr id="102403" name="Text Box 6">
            <a:hlinkClick r:id="" action="ppaction://hlinkshowjump?jump=lastslideviewed"/>
          </p:cNvPr>
          <p:cNvSpPr txBox="1">
            <a:spLocks noChangeArrowheads="1"/>
          </p:cNvSpPr>
          <p:nvPr/>
        </p:nvSpPr>
        <p:spPr bwMode="auto">
          <a:xfrm>
            <a:off x="5622925" y="5250505"/>
            <a:ext cx="2349500"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spcBef>
                <a:spcPct val="0"/>
              </a:spcBef>
              <a:buClrTx/>
              <a:buSzTx/>
              <a:buFontTx/>
              <a:buNone/>
            </a:pPr>
            <a:r>
              <a:rPr kumimoji="1" lang="zh-CN" altLang="en-US" sz="2800">
                <a:solidFill>
                  <a:srgbClr val="FF00FF"/>
                </a:solidFill>
                <a:latin typeface="楷体_GB2312"/>
                <a:ea typeface="楷体_GB2312"/>
                <a:cs typeface="楷体_GB2312"/>
              </a:rPr>
              <a:t>查找树的特性</a:t>
            </a:r>
            <a:endParaRPr kumimoji="1" lang="zh-CN" altLang="en-US" sz="2800">
              <a:solidFill>
                <a:srgbClr val="000000"/>
              </a:solidFill>
              <a:latin typeface="楷体_GB2312"/>
              <a:ea typeface="楷体_GB2312"/>
              <a:cs typeface="楷体_GB2312"/>
            </a:endParaRPr>
          </a:p>
        </p:txBody>
      </p:sp>
      <p:sp>
        <p:nvSpPr>
          <p:cNvPr id="102404" name="Line 7"/>
          <p:cNvSpPr>
            <a:spLocks noChangeShapeType="1"/>
          </p:cNvSpPr>
          <p:nvPr/>
        </p:nvSpPr>
        <p:spPr bwMode="auto">
          <a:xfrm>
            <a:off x="4419600" y="5575942"/>
            <a:ext cx="1143000" cy="0"/>
          </a:xfrm>
          <a:prstGeom prst="line">
            <a:avLst/>
          </a:prstGeom>
          <a:noFill/>
          <a:ln w="9525">
            <a:solidFill>
              <a:srgbClr val="FF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05" name="灯片编号占位符 5"/>
          <p:cNvSpPr>
            <a:spLocks noGrp="1"/>
          </p:cNvSpPr>
          <p:nvPr>
            <p:ph type="sldNum" sz="quarter" idx="12"/>
          </p:nvPr>
        </p:nvSpPr>
        <p:spPr>
          <a:xfrm>
            <a:off x="7558087" y="6525268"/>
            <a:ext cx="771525" cy="331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fld id="{B7614305-0DF4-438C-801E-C092054CED82}" type="slidenum">
              <a:rPr lang="ko-KR" altLang="en-US" sz="1200" b="0">
                <a:solidFill>
                  <a:srgbClr val="16297A"/>
                </a:solidFill>
                <a:latin typeface="Verdana" panose="020B0604030504040204" pitchFamily="34" charset="0"/>
              </a:rPr>
            </a:fld>
            <a:endParaRPr lang="en-US" altLang="ko-KR" sz="1200" b="0">
              <a:solidFill>
                <a:srgbClr val="16297A"/>
              </a:solidFill>
              <a:latin typeface="Verdana" panose="020B0604030504040204" pitchFamily="34" charset="0"/>
            </a:endParaRPr>
          </a:p>
        </p:txBody>
      </p:sp>
      <p:sp>
        <p:nvSpPr>
          <p:cNvPr id="102406" name="Rectangle 2"/>
          <p:cNvSpPr txBox="1">
            <a:spLocks noChangeArrowheads="1"/>
          </p:cNvSpPr>
          <p:nvPr/>
        </p:nvSpPr>
        <p:spPr bwMode="gray">
          <a:xfrm>
            <a:off x="1295400" y="1251592"/>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3600">
                <a:solidFill>
                  <a:schemeClr val="bg1"/>
                </a:solidFill>
                <a:latin typeface="Verdana" panose="020B0604030504040204" pitchFamily="34" charset="0"/>
                <a:ea typeface="楷体_GB2312"/>
                <a:cs typeface="楷体_GB2312"/>
              </a:rPr>
              <a:t>8.2   </a:t>
            </a:r>
            <a:r>
              <a:rPr lang="zh-CN" altLang="en-US" sz="3600">
                <a:solidFill>
                  <a:schemeClr val="bg1"/>
                </a:solidFill>
                <a:latin typeface="Verdana" panose="020B0604030504040204" pitchFamily="34" charset="0"/>
                <a:ea typeface="楷体_GB2312"/>
                <a:cs typeface="楷体_GB2312"/>
              </a:rPr>
              <a:t>动态查找表</a:t>
            </a:r>
            <a:endParaRPr lang="zh-CN" altLang="en-US" sz="3600">
              <a:solidFill>
                <a:schemeClr val="bg1"/>
              </a:solidFill>
              <a:latin typeface="Verdana" panose="020B0604030504040204" pitchFamily="34" charset="0"/>
              <a:ea typeface="楷体_GB2312"/>
              <a:cs typeface="楷体_GB2312"/>
            </a:endParaRPr>
          </a:p>
        </p:txBody>
      </p:sp>
      <p:sp>
        <p:nvSpPr>
          <p:cNvPr id="102407" name="矩形 7"/>
          <p:cNvSpPr>
            <a:spLocks noChangeArrowheads="1"/>
          </p:cNvSpPr>
          <p:nvPr/>
        </p:nvSpPr>
        <p:spPr bwMode="auto">
          <a:xfrm>
            <a:off x="814388" y="6031555"/>
            <a:ext cx="7875587"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buClrTx/>
              <a:buSzTx/>
              <a:buFontTx/>
              <a:buNone/>
            </a:pPr>
            <a:r>
              <a:rPr lang="zh-CN" altLang="en-US" dirty="0">
                <a:solidFill>
                  <a:schemeClr val="accent1"/>
                </a:solidFill>
              </a:rPr>
              <a:t>（</a:t>
            </a:r>
            <a:r>
              <a:rPr lang="en-US" altLang="zh-CN" i="1" dirty="0">
                <a:solidFill>
                  <a:schemeClr val="accent1"/>
                </a:solidFill>
              </a:rPr>
              <a:t>n</a:t>
            </a:r>
            <a:r>
              <a:rPr lang="en-US" altLang="zh-CN" dirty="0">
                <a:solidFill>
                  <a:schemeClr val="accent1"/>
                </a:solidFill>
              </a:rPr>
              <a:t>，</a:t>
            </a:r>
            <a:r>
              <a:rPr lang="en-US" altLang="zh-CN" i="1" dirty="0">
                <a:solidFill>
                  <a:schemeClr val="accent1"/>
                </a:solidFill>
              </a:rPr>
              <a:t>A</a:t>
            </a:r>
            <a:r>
              <a:rPr lang="en-US" altLang="zh-CN" baseline="-30000" dirty="0">
                <a:solidFill>
                  <a:schemeClr val="accent1"/>
                </a:solidFill>
              </a:rPr>
              <a:t>0</a:t>
            </a:r>
            <a:r>
              <a:rPr lang="en-US" altLang="zh-CN" dirty="0">
                <a:solidFill>
                  <a:schemeClr val="accent1"/>
                </a:solidFill>
              </a:rPr>
              <a:t>，</a:t>
            </a:r>
            <a:r>
              <a:rPr lang="en-US" altLang="zh-CN" i="1" dirty="0">
                <a:solidFill>
                  <a:schemeClr val="accent1"/>
                </a:solidFill>
              </a:rPr>
              <a:t>K</a:t>
            </a:r>
            <a:r>
              <a:rPr lang="en-US" altLang="zh-CN" baseline="-30000" dirty="0">
                <a:solidFill>
                  <a:schemeClr val="accent1"/>
                </a:solidFill>
              </a:rPr>
              <a:t>1</a:t>
            </a:r>
            <a:r>
              <a:rPr lang="en-US" altLang="zh-CN" dirty="0">
                <a:solidFill>
                  <a:schemeClr val="accent1"/>
                </a:solidFill>
              </a:rPr>
              <a:t>，</a:t>
            </a:r>
            <a:r>
              <a:rPr lang="en-US" altLang="zh-CN" i="1" dirty="0">
                <a:solidFill>
                  <a:schemeClr val="accent1"/>
                </a:solidFill>
              </a:rPr>
              <a:t>A</a:t>
            </a:r>
            <a:r>
              <a:rPr lang="en-US" altLang="zh-CN" baseline="-30000" dirty="0">
                <a:solidFill>
                  <a:schemeClr val="accent1"/>
                </a:solidFill>
              </a:rPr>
              <a:t>1</a:t>
            </a:r>
            <a:r>
              <a:rPr lang="en-US" altLang="zh-CN" dirty="0">
                <a:solidFill>
                  <a:schemeClr val="accent1"/>
                </a:solidFill>
              </a:rPr>
              <a:t>，</a:t>
            </a:r>
            <a:r>
              <a:rPr lang="en-US" altLang="zh-CN" i="1" dirty="0">
                <a:solidFill>
                  <a:schemeClr val="accent1"/>
                </a:solidFill>
              </a:rPr>
              <a:t>K</a:t>
            </a:r>
            <a:r>
              <a:rPr lang="en-US" altLang="zh-CN" baseline="-30000" dirty="0">
                <a:solidFill>
                  <a:schemeClr val="accent1"/>
                </a:solidFill>
              </a:rPr>
              <a:t>2</a:t>
            </a:r>
            <a:r>
              <a:rPr lang="en-US" altLang="zh-CN" dirty="0">
                <a:solidFill>
                  <a:schemeClr val="accent1"/>
                </a:solidFill>
              </a:rPr>
              <a:t>，…，</a:t>
            </a:r>
            <a:r>
              <a:rPr lang="en-US" altLang="zh-CN" i="1" dirty="0" err="1">
                <a:solidFill>
                  <a:schemeClr val="accent1"/>
                </a:solidFill>
              </a:rPr>
              <a:t>K</a:t>
            </a:r>
            <a:r>
              <a:rPr lang="en-US" altLang="zh-CN" i="1" baseline="-30000" dirty="0" err="1">
                <a:solidFill>
                  <a:schemeClr val="accent1"/>
                </a:solidFill>
              </a:rPr>
              <a:t>n</a:t>
            </a:r>
            <a:r>
              <a:rPr lang="en-US" altLang="zh-CN" dirty="0" err="1">
                <a:solidFill>
                  <a:schemeClr val="accent1"/>
                </a:solidFill>
              </a:rPr>
              <a:t>，</a:t>
            </a:r>
            <a:r>
              <a:rPr lang="en-US" altLang="zh-CN" i="1" dirty="0" err="1">
                <a:solidFill>
                  <a:schemeClr val="accent1"/>
                </a:solidFill>
              </a:rPr>
              <a:t>A</a:t>
            </a:r>
            <a:r>
              <a:rPr lang="en-US" altLang="zh-CN" i="1" baseline="-30000" dirty="0" err="1">
                <a:solidFill>
                  <a:schemeClr val="accent1"/>
                </a:solidFill>
              </a:rPr>
              <a:t>n</a:t>
            </a:r>
            <a:r>
              <a:rPr lang="en-US" altLang="zh-CN" dirty="0">
                <a:solidFill>
                  <a:schemeClr val="accent1"/>
                </a:solidFill>
              </a:rPr>
              <a:t>）</a:t>
            </a:r>
            <a:endParaRPr lang="en-US" altLang="zh-CN" dirty="0">
              <a:solidFill>
                <a:schemeClr val="accent1"/>
              </a:solidFill>
            </a:endParaRPr>
          </a:p>
        </p:txBody>
      </p:sp>
      <p:sp>
        <p:nvSpPr>
          <p:cNvPr id="8" name="Text Box 1028"/>
          <p:cNvSpPr txBox="1">
            <a:spLocks noChangeArrowheads="1"/>
          </p:cNvSpPr>
          <p:nvPr/>
        </p:nvSpPr>
        <p:spPr bwMode="auto">
          <a:xfrm>
            <a:off x="1043608" y="1105312"/>
            <a:ext cx="3733800"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dirty="0">
                <a:solidFill>
                  <a:srgbClr val="3333CC"/>
                </a:solidFill>
              </a:rPr>
              <a:t>补充内容：</a:t>
            </a:r>
            <a:r>
              <a:rPr lang="en-US" altLang="zh-CN" dirty="0">
                <a:solidFill>
                  <a:srgbClr val="3333CC"/>
                </a:solidFill>
              </a:rPr>
              <a:t>  B</a:t>
            </a:r>
            <a:r>
              <a:rPr lang="en-US" altLang="zh-CN" baseline="-25000" dirty="0">
                <a:solidFill>
                  <a:srgbClr val="3333CC"/>
                </a:solidFill>
              </a:rPr>
              <a:t> </a:t>
            </a:r>
            <a:r>
              <a:rPr lang="en-US" altLang="zh-CN" baseline="30000" dirty="0">
                <a:solidFill>
                  <a:srgbClr val="3333CC"/>
                </a:solidFill>
              </a:rPr>
              <a:t>-</a:t>
            </a:r>
            <a:r>
              <a:rPr lang="zh-CN" altLang="en-US" dirty="0">
                <a:solidFill>
                  <a:srgbClr val="3333CC"/>
                </a:solidFill>
              </a:rPr>
              <a:t>树</a:t>
            </a:r>
            <a:endParaRPr lang="en-US" altLang="zh-CN" dirty="0">
              <a:solidFill>
                <a:srgbClr val="3333CC"/>
              </a:solidFill>
            </a:endParaRP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3">
            <a:hlinkClick r:id="" action="ppaction://hlinkshowjump?jump=lastslideviewed"/>
          </p:cNvPr>
          <p:cNvSpPr txBox="1">
            <a:spLocks noChangeArrowheads="1"/>
          </p:cNvSpPr>
          <p:nvPr/>
        </p:nvSpPr>
        <p:spPr bwMode="auto">
          <a:xfrm>
            <a:off x="6372225" y="4794802"/>
            <a:ext cx="2349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1" lang="zh-CN" altLang="en-US" sz="2800">
                <a:solidFill>
                  <a:srgbClr val="FF00FF"/>
                </a:solidFill>
                <a:latin typeface="楷体_GB2312"/>
                <a:ea typeface="楷体_GB2312"/>
                <a:cs typeface="楷体_GB2312"/>
              </a:rPr>
              <a:t>平衡树的特性</a:t>
            </a:r>
            <a:endParaRPr kumimoji="1" lang="zh-CN" altLang="en-US" sz="2800">
              <a:solidFill>
                <a:srgbClr val="000000"/>
              </a:solidFill>
              <a:latin typeface="楷体_GB2312"/>
              <a:ea typeface="楷体_GB2312"/>
              <a:cs typeface="楷体_GB2312"/>
            </a:endParaRPr>
          </a:p>
        </p:txBody>
      </p:sp>
      <p:sp>
        <p:nvSpPr>
          <p:cNvPr id="103427" name="Line 4"/>
          <p:cNvSpPr>
            <a:spLocks noChangeShapeType="1"/>
          </p:cNvSpPr>
          <p:nvPr/>
        </p:nvSpPr>
        <p:spPr bwMode="auto">
          <a:xfrm>
            <a:off x="5168900" y="5131352"/>
            <a:ext cx="1143000" cy="0"/>
          </a:xfrm>
          <a:prstGeom prst="line">
            <a:avLst/>
          </a:prstGeom>
          <a:noFill/>
          <a:ln w="9525">
            <a:solidFill>
              <a:srgbClr val="FF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28" name="Rectangle 5"/>
          <p:cNvSpPr>
            <a:spLocks noChangeArrowheads="1"/>
          </p:cNvSpPr>
          <p:nvPr/>
        </p:nvSpPr>
        <p:spPr bwMode="auto">
          <a:xfrm>
            <a:off x="890588" y="1694415"/>
            <a:ext cx="8002587"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9933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buClrTx/>
              <a:buSzTx/>
              <a:buFontTx/>
              <a:buNone/>
            </a:pPr>
            <a:r>
              <a:rPr kumimoji="1" lang="zh-CN" altLang="en-US" sz="2800" dirty="0">
                <a:solidFill>
                  <a:srgbClr val="A50021"/>
                </a:solidFill>
                <a:latin typeface="楷体_GB2312"/>
                <a:ea typeface="楷体_GB2312"/>
                <a:cs typeface="楷体_GB2312"/>
              </a:rPr>
              <a:t>树中所有叶子结点均不带信息，且在树中的同一层次上；</a:t>
            </a:r>
            <a:endParaRPr kumimoji="1" lang="zh-CN" altLang="en-US" sz="2800" dirty="0">
              <a:solidFill>
                <a:srgbClr val="A50021"/>
              </a:solidFill>
              <a:latin typeface="楷体_GB2312"/>
              <a:ea typeface="楷体_GB2312"/>
              <a:cs typeface="楷体_GB2312"/>
            </a:endParaRPr>
          </a:p>
          <a:p>
            <a:pPr algn="just" eaLnBrk="1" hangingPunct="1">
              <a:lnSpc>
                <a:spcPct val="150000"/>
              </a:lnSpc>
              <a:buClrTx/>
              <a:buSzTx/>
              <a:buFontTx/>
              <a:buNone/>
            </a:pPr>
            <a:r>
              <a:rPr kumimoji="1" lang="zh-CN" altLang="en-US" sz="2800" dirty="0">
                <a:solidFill>
                  <a:srgbClr val="A50021"/>
                </a:solidFill>
                <a:latin typeface="楷体_GB2312"/>
                <a:ea typeface="楷体_GB2312"/>
                <a:cs typeface="楷体_GB2312"/>
              </a:rPr>
              <a:t>根结点或为终端结点，或至少含有两棵子树；</a:t>
            </a:r>
            <a:endParaRPr kumimoji="1" lang="zh-CN" altLang="en-US" sz="2800" dirty="0">
              <a:solidFill>
                <a:srgbClr val="A50021"/>
              </a:solidFill>
              <a:latin typeface="楷体_GB2312"/>
              <a:ea typeface="楷体_GB2312"/>
              <a:cs typeface="楷体_GB2312"/>
            </a:endParaRPr>
          </a:p>
          <a:p>
            <a:pPr algn="just" eaLnBrk="1" hangingPunct="1">
              <a:lnSpc>
                <a:spcPct val="150000"/>
              </a:lnSpc>
              <a:buClrTx/>
              <a:buSzTx/>
              <a:buFontTx/>
              <a:buNone/>
            </a:pPr>
            <a:r>
              <a:rPr kumimoji="1" lang="zh-CN" altLang="en-US" sz="2800" dirty="0">
                <a:solidFill>
                  <a:srgbClr val="A50021"/>
                </a:solidFill>
                <a:latin typeface="楷体_GB2312"/>
                <a:ea typeface="楷体_GB2312"/>
                <a:cs typeface="楷体_GB2312"/>
              </a:rPr>
              <a:t>其余所有非叶结点均至少含有</a:t>
            </a:r>
            <a:r>
              <a:rPr kumimoji="1" lang="zh-CN" altLang="en-US" sz="2800" dirty="0">
                <a:solidFill>
                  <a:srgbClr val="A50021"/>
                </a:solidFill>
                <a:latin typeface="楷体_GB2312"/>
                <a:ea typeface="楷体_GB2312"/>
                <a:cs typeface="楷体_GB2312"/>
                <a:sym typeface="Symbol" panose="05050102010706020507" pitchFamily="18" charset="2"/>
              </a:rPr>
              <a:t></a:t>
            </a:r>
            <a:r>
              <a:rPr kumimoji="1" lang="en-US" altLang="zh-CN" sz="2800" i="1" dirty="0">
                <a:solidFill>
                  <a:srgbClr val="A50021"/>
                </a:solidFill>
                <a:latin typeface="楷体_GB2312"/>
                <a:ea typeface="楷体_GB2312"/>
                <a:cs typeface="楷体_GB2312"/>
                <a:sym typeface="Symbol" panose="05050102010706020507" pitchFamily="18" charset="2"/>
              </a:rPr>
              <a:t>m/2</a:t>
            </a:r>
            <a:r>
              <a:rPr kumimoji="1" lang="en-US" altLang="zh-CN" sz="2800" dirty="0">
                <a:solidFill>
                  <a:srgbClr val="A50021"/>
                </a:solidFill>
                <a:latin typeface="楷体_GB2312"/>
                <a:ea typeface="楷体_GB2312"/>
                <a:cs typeface="楷体_GB2312"/>
                <a:sym typeface="Symbol" panose="05050102010706020507" pitchFamily="18" charset="2"/>
              </a:rPr>
              <a:t></a:t>
            </a:r>
            <a:r>
              <a:rPr kumimoji="1" lang="zh-CN" altLang="en-US" sz="2800" dirty="0">
                <a:solidFill>
                  <a:srgbClr val="A50021"/>
                </a:solidFill>
                <a:latin typeface="楷体_GB2312"/>
                <a:ea typeface="楷体_GB2312"/>
                <a:cs typeface="楷体_GB2312"/>
                <a:sym typeface="Symbol" panose="05050102010706020507" pitchFamily="18" charset="2"/>
              </a:rPr>
              <a:t>棵</a:t>
            </a:r>
            <a:r>
              <a:rPr kumimoji="1" lang="zh-CN" altLang="en-US" sz="2800" dirty="0">
                <a:solidFill>
                  <a:srgbClr val="A50021"/>
                </a:solidFill>
                <a:latin typeface="楷体_GB2312"/>
                <a:ea typeface="楷体_GB2312"/>
                <a:cs typeface="楷体_GB2312"/>
              </a:rPr>
              <a:t>子树，至多含有 </a:t>
            </a:r>
            <a:r>
              <a:rPr kumimoji="1" lang="en-US" altLang="zh-CN" sz="2800" i="1" dirty="0">
                <a:solidFill>
                  <a:srgbClr val="A50021"/>
                </a:solidFill>
                <a:latin typeface="楷体_GB2312"/>
                <a:ea typeface="楷体_GB2312"/>
                <a:cs typeface="楷体_GB2312"/>
              </a:rPr>
              <a:t>m</a:t>
            </a:r>
            <a:r>
              <a:rPr kumimoji="1" lang="en-US" altLang="zh-CN" sz="2800" dirty="0">
                <a:solidFill>
                  <a:srgbClr val="A50021"/>
                </a:solidFill>
                <a:latin typeface="楷体_GB2312"/>
                <a:ea typeface="楷体_GB2312"/>
                <a:cs typeface="楷体_GB2312"/>
              </a:rPr>
              <a:t> </a:t>
            </a:r>
            <a:r>
              <a:rPr kumimoji="1" lang="zh-CN" altLang="en-US" sz="2800" dirty="0">
                <a:solidFill>
                  <a:srgbClr val="A50021"/>
                </a:solidFill>
                <a:latin typeface="楷体_GB2312"/>
                <a:ea typeface="楷体_GB2312"/>
                <a:cs typeface="楷体_GB2312"/>
              </a:rPr>
              <a:t>棵子树；</a:t>
            </a:r>
            <a:endParaRPr kumimoji="1" lang="zh-CN" altLang="en-US" sz="2800" dirty="0">
              <a:solidFill>
                <a:srgbClr val="A50021"/>
              </a:solidFill>
              <a:latin typeface="楷体_GB2312"/>
              <a:ea typeface="楷体_GB2312"/>
              <a:cs typeface="楷体_GB2312"/>
            </a:endParaRPr>
          </a:p>
        </p:txBody>
      </p:sp>
      <p:sp>
        <p:nvSpPr>
          <p:cNvPr id="103429" name="灯片编号占位符 6"/>
          <p:cNvSpPr>
            <a:spLocks noGrp="1"/>
          </p:cNvSpPr>
          <p:nvPr>
            <p:ph type="sldNum" sz="quarter" idx="12"/>
          </p:nvPr>
        </p:nvSpPr>
        <p:spPr>
          <a:xfrm>
            <a:off x="8121650" y="6324358"/>
            <a:ext cx="771525" cy="331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fld id="{65046F13-1487-4DCB-AB75-7FE8CB9C2687}" type="slidenum">
              <a:rPr lang="ko-KR" altLang="en-US" sz="1200" b="0">
                <a:solidFill>
                  <a:srgbClr val="16297A"/>
                </a:solidFill>
                <a:latin typeface="Verdana" panose="020B0604030504040204" pitchFamily="34" charset="0"/>
              </a:rPr>
            </a:fld>
            <a:endParaRPr lang="en-US" altLang="ko-KR" sz="1200" b="0">
              <a:solidFill>
                <a:srgbClr val="16297A"/>
              </a:solidFill>
              <a:latin typeface="Verdana" panose="020B0604030504040204" pitchFamily="34" charset="0"/>
            </a:endParaRPr>
          </a:p>
        </p:txBody>
      </p:sp>
      <p:sp>
        <p:nvSpPr>
          <p:cNvPr id="103430" name="Rectangle 2"/>
          <p:cNvSpPr txBox="1">
            <a:spLocks noChangeArrowheads="1"/>
          </p:cNvSpPr>
          <p:nvPr/>
        </p:nvSpPr>
        <p:spPr bwMode="gray">
          <a:xfrm>
            <a:off x="1295400" y="946702"/>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3600">
                <a:solidFill>
                  <a:schemeClr val="bg1"/>
                </a:solidFill>
                <a:latin typeface="Verdana" panose="020B0604030504040204" pitchFamily="34" charset="0"/>
                <a:ea typeface="楷体_GB2312"/>
                <a:cs typeface="楷体_GB2312"/>
              </a:rPr>
              <a:t>8.2   </a:t>
            </a:r>
            <a:r>
              <a:rPr lang="zh-CN" altLang="en-US" sz="3600">
                <a:solidFill>
                  <a:schemeClr val="bg1"/>
                </a:solidFill>
                <a:latin typeface="Verdana" panose="020B0604030504040204" pitchFamily="34" charset="0"/>
                <a:ea typeface="楷体_GB2312"/>
                <a:cs typeface="楷体_GB2312"/>
              </a:rPr>
              <a:t>动态查找表</a:t>
            </a:r>
            <a:endParaRPr lang="zh-CN" altLang="en-US" sz="3600">
              <a:solidFill>
                <a:schemeClr val="bg1"/>
              </a:solidFill>
              <a:latin typeface="Verdana" panose="020B0604030504040204" pitchFamily="34" charset="0"/>
              <a:ea typeface="楷体_GB2312"/>
              <a:cs typeface="楷体_GB2312"/>
            </a:endParaRPr>
          </a:p>
        </p:txBody>
      </p:sp>
      <p:sp>
        <p:nvSpPr>
          <p:cNvPr id="103431" name="矩形 7"/>
          <p:cNvSpPr>
            <a:spLocks noChangeArrowheads="1"/>
          </p:cNvSpPr>
          <p:nvPr/>
        </p:nvSpPr>
        <p:spPr bwMode="auto">
          <a:xfrm>
            <a:off x="846138" y="5806040"/>
            <a:ext cx="7875587"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buClrTx/>
              <a:buSzTx/>
              <a:buFontTx/>
              <a:buNone/>
            </a:pPr>
            <a:r>
              <a:rPr lang="zh-CN" altLang="en-US">
                <a:solidFill>
                  <a:schemeClr val="accent1"/>
                </a:solidFill>
              </a:rPr>
              <a:t>（</a:t>
            </a:r>
            <a:r>
              <a:rPr lang="en-US" altLang="zh-CN" i="1">
                <a:solidFill>
                  <a:schemeClr val="accent1"/>
                </a:solidFill>
              </a:rPr>
              <a:t>n</a:t>
            </a:r>
            <a:r>
              <a:rPr lang="en-US" altLang="zh-CN">
                <a:solidFill>
                  <a:schemeClr val="accent1"/>
                </a:solidFill>
              </a:rPr>
              <a:t>，</a:t>
            </a:r>
            <a:r>
              <a:rPr lang="en-US" altLang="zh-CN" i="1">
                <a:solidFill>
                  <a:schemeClr val="accent1"/>
                </a:solidFill>
              </a:rPr>
              <a:t>A</a:t>
            </a:r>
            <a:r>
              <a:rPr lang="en-US" altLang="zh-CN" baseline="-30000">
                <a:solidFill>
                  <a:schemeClr val="accent1"/>
                </a:solidFill>
              </a:rPr>
              <a:t>0</a:t>
            </a:r>
            <a:r>
              <a:rPr lang="en-US" altLang="zh-CN">
                <a:solidFill>
                  <a:schemeClr val="accent1"/>
                </a:solidFill>
              </a:rPr>
              <a:t>，</a:t>
            </a:r>
            <a:r>
              <a:rPr lang="en-US" altLang="zh-CN" i="1">
                <a:solidFill>
                  <a:schemeClr val="accent1"/>
                </a:solidFill>
              </a:rPr>
              <a:t>K</a:t>
            </a:r>
            <a:r>
              <a:rPr lang="en-US" altLang="zh-CN" baseline="-30000">
                <a:solidFill>
                  <a:schemeClr val="accent1"/>
                </a:solidFill>
              </a:rPr>
              <a:t>1</a:t>
            </a:r>
            <a:r>
              <a:rPr lang="en-US" altLang="zh-CN">
                <a:solidFill>
                  <a:schemeClr val="accent1"/>
                </a:solidFill>
              </a:rPr>
              <a:t>，</a:t>
            </a:r>
            <a:r>
              <a:rPr lang="en-US" altLang="zh-CN" i="1">
                <a:solidFill>
                  <a:schemeClr val="accent1"/>
                </a:solidFill>
              </a:rPr>
              <a:t>A</a:t>
            </a:r>
            <a:r>
              <a:rPr lang="en-US" altLang="zh-CN" baseline="-30000">
                <a:solidFill>
                  <a:schemeClr val="accent1"/>
                </a:solidFill>
              </a:rPr>
              <a:t>1</a:t>
            </a:r>
            <a:r>
              <a:rPr lang="en-US" altLang="zh-CN">
                <a:solidFill>
                  <a:schemeClr val="accent1"/>
                </a:solidFill>
              </a:rPr>
              <a:t>，</a:t>
            </a:r>
            <a:r>
              <a:rPr lang="en-US" altLang="zh-CN" i="1">
                <a:solidFill>
                  <a:schemeClr val="accent1"/>
                </a:solidFill>
              </a:rPr>
              <a:t>K</a:t>
            </a:r>
            <a:r>
              <a:rPr lang="en-US" altLang="zh-CN" baseline="-30000">
                <a:solidFill>
                  <a:schemeClr val="accent1"/>
                </a:solidFill>
              </a:rPr>
              <a:t>2</a:t>
            </a:r>
            <a:r>
              <a:rPr lang="en-US" altLang="zh-CN">
                <a:solidFill>
                  <a:schemeClr val="accent1"/>
                </a:solidFill>
              </a:rPr>
              <a:t>，…，</a:t>
            </a:r>
            <a:r>
              <a:rPr lang="en-US" altLang="zh-CN" i="1">
                <a:solidFill>
                  <a:schemeClr val="accent1"/>
                </a:solidFill>
              </a:rPr>
              <a:t>K</a:t>
            </a:r>
            <a:r>
              <a:rPr lang="en-US" altLang="zh-CN" i="1" baseline="-30000">
                <a:solidFill>
                  <a:schemeClr val="accent1"/>
                </a:solidFill>
              </a:rPr>
              <a:t>n</a:t>
            </a:r>
            <a:r>
              <a:rPr lang="en-US" altLang="zh-CN">
                <a:solidFill>
                  <a:schemeClr val="accent1"/>
                </a:solidFill>
              </a:rPr>
              <a:t>，</a:t>
            </a:r>
            <a:r>
              <a:rPr lang="en-US" altLang="zh-CN" i="1">
                <a:solidFill>
                  <a:schemeClr val="accent1"/>
                </a:solidFill>
              </a:rPr>
              <a:t>A</a:t>
            </a:r>
            <a:r>
              <a:rPr lang="en-US" altLang="zh-CN" i="1" baseline="-30000">
                <a:solidFill>
                  <a:schemeClr val="accent1"/>
                </a:solidFill>
              </a:rPr>
              <a:t>n</a:t>
            </a:r>
            <a:r>
              <a:rPr lang="en-US" altLang="zh-CN">
                <a:solidFill>
                  <a:schemeClr val="accent1"/>
                </a:solidFill>
              </a:rPr>
              <a:t>）</a:t>
            </a:r>
            <a:endParaRPr lang="en-US" altLang="zh-CN">
              <a:solidFill>
                <a:schemeClr val="accent1"/>
              </a:solidFill>
            </a:endParaRPr>
          </a:p>
        </p:txBody>
      </p:sp>
      <p:sp>
        <p:nvSpPr>
          <p:cNvPr id="8" name="Text Box 1028"/>
          <p:cNvSpPr txBox="1">
            <a:spLocks noChangeArrowheads="1"/>
          </p:cNvSpPr>
          <p:nvPr/>
        </p:nvSpPr>
        <p:spPr bwMode="auto">
          <a:xfrm>
            <a:off x="1043608" y="1105312"/>
            <a:ext cx="3733800"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dirty="0">
                <a:solidFill>
                  <a:srgbClr val="3333CC"/>
                </a:solidFill>
              </a:rPr>
              <a:t>补充内容：</a:t>
            </a:r>
            <a:r>
              <a:rPr lang="en-US" altLang="zh-CN" dirty="0">
                <a:solidFill>
                  <a:srgbClr val="3333CC"/>
                </a:solidFill>
              </a:rPr>
              <a:t>  B</a:t>
            </a:r>
            <a:r>
              <a:rPr lang="en-US" altLang="zh-CN" baseline="-25000" dirty="0">
                <a:solidFill>
                  <a:srgbClr val="3333CC"/>
                </a:solidFill>
              </a:rPr>
              <a:t> </a:t>
            </a:r>
            <a:r>
              <a:rPr lang="en-US" altLang="zh-CN" baseline="30000" dirty="0">
                <a:solidFill>
                  <a:srgbClr val="3333CC"/>
                </a:solidFill>
              </a:rPr>
              <a:t>-</a:t>
            </a:r>
            <a:r>
              <a:rPr lang="zh-CN" altLang="en-US" dirty="0">
                <a:solidFill>
                  <a:srgbClr val="3333CC"/>
                </a:solidFill>
              </a:rPr>
              <a:t>树</a:t>
            </a:r>
            <a:endParaRPr lang="en-US" altLang="zh-CN" dirty="0">
              <a:solidFill>
                <a:srgbClr val="3333CC"/>
              </a:solidFill>
            </a:endParaRP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11462644-5DA3-4E7D-BC13-B469596459AA}" type="slidenum">
              <a:rPr lang="zh-CN" altLang="en-US" smtClean="0"/>
            </a:fld>
            <a:endParaRPr lang="en-US" altLang="zh-CN"/>
          </a:p>
        </p:txBody>
      </p:sp>
      <p:pic>
        <p:nvPicPr>
          <p:cNvPr id="3" name="图片 2"/>
          <p:cNvPicPr>
            <a:picLocks noChangeAspect="1"/>
          </p:cNvPicPr>
          <p:nvPr/>
        </p:nvPicPr>
        <p:blipFill>
          <a:blip r:embed="rId1"/>
          <a:stretch>
            <a:fillRect/>
          </a:stretch>
        </p:blipFill>
        <p:spPr>
          <a:xfrm>
            <a:off x="611560" y="3122613"/>
            <a:ext cx="7477125" cy="3571875"/>
          </a:xfrm>
          <a:prstGeom prst="rect">
            <a:avLst/>
          </a:prstGeom>
        </p:spPr>
      </p:pic>
      <p:sp>
        <p:nvSpPr>
          <p:cNvPr id="4" name="Text Box 59"/>
          <p:cNvSpPr txBox="1">
            <a:spLocks noChangeArrowheads="1"/>
          </p:cNvSpPr>
          <p:nvPr/>
        </p:nvSpPr>
        <p:spPr bwMode="auto">
          <a:xfrm>
            <a:off x="989728" y="1048544"/>
            <a:ext cx="3200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dirty="0">
                <a:solidFill>
                  <a:srgbClr val="3333CC"/>
                </a:solidFill>
              </a:rPr>
              <a:t>B-</a:t>
            </a:r>
            <a:r>
              <a:rPr lang="zh-CN" altLang="en-US" dirty="0">
                <a:solidFill>
                  <a:srgbClr val="3333CC"/>
                </a:solidFill>
              </a:rPr>
              <a:t>树示例</a:t>
            </a:r>
            <a:endParaRPr lang="zh-CN" altLang="en-US" dirty="0">
              <a:solidFill>
                <a:srgbClr val="3333CC"/>
              </a:solidFill>
            </a:endParaRPr>
          </a:p>
        </p:txBody>
      </p:sp>
      <p:sp>
        <p:nvSpPr>
          <p:cNvPr id="5" name="矩形 4"/>
          <p:cNvSpPr/>
          <p:nvPr/>
        </p:nvSpPr>
        <p:spPr>
          <a:xfrm>
            <a:off x="989727" y="1916832"/>
            <a:ext cx="7326689" cy="1200329"/>
          </a:xfrm>
          <a:prstGeom prst="rect">
            <a:avLst/>
          </a:prstGeom>
        </p:spPr>
        <p:txBody>
          <a:bodyPr wrap="square">
            <a:spAutoFit/>
          </a:bodyPr>
          <a:lstStyle/>
          <a:p>
            <a:r>
              <a:rPr lang="en-US" altLang="zh-CN" b="1" dirty="0">
                <a:solidFill>
                  <a:schemeClr val="tx2"/>
                </a:solidFill>
                <a:latin typeface="&amp;quot"/>
              </a:rPr>
              <a:t>B- </a:t>
            </a:r>
            <a:r>
              <a:rPr lang="en-US" altLang="zh-CN" b="1" dirty="0" err="1">
                <a:solidFill>
                  <a:schemeClr val="tx2"/>
                </a:solidFill>
                <a:latin typeface="&amp;quot"/>
              </a:rPr>
              <a:t>树是为了磁盘或其它存储设备而设计的一种多叉（相对于二叉，B树每个内结点有多个分支，即多叉）平衡查找树</a:t>
            </a:r>
            <a:r>
              <a:rPr lang="en-US" altLang="zh-CN" b="1" dirty="0">
                <a:solidFill>
                  <a:schemeClr val="tx2"/>
                </a:solidFill>
                <a:latin typeface="&amp;quot"/>
              </a:rPr>
              <a:t>。</a:t>
            </a:r>
            <a:endParaRPr lang="zh-CN" altLang="en-US" dirty="0">
              <a:solidFill>
                <a:schemeClr val="tx2"/>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425450" y="1700213"/>
            <a:ext cx="8550275" cy="120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ClrTx/>
              <a:buSzTx/>
              <a:buFontTx/>
              <a:buNone/>
            </a:pPr>
            <a:r>
              <a:rPr kumimoji="1" lang="zh-CN" altLang="en-US" sz="2800">
                <a:solidFill>
                  <a:srgbClr val="000000"/>
                </a:solidFill>
                <a:latin typeface="宋体" panose="02010600030101010101" pitchFamily="2" charset="-122"/>
              </a:rPr>
              <a:t>    </a:t>
            </a:r>
            <a:r>
              <a:rPr kumimoji="1" lang="zh-CN" altLang="en-US" sz="2800">
                <a:solidFill>
                  <a:srgbClr val="3333CC"/>
                </a:solidFill>
                <a:latin typeface="宋体" panose="02010600030101010101" pitchFamily="2" charset="-122"/>
              </a:rPr>
              <a:t>从根结点出发，沿指针</a:t>
            </a:r>
            <a:r>
              <a:rPr kumimoji="1" lang="zh-CN" altLang="en-US" sz="2800">
                <a:solidFill>
                  <a:srgbClr val="FF0000"/>
                </a:solidFill>
                <a:latin typeface="宋体" panose="02010600030101010101" pitchFamily="2" charset="-122"/>
              </a:rPr>
              <a:t>搜索结点</a:t>
            </a:r>
            <a:r>
              <a:rPr kumimoji="1" lang="zh-CN" altLang="en-US" sz="2800">
                <a:solidFill>
                  <a:srgbClr val="3333CC"/>
                </a:solidFill>
                <a:latin typeface="宋体" panose="02010600030101010101" pitchFamily="2" charset="-122"/>
              </a:rPr>
              <a:t>和</a:t>
            </a:r>
            <a:r>
              <a:rPr kumimoji="1" lang="zh-CN" altLang="en-US" sz="2800">
                <a:solidFill>
                  <a:srgbClr val="FF0000"/>
                </a:solidFill>
                <a:latin typeface="宋体" panose="02010600030101010101" pitchFamily="2" charset="-122"/>
              </a:rPr>
              <a:t>在结点内进行顺序（或折半）查找</a:t>
            </a:r>
            <a:r>
              <a:rPr kumimoji="1" lang="zh-CN" altLang="en-US" sz="2800">
                <a:solidFill>
                  <a:srgbClr val="3333CC"/>
                </a:solidFill>
                <a:latin typeface="宋体" panose="02010600030101010101" pitchFamily="2" charset="-122"/>
              </a:rPr>
              <a:t> 两个过程交叉进行。</a:t>
            </a:r>
            <a:endParaRPr kumimoji="1" lang="zh-CN" altLang="en-US" sz="2800">
              <a:solidFill>
                <a:srgbClr val="3333CC"/>
              </a:solidFill>
              <a:latin typeface="宋体" panose="02010600030101010101" pitchFamily="2" charset="-122"/>
            </a:endParaRPr>
          </a:p>
        </p:txBody>
      </p:sp>
      <p:sp>
        <p:nvSpPr>
          <p:cNvPr id="135171" name="Text Box 3"/>
          <p:cNvSpPr txBox="1">
            <a:spLocks noChangeArrowheads="1"/>
          </p:cNvSpPr>
          <p:nvPr/>
        </p:nvSpPr>
        <p:spPr bwMode="auto">
          <a:xfrm>
            <a:off x="1043608" y="1115438"/>
            <a:ext cx="346601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1" lang="en-US" altLang="zh-CN" dirty="0">
                <a:solidFill>
                  <a:schemeClr val="tx2"/>
                </a:solidFill>
                <a:ea typeface="楷体_GB2312"/>
                <a:cs typeface="楷体_GB2312"/>
              </a:rPr>
              <a:t>B-</a:t>
            </a:r>
            <a:r>
              <a:rPr kumimoji="1" lang="zh-CN" altLang="en-US" dirty="0">
                <a:solidFill>
                  <a:schemeClr val="tx2"/>
                </a:solidFill>
                <a:ea typeface="楷体_GB2312"/>
                <a:cs typeface="楷体_GB2312"/>
              </a:rPr>
              <a:t>树</a:t>
            </a:r>
            <a:r>
              <a:rPr kumimoji="1" lang="en-US" altLang="zh-CN" dirty="0">
                <a:solidFill>
                  <a:schemeClr val="tx2"/>
                </a:solidFill>
                <a:ea typeface="楷体_GB2312"/>
                <a:cs typeface="楷体_GB2312"/>
              </a:rPr>
              <a:t>---</a:t>
            </a:r>
            <a:r>
              <a:rPr kumimoji="1" lang="zh-CN" altLang="en-US" dirty="0">
                <a:solidFill>
                  <a:schemeClr val="tx2"/>
                </a:solidFill>
                <a:ea typeface="楷体_GB2312"/>
                <a:cs typeface="楷体_GB2312"/>
              </a:rPr>
              <a:t>查找过程：</a:t>
            </a:r>
            <a:endParaRPr kumimoji="1" lang="zh-CN" altLang="en-US" dirty="0">
              <a:solidFill>
                <a:schemeClr val="tx2"/>
              </a:solidFill>
              <a:ea typeface="楷体_GB2312"/>
              <a:cs typeface="楷体_GB2312"/>
            </a:endParaRPr>
          </a:p>
        </p:txBody>
      </p:sp>
      <p:sp>
        <p:nvSpPr>
          <p:cNvPr id="135172" name="Rectangle 4"/>
          <p:cNvSpPr>
            <a:spLocks noChangeArrowheads="1"/>
          </p:cNvSpPr>
          <p:nvPr/>
        </p:nvSpPr>
        <p:spPr bwMode="auto">
          <a:xfrm>
            <a:off x="469900" y="3095625"/>
            <a:ext cx="8642350" cy="120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ClrTx/>
              <a:buSzTx/>
              <a:buFontTx/>
              <a:buNone/>
            </a:pPr>
            <a:r>
              <a:rPr kumimoji="1" lang="zh-CN" altLang="en-US" sz="2800">
                <a:solidFill>
                  <a:srgbClr val="000000"/>
                </a:solidFill>
                <a:latin typeface="宋体" panose="02010600030101010101" pitchFamily="2" charset="-122"/>
              </a:rPr>
              <a:t>    </a:t>
            </a:r>
            <a:r>
              <a:rPr kumimoji="1" lang="zh-CN" altLang="en-US" sz="2800">
                <a:solidFill>
                  <a:srgbClr val="3333CC"/>
                </a:solidFill>
                <a:latin typeface="宋体" panose="02010600030101010101" pitchFamily="2" charset="-122"/>
              </a:rPr>
              <a:t>若</a:t>
            </a:r>
            <a:r>
              <a:rPr kumimoji="1" lang="zh-CN" altLang="en-US" sz="2800">
                <a:solidFill>
                  <a:srgbClr val="A50021"/>
                </a:solidFill>
                <a:latin typeface="宋体" panose="02010600030101010101" pitchFamily="2" charset="-122"/>
              </a:rPr>
              <a:t>查找成功</a:t>
            </a:r>
            <a:r>
              <a:rPr kumimoji="1" lang="zh-CN" altLang="en-US" sz="2800">
                <a:solidFill>
                  <a:srgbClr val="3333CC"/>
                </a:solidFill>
                <a:latin typeface="宋体" panose="02010600030101010101" pitchFamily="2" charset="-122"/>
              </a:rPr>
              <a:t>，则</a:t>
            </a:r>
            <a:r>
              <a:rPr kumimoji="1" lang="zh-CN" altLang="en-US" sz="2800">
                <a:solidFill>
                  <a:srgbClr val="A50021"/>
                </a:solidFill>
                <a:latin typeface="宋体" panose="02010600030101010101" pitchFamily="2" charset="-122"/>
              </a:rPr>
              <a:t>返回指向</a:t>
            </a:r>
            <a:r>
              <a:rPr kumimoji="1" lang="zh-CN" altLang="en-US" sz="2800">
                <a:solidFill>
                  <a:srgbClr val="3333CC"/>
                </a:solidFill>
                <a:latin typeface="宋体" panose="02010600030101010101" pitchFamily="2" charset="-122"/>
              </a:rPr>
              <a:t>被查关键字所在</a:t>
            </a:r>
            <a:r>
              <a:rPr kumimoji="1" lang="zh-CN" altLang="en-US" sz="2800">
                <a:solidFill>
                  <a:srgbClr val="A50021"/>
                </a:solidFill>
                <a:latin typeface="宋体" panose="02010600030101010101" pitchFamily="2" charset="-122"/>
              </a:rPr>
              <a:t>结点的指针和关键字在结点中的位置</a:t>
            </a:r>
            <a:r>
              <a:rPr kumimoji="1" lang="zh-CN" altLang="en-US" sz="2800">
                <a:solidFill>
                  <a:srgbClr val="3333CC"/>
                </a:solidFill>
                <a:latin typeface="宋体" panose="02010600030101010101" pitchFamily="2" charset="-122"/>
              </a:rPr>
              <a:t>；</a:t>
            </a:r>
            <a:endParaRPr kumimoji="1" lang="zh-CN" altLang="en-US" sz="2800">
              <a:solidFill>
                <a:srgbClr val="000000"/>
              </a:solidFill>
              <a:latin typeface="宋体" panose="02010600030101010101" pitchFamily="2" charset="-122"/>
            </a:endParaRPr>
          </a:p>
        </p:txBody>
      </p:sp>
      <p:sp>
        <p:nvSpPr>
          <p:cNvPr id="135173" name="Rectangle 5"/>
          <p:cNvSpPr>
            <a:spLocks noChangeArrowheads="1"/>
          </p:cNvSpPr>
          <p:nvPr/>
        </p:nvSpPr>
        <p:spPr bwMode="auto">
          <a:xfrm>
            <a:off x="1162050" y="4491038"/>
            <a:ext cx="7077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1" lang="zh-CN" altLang="en-US" sz="2800">
                <a:solidFill>
                  <a:srgbClr val="3333CC"/>
                </a:solidFill>
                <a:latin typeface="宋体" panose="02010600030101010101" pitchFamily="2" charset="-122"/>
              </a:rPr>
              <a:t>若</a:t>
            </a:r>
            <a:r>
              <a:rPr kumimoji="1" lang="zh-CN" altLang="en-US" sz="2800">
                <a:solidFill>
                  <a:srgbClr val="008080"/>
                </a:solidFill>
                <a:latin typeface="宋体" panose="02010600030101010101" pitchFamily="2" charset="-122"/>
              </a:rPr>
              <a:t>查找不成功</a:t>
            </a:r>
            <a:r>
              <a:rPr kumimoji="1" lang="zh-CN" altLang="en-US" sz="2800">
                <a:solidFill>
                  <a:srgbClr val="3333CC"/>
                </a:solidFill>
                <a:latin typeface="宋体" panose="02010600030101010101" pitchFamily="2" charset="-122"/>
              </a:rPr>
              <a:t>，则</a:t>
            </a:r>
            <a:r>
              <a:rPr kumimoji="1" lang="zh-CN" altLang="en-US" sz="2800">
                <a:solidFill>
                  <a:srgbClr val="008080"/>
                </a:solidFill>
                <a:latin typeface="宋体" panose="02010600030101010101" pitchFamily="2" charset="-122"/>
              </a:rPr>
              <a:t>返回插入位置</a:t>
            </a:r>
            <a:r>
              <a:rPr kumimoji="1" lang="zh-CN" altLang="en-US" sz="2800">
                <a:solidFill>
                  <a:srgbClr val="3333CC"/>
                </a:solidFill>
                <a:latin typeface="宋体" panose="02010600030101010101" pitchFamily="2" charset="-122"/>
              </a:rPr>
              <a:t>。</a:t>
            </a:r>
            <a:endParaRPr kumimoji="1" lang="zh-CN" altLang="en-US" sz="2800">
              <a:solidFill>
                <a:srgbClr val="000000"/>
              </a:solidFill>
              <a:latin typeface="宋体" panose="02010600030101010101" pitchFamily="2" charset="-122"/>
            </a:endParaRPr>
          </a:p>
        </p:txBody>
      </p:sp>
      <p:sp>
        <p:nvSpPr>
          <p:cNvPr id="106502" name="Rectangle 2"/>
          <p:cNvSpPr txBox="1">
            <a:spLocks noChangeArrowheads="1"/>
          </p:cNvSpPr>
          <p:nvPr/>
        </p:nvSpPr>
        <p:spPr bwMode="gray">
          <a:xfrm>
            <a:off x="1295400" y="82550"/>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3600">
                <a:solidFill>
                  <a:schemeClr val="bg1"/>
                </a:solidFill>
                <a:latin typeface="Verdana" panose="020B0604030504040204" pitchFamily="34" charset="0"/>
                <a:ea typeface="楷体_GB2312"/>
                <a:cs typeface="楷体_GB2312"/>
              </a:rPr>
              <a:t>8.2   </a:t>
            </a:r>
            <a:r>
              <a:rPr lang="zh-CN" altLang="en-US" sz="3600">
                <a:solidFill>
                  <a:schemeClr val="bg1"/>
                </a:solidFill>
                <a:latin typeface="Verdana" panose="020B0604030504040204" pitchFamily="34" charset="0"/>
                <a:ea typeface="楷体_GB2312"/>
                <a:cs typeface="楷体_GB2312"/>
              </a:rPr>
              <a:t>动态查找表</a:t>
            </a:r>
            <a:endParaRPr lang="zh-CN" altLang="en-US" sz="3600">
              <a:solidFill>
                <a:schemeClr val="bg1"/>
              </a:solidFill>
              <a:latin typeface="Verdana" panose="020B0604030504040204" pitchFamily="34" charset="0"/>
              <a:ea typeface="楷体_GB2312"/>
              <a:cs typeface="楷体_GB2312"/>
            </a:endParaRPr>
          </a:p>
        </p:txBody>
      </p:sp>
      <p:sp>
        <p:nvSpPr>
          <p:cNvPr id="106503" name="灯片编号占位符 4"/>
          <p:cNvSpPr>
            <a:spLocks noGrp="1"/>
          </p:cNvSpPr>
          <p:nvPr>
            <p:ph type="sldNum" sz="quarter" idx="12"/>
          </p:nvPr>
        </p:nvSpPr>
        <p:spPr>
          <a:xfrm>
            <a:off x="5832475" y="6642100"/>
            <a:ext cx="3311525" cy="215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fld id="{B7709BB0-D593-47BC-8910-46969CD8B238}" type="slidenum">
              <a:rPr lang="ko-KR" altLang="en-US" sz="1200" b="0">
                <a:solidFill>
                  <a:srgbClr val="16297A"/>
                </a:solidFill>
                <a:latin typeface="Verdana" panose="020B0604030504040204" pitchFamily="34" charset="0"/>
              </a:rPr>
            </a:fld>
            <a:endParaRPr lang="en-US" altLang="ko-KR" sz="1200" b="0">
              <a:solidFill>
                <a:srgbClr val="16297A"/>
              </a:solidFill>
              <a:latin typeface="Verdana" panose="020B060403050404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5171"/>
                                        </p:tgtEl>
                                        <p:attrNameLst>
                                          <p:attrName>style.visibility</p:attrName>
                                        </p:attrNameLst>
                                      </p:cBhvr>
                                      <p:to>
                                        <p:strVal val="visible"/>
                                      </p:to>
                                    </p:set>
                                    <p:animEffect transition="in" filter="wipe(left)">
                                      <p:cBhvr>
                                        <p:cTn id="7" dur="500"/>
                                        <p:tgtEl>
                                          <p:spTgt spid="13517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grpId="0" nodeType="clickEffect">
                                  <p:stCondLst>
                                    <p:cond delay="0"/>
                                  </p:stCondLst>
                                  <p:childTnLst>
                                    <p:set>
                                      <p:cBhvr>
                                        <p:cTn id="11" dur="1" fill="hold">
                                          <p:stCondLst>
                                            <p:cond delay="0"/>
                                          </p:stCondLst>
                                        </p:cTn>
                                        <p:tgtEl>
                                          <p:spTgt spid="135170"/>
                                        </p:tgtEl>
                                        <p:attrNameLst>
                                          <p:attrName>style.visibility</p:attrName>
                                        </p:attrNameLst>
                                      </p:cBhvr>
                                      <p:to>
                                        <p:strVal val="visible"/>
                                      </p:to>
                                    </p:set>
                                    <p:animEffect transition="in" filter="strips(upRight)">
                                      <p:cBhvr>
                                        <p:cTn id="12" dur="500"/>
                                        <p:tgtEl>
                                          <p:spTgt spid="13517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35172"/>
                                        </p:tgtEl>
                                        <p:attrNameLst>
                                          <p:attrName>style.visibility</p:attrName>
                                        </p:attrNameLst>
                                      </p:cBhvr>
                                      <p:to>
                                        <p:strVal val="visible"/>
                                      </p:to>
                                    </p:set>
                                    <p:animEffect transition="in" filter="strips(downRight)">
                                      <p:cBhvr>
                                        <p:cTn id="17" dur="500"/>
                                        <p:tgtEl>
                                          <p:spTgt spid="13517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35173"/>
                                        </p:tgtEl>
                                        <p:attrNameLst>
                                          <p:attrName>style.visibility</p:attrName>
                                        </p:attrNameLst>
                                      </p:cBhvr>
                                      <p:to>
                                        <p:strVal val="visible"/>
                                      </p:to>
                                    </p:set>
                                    <p:animEffect transition="in" filter="strips(downRight)">
                                      <p:cBhvr>
                                        <p:cTn id="22" dur="500"/>
                                        <p:tgtEl>
                                          <p:spTgt spid="135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0" grpId="0" autoUpdateAnimBg="0"/>
      <p:bldP spid="135171" grpId="0" autoUpdateAnimBg="0"/>
      <p:bldP spid="135172" grpId="0" autoUpdateAnimBg="0"/>
      <p:bldP spid="135173"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467544" y="1916832"/>
            <a:ext cx="8550275" cy="414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nSpc>
                <a:spcPct val="110000"/>
              </a:lnSpc>
              <a:buNone/>
            </a:pPr>
            <a:r>
              <a:rPr lang="zh-CN" altLang="en-US" sz="2800" dirty="0">
                <a:latin typeface="微软雅黑" panose="020B0503020204020204" charset="-122"/>
                <a:ea typeface="微软雅黑" panose="020B0503020204020204" charset="-122"/>
              </a:rPr>
              <a:t>在</a:t>
            </a:r>
            <a:r>
              <a:rPr lang="en-US" altLang="zh-CN" sz="2800" dirty="0">
                <a:latin typeface="微软雅黑" panose="020B0503020204020204" charset="-122"/>
                <a:ea typeface="微软雅黑" panose="020B0503020204020204" charset="-122"/>
              </a:rPr>
              <a:t>B- </a:t>
            </a:r>
            <a:r>
              <a:rPr lang="zh-CN" altLang="en-US" sz="2800" dirty="0">
                <a:latin typeface="微软雅黑" panose="020B0503020204020204" charset="-122"/>
                <a:ea typeface="微软雅黑" panose="020B0503020204020204" charset="-122"/>
              </a:rPr>
              <a:t>树上的查找有两种基本操作：</a:t>
            </a:r>
            <a:endParaRPr lang="zh-CN" altLang="en-US" sz="2800" dirty="0">
              <a:latin typeface="微软雅黑" panose="020B0503020204020204" charset="-122"/>
              <a:ea typeface="微软雅黑" panose="020B0503020204020204" charset="-122"/>
            </a:endParaRPr>
          </a:p>
          <a:p>
            <a:pPr marL="355600" lvl="1" indent="0">
              <a:lnSpc>
                <a:spcPct val="110000"/>
              </a:lnSpc>
              <a:buFontTx/>
              <a:buNone/>
            </a:pPr>
            <a:r>
              <a:rPr lang="zh-CN" altLang="en-US" dirty="0">
                <a:solidFill>
                  <a:schemeClr val="folHlink"/>
                </a:solidFill>
                <a:latin typeface="微软雅黑" panose="020B0503020204020204" charset="-122"/>
                <a:ea typeface="微软雅黑" panose="020B0503020204020204" charset="-122"/>
                <a:cs typeface="Times New Roman" panose="02020603050405020304" pitchFamily="18" charset="0"/>
              </a:rPr>
              <a:t>◆</a:t>
            </a:r>
            <a:r>
              <a:rPr lang="zh-CN" altLang="en-US" dirty="0">
                <a:solidFill>
                  <a:schemeClr val="hlink"/>
                </a:solidFill>
                <a:latin typeface="微软雅黑" panose="020B0503020204020204" charset="-122"/>
                <a:ea typeface="微软雅黑" panose="020B0503020204020204" charset="-122"/>
                <a:cs typeface="Times New Roman" panose="02020603050405020304" pitchFamily="18" charset="0"/>
              </a:rPr>
              <a:t>  </a:t>
            </a:r>
            <a:r>
              <a:rPr lang="zh-CN" altLang="en-US" dirty="0">
                <a:latin typeface="微软雅黑" panose="020B0503020204020204" charset="-122"/>
                <a:ea typeface="微软雅黑" panose="020B0503020204020204" charset="-122"/>
              </a:rPr>
              <a:t>在</a:t>
            </a:r>
            <a:r>
              <a:rPr lang="en-US" altLang="zh-CN" dirty="0">
                <a:latin typeface="微软雅黑" panose="020B0503020204020204" charset="-122"/>
                <a:ea typeface="微软雅黑" panose="020B0503020204020204" charset="-122"/>
              </a:rPr>
              <a:t>B-</a:t>
            </a:r>
            <a:r>
              <a:rPr lang="zh-CN" altLang="en-US" dirty="0">
                <a:latin typeface="微软雅黑" panose="020B0503020204020204" charset="-122"/>
                <a:ea typeface="微软雅黑" panose="020B0503020204020204" charset="-122"/>
              </a:rPr>
              <a:t>树上查找结点</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查找算法中没有体现</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a:t>
            </a:r>
            <a:endParaRPr lang="zh-CN" altLang="en-US" dirty="0">
              <a:latin typeface="微软雅黑" panose="020B0503020204020204" charset="-122"/>
              <a:ea typeface="微软雅黑" panose="020B0503020204020204" charset="-122"/>
            </a:endParaRPr>
          </a:p>
          <a:p>
            <a:pPr marL="444500" lvl="1" indent="0">
              <a:lnSpc>
                <a:spcPct val="110000"/>
              </a:lnSpc>
              <a:buFontTx/>
              <a:buNone/>
            </a:pPr>
            <a:r>
              <a:rPr lang="zh-CN" altLang="en-US" dirty="0">
                <a:solidFill>
                  <a:schemeClr val="folHlink"/>
                </a:solidFill>
                <a:latin typeface="微软雅黑" panose="020B0503020204020204" charset="-122"/>
                <a:ea typeface="微软雅黑" panose="020B0503020204020204" charset="-122"/>
                <a:cs typeface="Times New Roman" panose="02020603050405020304" pitchFamily="18" charset="0"/>
              </a:rPr>
              <a:t>◆</a:t>
            </a:r>
            <a:r>
              <a:rPr lang="zh-CN" altLang="en-US" dirty="0">
                <a:solidFill>
                  <a:schemeClr val="hlink"/>
                </a:solidFill>
                <a:latin typeface="微软雅黑" panose="020B0503020204020204" charset="-122"/>
                <a:ea typeface="微软雅黑" panose="020B0503020204020204" charset="-122"/>
                <a:cs typeface="Times New Roman" panose="02020603050405020304" pitchFamily="18" charset="0"/>
              </a:rPr>
              <a:t>  </a:t>
            </a:r>
            <a:r>
              <a:rPr lang="zh-CN" altLang="en-US" dirty="0">
                <a:latin typeface="微软雅黑" panose="020B0503020204020204" charset="-122"/>
                <a:ea typeface="微软雅黑" panose="020B0503020204020204" charset="-122"/>
              </a:rPr>
              <a:t>在结点中查找关键字：</a:t>
            </a:r>
            <a:endParaRPr lang="en-US" altLang="zh-CN" dirty="0">
              <a:latin typeface="微软雅黑" panose="020B0503020204020204" charset="-122"/>
              <a:ea typeface="微软雅黑" panose="020B0503020204020204" charset="-122"/>
            </a:endParaRPr>
          </a:p>
          <a:p>
            <a:pPr marL="444500" lvl="1" indent="0">
              <a:lnSpc>
                <a:spcPct val="110000"/>
              </a:lnSpc>
              <a:buFontTx/>
              <a:buNone/>
            </a:pPr>
            <a:r>
              <a:rPr lang="zh-CN" altLang="en-US" dirty="0">
                <a:latin typeface="微软雅黑" panose="020B0503020204020204" charset="-122"/>
                <a:ea typeface="微软雅黑" panose="020B0503020204020204" charset="-122"/>
              </a:rPr>
              <a:t>在磁盘上找到指针</a:t>
            </a:r>
            <a:r>
              <a:rPr lang="en-US" altLang="zh-CN" dirty="0" err="1">
                <a:latin typeface="微软雅黑" panose="020B0503020204020204" charset="-122"/>
                <a:ea typeface="微软雅黑" panose="020B0503020204020204" charset="-122"/>
              </a:rPr>
              <a:t>ptr</a:t>
            </a:r>
            <a:r>
              <a:rPr lang="zh-CN" altLang="en-US" dirty="0">
                <a:latin typeface="微软雅黑" panose="020B0503020204020204" charset="-122"/>
                <a:ea typeface="微软雅黑" panose="020B0503020204020204" charset="-122"/>
              </a:rPr>
              <a:t>所指向的结点后，将结点信息读入内存后再查找。因此，磁盘（</a:t>
            </a:r>
            <a:r>
              <a:rPr lang="en-US" altLang="zh-CN" dirty="0">
                <a:latin typeface="微软雅黑" panose="020B0503020204020204" charset="-122"/>
                <a:ea typeface="微软雅黑" panose="020B0503020204020204" charset="-122"/>
              </a:rPr>
              <a:t>I/O</a:t>
            </a:r>
            <a:r>
              <a:rPr lang="zh-CN" altLang="en-US" dirty="0">
                <a:latin typeface="微软雅黑" panose="020B0503020204020204" charset="-122"/>
                <a:ea typeface="微软雅黑" panose="020B0503020204020204" charset="-122"/>
              </a:rPr>
              <a:t>）上的查找次数</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待查找的记录关键字在</a:t>
            </a:r>
            <a:r>
              <a:rPr lang="en-US" altLang="zh-CN" dirty="0">
                <a:latin typeface="微软雅黑" panose="020B0503020204020204" charset="-122"/>
                <a:ea typeface="微软雅黑" panose="020B0503020204020204" charset="-122"/>
              </a:rPr>
              <a:t>B- </a:t>
            </a:r>
            <a:r>
              <a:rPr lang="zh-CN" altLang="en-US" dirty="0">
                <a:latin typeface="微软雅黑" panose="020B0503020204020204" charset="-122"/>
                <a:ea typeface="微软雅黑" panose="020B0503020204020204" charset="-122"/>
              </a:rPr>
              <a:t>树上的层次数</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是决定</a:t>
            </a:r>
            <a:r>
              <a:rPr lang="en-US" altLang="zh-CN" dirty="0">
                <a:latin typeface="微软雅黑" panose="020B0503020204020204" charset="-122"/>
                <a:ea typeface="微软雅黑" panose="020B0503020204020204" charset="-122"/>
              </a:rPr>
              <a:t>B- </a:t>
            </a:r>
            <a:r>
              <a:rPr lang="zh-CN" altLang="en-US" dirty="0">
                <a:latin typeface="微软雅黑" panose="020B0503020204020204" charset="-122"/>
                <a:ea typeface="微软雅黑" panose="020B0503020204020204" charset="-122"/>
              </a:rPr>
              <a:t>树查找效率的首要因素。</a:t>
            </a:r>
            <a:endParaRPr lang="zh-CN" altLang="en-US" dirty="0">
              <a:latin typeface="微软雅黑" panose="020B0503020204020204" charset="-122"/>
              <a:ea typeface="微软雅黑" panose="020B0503020204020204" charset="-122"/>
            </a:endParaRPr>
          </a:p>
          <a:p>
            <a:pPr eaLnBrk="1" hangingPunct="1">
              <a:lnSpc>
                <a:spcPct val="130000"/>
              </a:lnSpc>
              <a:spcBef>
                <a:spcPct val="0"/>
              </a:spcBef>
              <a:buClrTx/>
              <a:buSzTx/>
              <a:buFontTx/>
              <a:buNone/>
            </a:pPr>
            <a:endParaRPr kumimoji="1" lang="zh-CN" altLang="en-US" sz="2800" dirty="0">
              <a:solidFill>
                <a:srgbClr val="3333CC"/>
              </a:solidFill>
              <a:latin typeface="宋体" panose="02010600030101010101" pitchFamily="2" charset="-122"/>
            </a:endParaRPr>
          </a:p>
        </p:txBody>
      </p:sp>
      <p:sp>
        <p:nvSpPr>
          <p:cNvPr id="135171" name="Text Box 3"/>
          <p:cNvSpPr txBox="1">
            <a:spLocks noChangeArrowheads="1"/>
          </p:cNvSpPr>
          <p:nvPr/>
        </p:nvSpPr>
        <p:spPr bwMode="auto">
          <a:xfrm>
            <a:off x="1043608" y="1115438"/>
            <a:ext cx="305564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1" lang="en-US" altLang="zh-CN" dirty="0">
                <a:solidFill>
                  <a:schemeClr val="tx2"/>
                </a:solidFill>
                <a:ea typeface="楷体_GB2312"/>
                <a:cs typeface="楷体_GB2312"/>
              </a:rPr>
              <a:t>B-</a:t>
            </a:r>
            <a:r>
              <a:rPr kumimoji="1" lang="zh-CN" altLang="en-US" dirty="0">
                <a:solidFill>
                  <a:schemeClr val="tx2"/>
                </a:solidFill>
                <a:ea typeface="楷体_GB2312"/>
                <a:cs typeface="楷体_GB2312"/>
              </a:rPr>
              <a:t>树</a:t>
            </a:r>
            <a:r>
              <a:rPr kumimoji="1" lang="en-US" altLang="zh-CN" dirty="0">
                <a:solidFill>
                  <a:schemeClr val="tx2"/>
                </a:solidFill>
                <a:ea typeface="楷体_GB2312"/>
                <a:cs typeface="楷体_GB2312"/>
              </a:rPr>
              <a:t>---</a:t>
            </a:r>
            <a:r>
              <a:rPr kumimoji="1" lang="zh-CN" altLang="en-US" dirty="0">
                <a:solidFill>
                  <a:schemeClr val="tx2"/>
                </a:solidFill>
                <a:ea typeface="楷体_GB2312"/>
                <a:cs typeface="楷体_GB2312"/>
              </a:rPr>
              <a:t>性能分析</a:t>
            </a:r>
            <a:endParaRPr kumimoji="1" lang="zh-CN" altLang="en-US" dirty="0">
              <a:solidFill>
                <a:schemeClr val="tx2"/>
              </a:solidFill>
              <a:ea typeface="楷体_GB2312"/>
              <a:cs typeface="楷体_GB2312"/>
            </a:endParaRPr>
          </a:p>
        </p:txBody>
      </p:sp>
      <p:sp>
        <p:nvSpPr>
          <p:cNvPr id="106502" name="Rectangle 2"/>
          <p:cNvSpPr txBox="1">
            <a:spLocks noChangeArrowheads="1"/>
          </p:cNvSpPr>
          <p:nvPr/>
        </p:nvSpPr>
        <p:spPr bwMode="gray">
          <a:xfrm>
            <a:off x="1295400" y="82550"/>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3600">
                <a:solidFill>
                  <a:schemeClr val="bg1"/>
                </a:solidFill>
                <a:latin typeface="Verdana" panose="020B0604030504040204" pitchFamily="34" charset="0"/>
                <a:ea typeface="楷体_GB2312"/>
                <a:cs typeface="楷体_GB2312"/>
              </a:rPr>
              <a:t>8.2   </a:t>
            </a:r>
            <a:r>
              <a:rPr lang="zh-CN" altLang="en-US" sz="3600">
                <a:solidFill>
                  <a:schemeClr val="bg1"/>
                </a:solidFill>
                <a:latin typeface="Verdana" panose="020B0604030504040204" pitchFamily="34" charset="0"/>
                <a:ea typeface="楷体_GB2312"/>
                <a:cs typeface="楷体_GB2312"/>
              </a:rPr>
              <a:t>动态查找表</a:t>
            </a:r>
            <a:endParaRPr lang="zh-CN" altLang="en-US" sz="3600">
              <a:solidFill>
                <a:schemeClr val="bg1"/>
              </a:solidFill>
              <a:latin typeface="Verdana" panose="020B0604030504040204" pitchFamily="34" charset="0"/>
              <a:ea typeface="楷体_GB2312"/>
              <a:cs typeface="楷体_GB2312"/>
            </a:endParaRPr>
          </a:p>
        </p:txBody>
      </p:sp>
      <p:sp>
        <p:nvSpPr>
          <p:cNvPr id="106503" name="灯片编号占位符 4"/>
          <p:cNvSpPr>
            <a:spLocks noGrp="1"/>
          </p:cNvSpPr>
          <p:nvPr>
            <p:ph type="sldNum" sz="quarter" idx="12"/>
          </p:nvPr>
        </p:nvSpPr>
        <p:spPr>
          <a:xfrm>
            <a:off x="5832475" y="6642100"/>
            <a:ext cx="3311525" cy="215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fld id="{B7709BB0-D593-47BC-8910-46969CD8B238}" type="slidenum">
              <a:rPr lang="ko-KR" altLang="en-US" sz="1200" b="0">
                <a:solidFill>
                  <a:srgbClr val="16297A"/>
                </a:solidFill>
                <a:latin typeface="Verdana" panose="020B0604030504040204" pitchFamily="34" charset="0"/>
              </a:rPr>
            </a:fld>
            <a:endParaRPr lang="en-US" altLang="ko-KR" sz="1200" b="0">
              <a:solidFill>
                <a:srgbClr val="16297A"/>
              </a:solidFill>
              <a:latin typeface="Verdana" panose="020B060403050404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5171"/>
                                        </p:tgtEl>
                                        <p:attrNameLst>
                                          <p:attrName>style.visibility</p:attrName>
                                        </p:attrNameLst>
                                      </p:cBhvr>
                                      <p:to>
                                        <p:strVal val="visible"/>
                                      </p:to>
                                    </p:set>
                                    <p:animEffect transition="in" filter="wipe(left)">
                                      <p:cBhvr>
                                        <p:cTn id="7" dur="500"/>
                                        <p:tgtEl>
                                          <p:spTgt spid="13517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grpId="0" nodeType="clickEffect">
                                  <p:stCondLst>
                                    <p:cond delay="0"/>
                                  </p:stCondLst>
                                  <p:childTnLst>
                                    <p:set>
                                      <p:cBhvr>
                                        <p:cTn id="11" dur="1" fill="hold">
                                          <p:stCondLst>
                                            <p:cond delay="0"/>
                                          </p:stCondLst>
                                        </p:cTn>
                                        <p:tgtEl>
                                          <p:spTgt spid="135170"/>
                                        </p:tgtEl>
                                        <p:attrNameLst>
                                          <p:attrName>style.visibility</p:attrName>
                                        </p:attrNameLst>
                                      </p:cBhvr>
                                      <p:to>
                                        <p:strVal val="visible"/>
                                      </p:to>
                                    </p:set>
                                    <p:animEffect transition="in" filter="strips(upRight)">
                                      <p:cBhvr>
                                        <p:cTn id="12" dur="500"/>
                                        <p:tgtEl>
                                          <p:spTgt spid="135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0" grpId="0" autoUpdateAnimBg="0"/>
      <p:bldP spid="135171" grpId="0"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Rectangle 2"/>
          <p:cNvSpPr>
            <a:spLocks noGrp="1" noChangeArrowheads="1"/>
          </p:cNvSpPr>
          <p:nvPr>
            <p:ph type="title"/>
          </p:nvPr>
        </p:nvSpPr>
        <p:spPr>
          <a:xfrm>
            <a:off x="395536" y="1052736"/>
            <a:ext cx="5499720" cy="685800"/>
          </a:xfrm>
        </p:spPr>
        <p:txBody>
          <a:bodyPr>
            <a:noAutofit/>
          </a:bodyPr>
          <a:lstStyle/>
          <a:p>
            <a:pPr algn="l"/>
            <a:r>
              <a:rPr lang="en-US" b="1" dirty="0">
                <a:latin typeface="微软雅黑" panose="020B0503020204020204" charset="-122"/>
                <a:ea typeface="微软雅黑" panose="020B0503020204020204" charset="-122"/>
              </a:rPr>
              <a:t>   B- </a:t>
            </a:r>
            <a:r>
              <a:rPr lang="zh-CN" altLang="en-US" b="1" dirty="0">
                <a:latin typeface="微软雅黑" panose="020B0503020204020204" charset="-122"/>
                <a:ea typeface="微软雅黑" panose="020B0503020204020204" charset="-122"/>
              </a:rPr>
              <a:t>树的插入</a:t>
            </a:r>
            <a:endParaRPr lang="zh-CN" altLang="en-US" b="1" dirty="0">
              <a:latin typeface="微软雅黑" panose="020B0503020204020204" charset="-122"/>
              <a:ea typeface="微软雅黑" panose="020B0503020204020204" charset="-122"/>
            </a:endParaRPr>
          </a:p>
        </p:txBody>
      </p:sp>
      <p:sp>
        <p:nvSpPr>
          <p:cNvPr id="694275" name="Rectangle 3"/>
          <p:cNvSpPr>
            <a:spLocks noGrp="1" noChangeArrowheads="1"/>
          </p:cNvSpPr>
          <p:nvPr>
            <p:ph type="body" idx="1"/>
          </p:nvPr>
        </p:nvSpPr>
        <p:spPr>
          <a:xfrm>
            <a:off x="395536" y="2060848"/>
            <a:ext cx="8812213" cy="5949950"/>
          </a:xfrm>
          <a:noFill/>
        </p:spPr>
        <p:txBody>
          <a:bodyPr/>
          <a:lstStyle/>
          <a:p>
            <a:pPr marL="0" indent="0">
              <a:lnSpc>
                <a:spcPct val="110000"/>
              </a:lnSpc>
              <a:buFont typeface="Wingdings" panose="05000000000000000000" pitchFamily="2" charset="2"/>
              <a:buNone/>
            </a:pPr>
            <a:r>
              <a:rPr lang="zh-CN" altLang="en-US" b="1" dirty="0">
                <a:latin typeface="微软雅黑" panose="020B0503020204020204" charset="-122"/>
                <a:ea typeface="微软雅黑" panose="020B0503020204020204" charset="-122"/>
              </a:rPr>
              <a:t>    </a:t>
            </a:r>
            <a:r>
              <a:rPr lang="en-US" sz="2800" b="1" dirty="0">
                <a:latin typeface="微软雅黑" panose="020B0503020204020204" charset="-122"/>
                <a:ea typeface="微软雅黑" panose="020B0503020204020204" charset="-122"/>
              </a:rPr>
              <a:t>B</a:t>
            </a:r>
            <a:r>
              <a:rPr lang="en-US" altLang="zh-CN" sz="2800" b="1" dirty="0">
                <a:latin typeface="微软雅黑" panose="020B0503020204020204" charset="-122"/>
                <a:ea typeface="微软雅黑" panose="020B0503020204020204" charset="-122"/>
              </a:rPr>
              <a:t>- </a:t>
            </a:r>
            <a:r>
              <a:rPr lang="zh-CN" altLang="en-US" sz="2800" b="1" dirty="0">
                <a:latin typeface="微软雅黑" panose="020B0503020204020204" charset="-122"/>
                <a:ea typeface="微软雅黑" panose="020B0503020204020204" charset="-122"/>
              </a:rPr>
              <a:t>树的生成也是从空树起，逐个插入关键字。插入时不是每插入一个关键字就添加一个</a:t>
            </a:r>
            <a:r>
              <a:rPr lang="zh-CN" altLang="en-US" sz="2800" dirty="0">
                <a:latin typeface="微软雅黑" panose="020B0503020204020204" charset="-122"/>
                <a:ea typeface="微软雅黑" panose="020B0503020204020204" charset="-122"/>
              </a:rPr>
              <a:t>终端</a:t>
            </a:r>
            <a:r>
              <a:rPr lang="zh-CN" altLang="en-US" sz="2800" b="1" dirty="0">
                <a:latin typeface="微软雅黑" panose="020B0503020204020204" charset="-122"/>
                <a:ea typeface="微软雅黑" panose="020B0503020204020204" charset="-122"/>
              </a:rPr>
              <a:t>结点，而是</a:t>
            </a:r>
            <a:r>
              <a:rPr lang="zh-CN" altLang="en-US" sz="2800" b="1" dirty="0">
                <a:solidFill>
                  <a:srgbClr val="FF0000"/>
                </a:solidFill>
                <a:latin typeface="微软雅黑" panose="020B0503020204020204" charset="-122"/>
                <a:ea typeface="微软雅黑" panose="020B0503020204020204" charset="-122"/>
              </a:rPr>
              <a:t>首先</a:t>
            </a:r>
            <a:r>
              <a:rPr lang="zh-CN" altLang="en-US" sz="2800" b="1" dirty="0">
                <a:latin typeface="微软雅黑" panose="020B0503020204020204" charset="-122"/>
                <a:ea typeface="微软雅黑" panose="020B0503020204020204" charset="-122"/>
              </a:rPr>
              <a:t>在最低层的某个终端结点中添加一个关键字，</a:t>
            </a:r>
            <a:r>
              <a:rPr lang="zh-CN" altLang="en-US" sz="2800" b="1" dirty="0">
                <a:solidFill>
                  <a:srgbClr val="FF0000"/>
                </a:solidFill>
                <a:latin typeface="微软雅黑" panose="020B0503020204020204" charset="-122"/>
                <a:ea typeface="微软雅黑" panose="020B0503020204020204" charset="-122"/>
              </a:rPr>
              <a:t>然后</a:t>
            </a:r>
            <a:r>
              <a:rPr lang="zh-CN" altLang="en-US" sz="2800" b="1" dirty="0">
                <a:latin typeface="微软雅黑" panose="020B0503020204020204" charset="-122"/>
                <a:ea typeface="微软雅黑" panose="020B0503020204020204" charset="-122"/>
              </a:rPr>
              <a:t>有可能“</a:t>
            </a:r>
            <a:r>
              <a:rPr lang="zh-CN" altLang="en-US" sz="2800" b="1" dirty="0">
                <a:solidFill>
                  <a:schemeClr val="folHlink"/>
                </a:solidFill>
                <a:latin typeface="微软雅黑" panose="020B0503020204020204" charset="-122"/>
                <a:ea typeface="微软雅黑" panose="020B0503020204020204" charset="-122"/>
              </a:rPr>
              <a:t>分裂</a:t>
            </a:r>
            <a:r>
              <a:rPr lang="zh-CN" altLang="en-US" sz="2800" b="1" dirty="0">
                <a:latin typeface="微软雅黑" panose="020B0503020204020204" charset="-122"/>
                <a:ea typeface="微软雅黑" panose="020B0503020204020204" charset="-122"/>
              </a:rPr>
              <a:t>”。</a:t>
            </a:r>
            <a:endParaRPr lang="zh-CN" altLang="en-US" sz="2800" b="1" dirty="0">
              <a:latin typeface="微软雅黑" panose="020B0503020204020204" charset="-122"/>
              <a:ea typeface="微软雅黑" panose="020B0503020204020204" charset="-122"/>
            </a:endParaRPr>
          </a:p>
          <a:p>
            <a:pPr marL="0" indent="0">
              <a:lnSpc>
                <a:spcPct val="110000"/>
              </a:lnSpc>
              <a:buFont typeface="Wingdings" panose="05000000000000000000" pitchFamily="2" charset="2"/>
              <a:buNone/>
            </a:pPr>
            <a:endParaRPr lang="zh-CN" altLang="en-US" sz="2800" b="1" dirty="0">
              <a:latin typeface="微软雅黑" panose="020B0503020204020204" charset="-122"/>
              <a:ea typeface="微软雅黑" panose="020B0503020204020204" charset="-122"/>
            </a:endParaRPr>
          </a:p>
        </p:txBody>
      </p:sp>
      <p:sp>
        <p:nvSpPr>
          <p:cNvPr id="2" name="灯片编号占位符 1"/>
          <p:cNvSpPr>
            <a:spLocks noGrp="1"/>
          </p:cNvSpPr>
          <p:nvPr>
            <p:ph type="sldNum" sz="quarter" idx="12"/>
          </p:nvPr>
        </p:nvSpPr>
        <p:spPr/>
        <p:txBody>
          <a:bodyPr/>
          <a:lstStyle/>
          <a:p>
            <a:pPr>
              <a:defRPr/>
            </a:pPr>
            <a:fld id="{9EE3FC62-86F7-416E-92C0-4F08BCF99AED}" type="slidenum">
              <a:rPr lang="zh-CN" altLang="en-US" smtClean="0"/>
            </a:fld>
            <a:endParaRPr lang="en-US" altLang="zh-CN"/>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Rectangle 2"/>
          <p:cNvSpPr>
            <a:spLocks noGrp="1" noChangeArrowheads="1"/>
          </p:cNvSpPr>
          <p:nvPr>
            <p:ph type="title"/>
          </p:nvPr>
        </p:nvSpPr>
        <p:spPr>
          <a:xfrm>
            <a:off x="899592" y="1052736"/>
            <a:ext cx="5499720" cy="685800"/>
          </a:xfrm>
        </p:spPr>
        <p:txBody>
          <a:bodyPr>
            <a:noAutofit/>
          </a:bodyPr>
          <a:lstStyle/>
          <a:p>
            <a:pPr algn="l"/>
            <a:r>
              <a:rPr lang="en-US" dirty="0">
                <a:latin typeface="微软雅黑" panose="020B0503020204020204" charset="-122"/>
                <a:ea typeface="微软雅黑" panose="020B0503020204020204" charset="-122"/>
              </a:rPr>
              <a:t> </a:t>
            </a:r>
            <a:r>
              <a:rPr lang="en-US" b="1" dirty="0">
                <a:latin typeface="微软雅黑" panose="020B0503020204020204" charset="-122"/>
                <a:ea typeface="微软雅黑" panose="020B0503020204020204" charset="-122"/>
              </a:rPr>
              <a:t>B</a:t>
            </a:r>
            <a:r>
              <a:rPr lang="en-US" dirty="0">
                <a:latin typeface="微软雅黑" panose="020B0503020204020204" charset="-122"/>
                <a:ea typeface="微软雅黑" panose="020B0503020204020204" charset="-122"/>
              </a:rPr>
              <a:t>- </a:t>
            </a:r>
            <a:r>
              <a:rPr lang="zh-CN" altLang="en-US" b="1" dirty="0">
                <a:latin typeface="微软雅黑" panose="020B0503020204020204" charset="-122"/>
                <a:ea typeface="微软雅黑" panose="020B0503020204020204" charset="-122"/>
              </a:rPr>
              <a:t>树的插入</a:t>
            </a:r>
            <a:endParaRPr lang="zh-CN" altLang="en-US" b="1" dirty="0">
              <a:latin typeface="微软雅黑" panose="020B0503020204020204" charset="-122"/>
              <a:ea typeface="微软雅黑" panose="020B0503020204020204" charset="-122"/>
            </a:endParaRPr>
          </a:p>
        </p:txBody>
      </p:sp>
      <p:sp>
        <p:nvSpPr>
          <p:cNvPr id="694275" name="Rectangle 3"/>
          <p:cNvSpPr>
            <a:spLocks noGrp="1" noChangeArrowheads="1"/>
          </p:cNvSpPr>
          <p:nvPr>
            <p:ph type="body" idx="1"/>
          </p:nvPr>
        </p:nvSpPr>
        <p:spPr>
          <a:xfrm>
            <a:off x="331787" y="2132856"/>
            <a:ext cx="8920733" cy="5949950"/>
          </a:xfrm>
          <a:noFill/>
        </p:spPr>
        <p:txBody>
          <a:bodyPr/>
          <a:lstStyle/>
          <a:p>
            <a:pPr marL="0" indent="0">
              <a:lnSpc>
                <a:spcPct val="110000"/>
              </a:lnSpc>
              <a:buFont typeface="Wingdings" panose="05000000000000000000" pitchFamily="2" charset="2"/>
              <a:buNone/>
            </a:pPr>
            <a:r>
              <a:rPr lang="zh-CN" altLang="en-US" sz="3600" b="1" dirty="0">
                <a:solidFill>
                  <a:schemeClr val="folHlink"/>
                </a:solidFill>
                <a:latin typeface="微软雅黑" panose="020B0503020204020204" charset="-122"/>
                <a:ea typeface="微软雅黑" panose="020B0503020204020204" charset="-122"/>
              </a:rPr>
              <a:t>⑴ 插入思想</a:t>
            </a:r>
            <a:endParaRPr lang="zh-CN" altLang="en-US" sz="3600" b="1" dirty="0">
              <a:solidFill>
                <a:schemeClr val="folHlink"/>
              </a:solidFill>
              <a:latin typeface="微软雅黑" panose="020B0503020204020204" charset="-122"/>
              <a:ea typeface="微软雅黑" panose="020B0503020204020204" charset="-122"/>
            </a:endParaRPr>
          </a:p>
          <a:p>
            <a:pPr marL="533400" lvl="1" indent="0">
              <a:lnSpc>
                <a:spcPct val="110000"/>
              </a:lnSpc>
              <a:buFontTx/>
              <a:buNone/>
            </a:pPr>
            <a:r>
              <a:rPr lang="zh-CN" altLang="en-US" b="1" dirty="0">
                <a:latin typeface="微软雅黑" panose="020B0503020204020204" charset="-122"/>
                <a:ea typeface="微软雅黑" panose="020B0503020204020204" charset="-122"/>
              </a:rPr>
              <a:t>① 在</a:t>
            </a:r>
            <a:r>
              <a:rPr lang="en-US" b="1" dirty="0">
                <a:latin typeface="微软雅黑" panose="020B0503020204020204" charset="-122"/>
                <a:ea typeface="微软雅黑" panose="020B0503020204020204" charset="-122"/>
              </a:rPr>
              <a:t>B-</a:t>
            </a:r>
            <a:r>
              <a:rPr lang="zh-CN" altLang="en-US" b="1" dirty="0">
                <a:latin typeface="微软雅黑" panose="020B0503020204020204" charset="-122"/>
                <a:ea typeface="微软雅黑" panose="020B0503020204020204" charset="-122"/>
              </a:rPr>
              <a:t>树的中查找关键字</a:t>
            </a:r>
            <a:r>
              <a:rPr lang="en-US" b="1" dirty="0">
                <a:latin typeface="微软雅黑" panose="020B0503020204020204" charset="-122"/>
                <a:ea typeface="微软雅黑" panose="020B0503020204020204" charset="-122"/>
              </a:rPr>
              <a:t>K</a:t>
            </a:r>
            <a:r>
              <a:rPr lang="zh-CN" altLang="en-US" b="1" dirty="0">
                <a:latin typeface="微软雅黑" panose="020B0503020204020204" charset="-122"/>
                <a:ea typeface="微软雅黑" panose="020B0503020204020204" charset="-122"/>
              </a:rPr>
              <a:t>，若找到，表明关键字已存在，返回；否则，</a:t>
            </a:r>
            <a:r>
              <a:rPr lang="en-US" b="1" dirty="0">
                <a:latin typeface="微软雅黑" panose="020B0503020204020204" charset="-122"/>
                <a:ea typeface="微软雅黑" panose="020B0503020204020204" charset="-122"/>
              </a:rPr>
              <a:t>K</a:t>
            </a:r>
            <a:r>
              <a:rPr lang="zh-CN" altLang="en-US" b="1" dirty="0">
                <a:latin typeface="微软雅黑" panose="020B0503020204020204" charset="-122"/>
                <a:ea typeface="微软雅黑" panose="020B0503020204020204" charset="-122"/>
              </a:rPr>
              <a:t>的查找操作失败于某个叶子结点，转 ②；</a:t>
            </a:r>
            <a:endParaRPr lang="zh-CN" altLang="en-US" b="1" dirty="0">
              <a:latin typeface="微软雅黑" panose="020B0503020204020204" charset="-122"/>
              <a:ea typeface="微软雅黑" panose="020B0503020204020204" charset="-122"/>
            </a:endParaRPr>
          </a:p>
          <a:p>
            <a:pPr marL="533400" lvl="1" indent="0">
              <a:lnSpc>
                <a:spcPct val="110000"/>
              </a:lnSpc>
              <a:buFontTx/>
              <a:buNone/>
            </a:pPr>
            <a:r>
              <a:rPr lang="zh-CN" altLang="en-US" b="1" dirty="0">
                <a:latin typeface="微软雅黑" panose="020B0503020204020204" charset="-122"/>
                <a:ea typeface="微软雅黑" panose="020B0503020204020204" charset="-122"/>
              </a:rPr>
              <a:t>② 将</a:t>
            </a:r>
            <a:r>
              <a:rPr lang="en-US" b="1" dirty="0">
                <a:latin typeface="微软雅黑" panose="020B0503020204020204" charset="-122"/>
                <a:ea typeface="微软雅黑" panose="020B0503020204020204" charset="-122"/>
              </a:rPr>
              <a:t>K</a:t>
            </a:r>
            <a:r>
              <a:rPr lang="zh-CN" altLang="en-US" b="1" dirty="0">
                <a:latin typeface="微软雅黑" panose="020B0503020204020204" charset="-122"/>
                <a:ea typeface="微软雅黑" panose="020B0503020204020204" charset="-122"/>
              </a:rPr>
              <a:t>插入到该叶子结点中，插入时，若：</a:t>
            </a:r>
            <a:endParaRPr lang="zh-CN" altLang="en-US" b="1" dirty="0">
              <a:latin typeface="微软雅黑" panose="020B0503020204020204" charset="-122"/>
              <a:ea typeface="微软雅黑" panose="020B0503020204020204" charset="-122"/>
            </a:endParaRPr>
          </a:p>
          <a:p>
            <a:pPr marL="901700" lvl="2" indent="0">
              <a:lnSpc>
                <a:spcPct val="110000"/>
              </a:lnSpc>
              <a:buFont typeface="Wingdings" panose="05000000000000000000" pitchFamily="2" charset="2"/>
              <a:buNone/>
            </a:pPr>
            <a:r>
              <a:rPr lang="zh-CN" altLang="en-US" sz="2800" b="1" dirty="0">
                <a:solidFill>
                  <a:schemeClr val="folHlink"/>
                </a:solidFill>
                <a:latin typeface="微软雅黑" panose="020B0503020204020204" charset="-122"/>
                <a:ea typeface="微软雅黑" panose="020B0503020204020204" charset="-122"/>
                <a:cs typeface="Times New Roman" panose="02020603050405020304" pitchFamily="18" charset="0"/>
              </a:rPr>
              <a:t>◆</a:t>
            </a:r>
            <a:r>
              <a:rPr lang="zh-CN" altLang="en-US" sz="2800" b="1" dirty="0">
                <a:solidFill>
                  <a:schemeClr val="hlink"/>
                </a:solidFill>
                <a:latin typeface="微软雅黑" panose="020B0503020204020204" charset="-122"/>
                <a:ea typeface="微软雅黑" panose="020B0503020204020204" charset="-122"/>
                <a:cs typeface="Times New Roman" panose="02020603050405020304" pitchFamily="18" charset="0"/>
              </a:rPr>
              <a:t> 终端</a:t>
            </a:r>
            <a:r>
              <a:rPr lang="zh-CN" altLang="en-US" sz="2800" b="1" dirty="0">
                <a:latin typeface="微软雅黑" panose="020B0503020204020204" charset="-122"/>
                <a:ea typeface="微软雅黑" panose="020B0503020204020204" charset="-122"/>
              </a:rPr>
              <a:t>结点的关键字数</a:t>
            </a:r>
            <a:r>
              <a:rPr lang="en-US" sz="2800" b="1" dirty="0">
                <a:latin typeface="微软雅黑" panose="020B0503020204020204" charset="-122"/>
                <a:ea typeface="微软雅黑" panose="020B0503020204020204" charset="-122"/>
              </a:rPr>
              <a:t>&lt;m-1</a:t>
            </a:r>
            <a:r>
              <a:rPr lang="zh-CN" altLang="en-US" sz="2800" b="1" dirty="0">
                <a:latin typeface="微软雅黑" panose="020B0503020204020204" charset="-122"/>
                <a:ea typeface="微软雅黑" panose="020B0503020204020204" charset="-122"/>
              </a:rPr>
              <a:t>：直接插入；</a:t>
            </a:r>
            <a:endParaRPr lang="zh-CN" altLang="en-US" sz="2800" b="1" dirty="0">
              <a:latin typeface="微软雅黑" panose="020B0503020204020204" charset="-122"/>
              <a:ea typeface="微软雅黑" panose="020B0503020204020204" charset="-122"/>
            </a:endParaRPr>
          </a:p>
          <a:p>
            <a:pPr marL="901700" lvl="2" indent="0">
              <a:lnSpc>
                <a:spcPct val="110000"/>
              </a:lnSpc>
              <a:buFont typeface="Wingdings" panose="05000000000000000000" pitchFamily="2" charset="2"/>
              <a:buNone/>
            </a:pPr>
            <a:r>
              <a:rPr lang="zh-CN" altLang="en-US" sz="2800" b="1" dirty="0">
                <a:solidFill>
                  <a:schemeClr val="folHlink"/>
                </a:solidFill>
                <a:latin typeface="微软雅黑" panose="020B0503020204020204" charset="-122"/>
                <a:ea typeface="微软雅黑" panose="020B0503020204020204" charset="-122"/>
                <a:cs typeface="Times New Roman" panose="02020603050405020304" pitchFamily="18" charset="0"/>
              </a:rPr>
              <a:t>◆</a:t>
            </a:r>
            <a:r>
              <a:rPr lang="zh-CN" altLang="en-US" sz="2800" b="1" dirty="0">
                <a:solidFill>
                  <a:schemeClr val="hlink"/>
                </a:solidFill>
                <a:latin typeface="微软雅黑" panose="020B0503020204020204" charset="-122"/>
                <a:ea typeface="微软雅黑" panose="020B0503020204020204" charset="-122"/>
              </a:rPr>
              <a:t> 终端</a:t>
            </a:r>
            <a:r>
              <a:rPr lang="zh-CN" altLang="en-US" sz="2800" b="1" dirty="0">
                <a:latin typeface="微软雅黑" panose="020B0503020204020204" charset="-122"/>
                <a:ea typeface="微软雅黑" panose="020B0503020204020204" charset="-122"/>
              </a:rPr>
              <a:t>结点的关键字数</a:t>
            </a:r>
            <a:r>
              <a:rPr lang="en-US" sz="2800" b="1" dirty="0">
                <a:latin typeface="微软雅黑" panose="020B0503020204020204" charset="-122"/>
                <a:ea typeface="微软雅黑" panose="020B0503020204020204" charset="-122"/>
              </a:rPr>
              <a:t>=m-1</a:t>
            </a:r>
            <a:r>
              <a:rPr lang="zh-CN" altLang="en-US" sz="2800" b="1" dirty="0">
                <a:latin typeface="微软雅黑" panose="020B0503020204020204" charset="-122"/>
                <a:ea typeface="微软雅黑" panose="020B0503020204020204" charset="-122"/>
              </a:rPr>
              <a:t>：将结点“</a:t>
            </a:r>
            <a:r>
              <a:rPr lang="zh-CN" altLang="en-US" sz="2800" b="1" dirty="0">
                <a:solidFill>
                  <a:schemeClr val="folHlink"/>
                </a:solidFill>
                <a:latin typeface="微软雅黑" panose="020B0503020204020204" charset="-122"/>
                <a:ea typeface="微软雅黑" panose="020B0503020204020204" charset="-122"/>
              </a:rPr>
              <a:t>分裂</a:t>
            </a:r>
            <a:r>
              <a:rPr lang="zh-CN" altLang="en-US" sz="2800" b="1" dirty="0">
                <a:latin typeface="微软雅黑" panose="020B0503020204020204" charset="-122"/>
                <a:ea typeface="微软雅黑" panose="020B0503020204020204" charset="-122"/>
              </a:rPr>
              <a:t>”。</a:t>
            </a:r>
            <a:endParaRPr lang="zh-CN" altLang="en-US" sz="2800" b="1" dirty="0">
              <a:latin typeface="微软雅黑" panose="020B0503020204020204" charset="-122"/>
              <a:ea typeface="微软雅黑" panose="020B0503020204020204" charset="-122"/>
            </a:endParaRPr>
          </a:p>
        </p:txBody>
      </p:sp>
      <p:sp>
        <p:nvSpPr>
          <p:cNvPr id="2" name="灯片编号占位符 1"/>
          <p:cNvSpPr>
            <a:spLocks noGrp="1"/>
          </p:cNvSpPr>
          <p:nvPr>
            <p:ph type="sldNum" sz="quarter" idx="12"/>
          </p:nvPr>
        </p:nvSpPr>
        <p:spPr/>
        <p:txBody>
          <a:bodyPr/>
          <a:lstStyle/>
          <a:p>
            <a:pPr>
              <a:defRPr/>
            </a:pPr>
            <a:fld id="{9EE3FC62-86F7-416E-92C0-4F08BCF99AED}" type="slidenum">
              <a:rPr lang="zh-CN" altLang="en-US" smtClean="0"/>
            </a:fld>
            <a:endParaRPr lang="en-US" altLang="zh-CN"/>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2"/>
          <p:cNvSpPr>
            <a:spLocks noGrp="1" noChangeArrowheads="1"/>
          </p:cNvSpPr>
          <p:nvPr>
            <p:ph type="body" idx="1"/>
          </p:nvPr>
        </p:nvSpPr>
        <p:spPr>
          <a:xfrm>
            <a:off x="165893" y="224631"/>
            <a:ext cx="8812213" cy="6408737"/>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lnSpcReduction="10000"/>
          </a:bodyPr>
          <a:lstStyle/>
          <a:p>
            <a:pPr marL="0" indent="0">
              <a:lnSpc>
                <a:spcPct val="110000"/>
              </a:lnSpc>
              <a:buFont typeface="Wingdings" panose="05000000000000000000" pitchFamily="2" charset="2"/>
              <a:buNone/>
              <a:tabLst>
                <a:tab pos="355600" algn="l"/>
              </a:tabLst>
            </a:pPr>
            <a:r>
              <a:rPr lang="zh-CN" altLang="en-US" sz="3600" b="1" dirty="0">
                <a:solidFill>
                  <a:schemeClr val="folHlink"/>
                </a:solidFill>
                <a:latin typeface="微软雅黑" panose="020B0503020204020204" charset="-122"/>
                <a:ea typeface="微软雅黑" panose="020B0503020204020204" charset="-122"/>
              </a:rPr>
              <a:t>⑵ 结点</a:t>
            </a:r>
            <a:r>
              <a:rPr lang="zh-CN" altLang="en-US" sz="3600" b="1" dirty="0">
                <a:latin typeface="微软雅黑" panose="020B0503020204020204" charset="-122"/>
                <a:ea typeface="微软雅黑" panose="020B0503020204020204" charset="-122"/>
              </a:rPr>
              <a:t>“</a:t>
            </a:r>
            <a:r>
              <a:rPr lang="zh-CN" altLang="en-US" sz="3600" b="1" dirty="0">
                <a:solidFill>
                  <a:schemeClr val="tx2"/>
                </a:solidFill>
                <a:latin typeface="微软雅黑" panose="020B0503020204020204" charset="-122"/>
                <a:ea typeface="微软雅黑" panose="020B0503020204020204" charset="-122"/>
              </a:rPr>
              <a:t>分裂</a:t>
            </a:r>
            <a:r>
              <a:rPr lang="zh-CN" altLang="en-US" sz="3600" b="1" dirty="0">
                <a:latin typeface="微软雅黑" panose="020B0503020204020204" charset="-122"/>
                <a:ea typeface="微软雅黑" panose="020B0503020204020204" charset="-122"/>
              </a:rPr>
              <a:t>”</a:t>
            </a:r>
            <a:r>
              <a:rPr lang="zh-CN" altLang="en-US" sz="3600" b="1" dirty="0">
                <a:solidFill>
                  <a:schemeClr val="folHlink"/>
                </a:solidFill>
                <a:latin typeface="微软雅黑" panose="020B0503020204020204" charset="-122"/>
                <a:ea typeface="微软雅黑" panose="020B0503020204020204" charset="-122"/>
              </a:rPr>
              <a:t>方法</a:t>
            </a:r>
            <a:endParaRPr lang="zh-CN" altLang="en-US" sz="3600" b="1" dirty="0">
              <a:solidFill>
                <a:schemeClr val="folHlink"/>
              </a:solidFill>
              <a:latin typeface="微软雅黑" panose="020B0503020204020204" charset="-122"/>
              <a:ea typeface="微软雅黑" panose="020B0503020204020204" charset="-122"/>
            </a:endParaRPr>
          </a:p>
          <a:p>
            <a:pPr marL="0" indent="0">
              <a:lnSpc>
                <a:spcPct val="110000"/>
              </a:lnSpc>
              <a:buFont typeface="Wingdings" panose="05000000000000000000" pitchFamily="2" charset="2"/>
              <a:buNone/>
              <a:tabLst>
                <a:tab pos="355600" algn="l"/>
              </a:tabLst>
            </a:pPr>
            <a:r>
              <a:rPr lang="zh-CN" altLang="en-US" sz="2800" b="1" dirty="0">
                <a:latin typeface="微软雅黑" panose="020B0503020204020204" charset="-122"/>
                <a:ea typeface="微软雅黑" panose="020B0503020204020204" charset="-122"/>
              </a:rPr>
              <a:t>    设待</a:t>
            </a:r>
            <a:r>
              <a:rPr lang="zh-CN" altLang="en-US" sz="2800" b="1" dirty="0">
                <a:solidFill>
                  <a:schemeClr val="accent1"/>
                </a:solidFill>
                <a:latin typeface="微软雅黑" panose="020B0503020204020204" charset="-122"/>
                <a:ea typeface="微软雅黑" panose="020B0503020204020204" charset="-122"/>
              </a:rPr>
              <a:t>“分裂”</a:t>
            </a:r>
            <a:r>
              <a:rPr lang="zh-CN" altLang="en-US" sz="2800" b="1" dirty="0">
                <a:latin typeface="微软雅黑" panose="020B0503020204020204" charset="-122"/>
                <a:ea typeface="微软雅黑" panose="020B0503020204020204" charset="-122"/>
              </a:rPr>
              <a:t>结点包含信息为：</a:t>
            </a:r>
            <a:endParaRPr lang="zh-CN" altLang="en-US" sz="2800" b="1" dirty="0">
              <a:latin typeface="微软雅黑" panose="020B0503020204020204" charset="-122"/>
              <a:ea typeface="微软雅黑" panose="020B0503020204020204" charset="-122"/>
            </a:endParaRPr>
          </a:p>
          <a:p>
            <a:pPr marL="0" indent="0">
              <a:lnSpc>
                <a:spcPct val="110000"/>
              </a:lnSpc>
              <a:buFont typeface="Wingdings" panose="05000000000000000000" pitchFamily="2" charset="2"/>
              <a:buNone/>
              <a:tabLst>
                <a:tab pos="355600" algn="l"/>
              </a:tabLst>
            </a:pPr>
            <a:r>
              <a:rPr lang="zh-CN" altLang="en-US" sz="2800" b="1" dirty="0">
                <a:latin typeface="微软雅黑" panose="020B0503020204020204" charset="-122"/>
                <a:ea typeface="微软雅黑" panose="020B0503020204020204" charset="-122"/>
              </a:rPr>
              <a:t>       </a:t>
            </a:r>
            <a:r>
              <a:rPr lang="en-US" sz="2800" b="1" dirty="0">
                <a:latin typeface="微软雅黑" panose="020B0503020204020204" charset="-122"/>
                <a:ea typeface="微软雅黑" panose="020B0503020204020204" charset="-122"/>
              </a:rPr>
              <a:t>(m</a:t>
            </a:r>
            <a:r>
              <a:rPr lang="zh-CN" altLang="en-US" sz="2800" b="1" dirty="0">
                <a:latin typeface="微软雅黑" panose="020B0503020204020204" charset="-122"/>
                <a:ea typeface="微软雅黑" panose="020B0503020204020204" charset="-122"/>
              </a:rPr>
              <a:t>，</a:t>
            </a:r>
            <a:r>
              <a:rPr lang="en-US" sz="2800" b="1" dirty="0">
                <a:latin typeface="微软雅黑" panose="020B0503020204020204" charset="-122"/>
                <a:ea typeface="微软雅黑" panose="020B0503020204020204" charset="-122"/>
              </a:rPr>
              <a:t>A</a:t>
            </a:r>
            <a:r>
              <a:rPr lang="en-US" sz="2800" b="1" baseline="-20000" dirty="0">
                <a:latin typeface="微软雅黑" panose="020B0503020204020204" charset="-122"/>
                <a:ea typeface="微软雅黑" panose="020B0503020204020204" charset="-122"/>
              </a:rPr>
              <a:t>0</a:t>
            </a:r>
            <a:r>
              <a:rPr lang="zh-CN" altLang="en-US" sz="2800" b="1" dirty="0">
                <a:latin typeface="微软雅黑" panose="020B0503020204020204" charset="-122"/>
                <a:ea typeface="微软雅黑" panose="020B0503020204020204" charset="-122"/>
              </a:rPr>
              <a:t>，</a:t>
            </a:r>
            <a:r>
              <a:rPr lang="en-US" sz="2800" b="1" dirty="0">
                <a:latin typeface="微软雅黑" panose="020B0503020204020204" charset="-122"/>
                <a:ea typeface="微软雅黑" panose="020B0503020204020204" charset="-122"/>
              </a:rPr>
              <a:t>K</a:t>
            </a:r>
            <a:r>
              <a:rPr lang="en-US" sz="2800" b="1" baseline="-20000" dirty="0">
                <a:latin typeface="微软雅黑" panose="020B0503020204020204" charset="-122"/>
                <a:ea typeface="微软雅黑" panose="020B0503020204020204" charset="-122"/>
              </a:rPr>
              <a:t>1</a:t>
            </a:r>
            <a:r>
              <a:rPr lang="zh-CN" altLang="en-US" sz="2800" b="1" dirty="0">
                <a:latin typeface="微软雅黑" panose="020B0503020204020204" charset="-122"/>
                <a:ea typeface="微软雅黑" panose="020B0503020204020204" charset="-122"/>
              </a:rPr>
              <a:t>，</a:t>
            </a:r>
            <a:r>
              <a:rPr lang="en-US" sz="2800" b="1" dirty="0">
                <a:latin typeface="微软雅黑" panose="020B0503020204020204" charset="-122"/>
                <a:ea typeface="微软雅黑" panose="020B0503020204020204" charset="-122"/>
              </a:rPr>
              <a:t>A</a:t>
            </a:r>
            <a:r>
              <a:rPr lang="en-US" sz="2800" b="1" baseline="-20000" dirty="0">
                <a:latin typeface="微软雅黑" panose="020B0503020204020204" charset="-122"/>
                <a:ea typeface="微软雅黑" panose="020B0503020204020204" charset="-122"/>
              </a:rPr>
              <a:t>1</a:t>
            </a:r>
            <a:r>
              <a:rPr lang="zh-CN" altLang="en-US" sz="2800" b="1" dirty="0">
                <a:latin typeface="微软雅黑" panose="020B0503020204020204" charset="-122"/>
                <a:ea typeface="微软雅黑" panose="020B0503020204020204" charset="-122"/>
              </a:rPr>
              <a:t>，</a:t>
            </a:r>
            <a:r>
              <a:rPr lang="en-US" sz="2800" b="1" dirty="0">
                <a:latin typeface="微软雅黑" panose="020B0503020204020204" charset="-122"/>
                <a:ea typeface="微软雅黑" panose="020B0503020204020204" charset="-122"/>
              </a:rPr>
              <a:t>K</a:t>
            </a:r>
            <a:r>
              <a:rPr lang="en-US" sz="2800" b="1" baseline="-20000" dirty="0">
                <a:latin typeface="微软雅黑" panose="020B0503020204020204" charset="-122"/>
                <a:ea typeface="微软雅黑" panose="020B0503020204020204" charset="-122"/>
              </a:rPr>
              <a:t>2</a:t>
            </a:r>
            <a:r>
              <a:rPr lang="zh-CN" altLang="en-US" sz="2800" b="1" dirty="0">
                <a:latin typeface="微软雅黑" panose="020B0503020204020204" charset="-122"/>
                <a:ea typeface="微软雅黑" panose="020B0503020204020204" charset="-122"/>
              </a:rPr>
              <a:t>，</a:t>
            </a:r>
            <a:r>
              <a:rPr lang="en-US" sz="2800" b="1" dirty="0">
                <a:latin typeface="微软雅黑" panose="020B0503020204020204" charset="-122"/>
                <a:ea typeface="微软雅黑" panose="020B0503020204020204" charset="-122"/>
              </a:rPr>
              <a:t>A</a:t>
            </a:r>
            <a:r>
              <a:rPr lang="en-US" sz="2800" b="1" baseline="-20000" dirty="0">
                <a:latin typeface="微软雅黑" panose="020B0503020204020204" charset="-122"/>
                <a:ea typeface="微软雅黑" panose="020B0503020204020204" charset="-122"/>
              </a:rPr>
              <a:t>2</a:t>
            </a:r>
            <a:r>
              <a:rPr lang="zh-CN" altLang="en-US" sz="2800" b="1" dirty="0">
                <a:latin typeface="微软雅黑" panose="020B0503020204020204" charset="-122"/>
                <a:ea typeface="微软雅黑" panose="020B0503020204020204" charset="-122"/>
              </a:rPr>
              <a:t>，</a:t>
            </a:r>
            <a:r>
              <a:rPr lang="en-US" sz="2800" b="1" dirty="0">
                <a:latin typeface="微软雅黑" panose="020B0503020204020204" charset="-122"/>
                <a:ea typeface="微软雅黑" panose="020B0503020204020204" charset="-122"/>
                <a:cs typeface="Times New Roman" panose="02020603050405020304" pitchFamily="18" charset="0"/>
              </a:rPr>
              <a:t>… </a:t>
            </a:r>
            <a:r>
              <a:rPr lang="zh-CN" altLang="en-US" sz="2800" b="1" dirty="0">
                <a:latin typeface="微软雅黑" panose="020B0503020204020204" charset="-122"/>
                <a:ea typeface="微软雅黑" panose="020B0503020204020204" charset="-122"/>
              </a:rPr>
              <a:t>，</a:t>
            </a:r>
            <a:r>
              <a:rPr lang="en-US" sz="2800" b="1" dirty="0">
                <a:latin typeface="微软雅黑" panose="020B0503020204020204" charset="-122"/>
                <a:ea typeface="微软雅黑" panose="020B0503020204020204" charset="-122"/>
              </a:rPr>
              <a:t>K</a:t>
            </a:r>
            <a:r>
              <a:rPr lang="en-US" sz="2800" b="1" baseline="-20000" dirty="0">
                <a:latin typeface="微软雅黑" panose="020B0503020204020204" charset="-122"/>
                <a:ea typeface="微软雅黑" panose="020B0503020204020204" charset="-122"/>
              </a:rPr>
              <a:t>m</a:t>
            </a:r>
            <a:r>
              <a:rPr lang="zh-CN" altLang="en-US" sz="2800" b="1" dirty="0">
                <a:latin typeface="微软雅黑" panose="020B0503020204020204" charset="-122"/>
                <a:ea typeface="微软雅黑" panose="020B0503020204020204" charset="-122"/>
              </a:rPr>
              <a:t>，</a:t>
            </a:r>
            <a:r>
              <a:rPr lang="en-US" sz="2800" b="1" dirty="0">
                <a:latin typeface="微软雅黑" panose="020B0503020204020204" charset="-122"/>
                <a:ea typeface="微软雅黑" panose="020B0503020204020204" charset="-122"/>
              </a:rPr>
              <a:t>A</a:t>
            </a:r>
            <a:r>
              <a:rPr lang="en-US" sz="2800" b="1" baseline="-20000" dirty="0">
                <a:latin typeface="微软雅黑" panose="020B0503020204020204" charset="-122"/>
                <a:ea typeface="微软雅黑" panose="020B0503020204020204" charset="-122"/>
              </a:rPr>
              <a:t>m</a:t>
            </a:r>
            <a:r>
              <a:rPr lang="en-US" sz="2800" b="1" dirty="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a:t>
            </a:r>
            <a:endParaRPr lang="en-US" altLang="zh-CN" sz="2800" b="1" dirty="0">
              <a:latin typeface="微软雅黑" panose="020B0503020204020204" charset="-122"/>
              <a:ea typeface="微软雅黑" panose="020B0503020204020204" charset="-122"/>
            </a:endParaRPr>
          </a:p>
          <a:p>
            <a:pPr marL="0" indent="0">
              <a:lnSpc>
                <a:spcPct val="110000"/>
              </a:lnSpc>
              <a:buFont typeface="Wingdings" panose="05000000000000000000" pitchFamily="2" charset="2"/>
              <a:buNone/>
              <a:tabLst>
                <a:tab pos="355600" algn="l"/>
              </a:tabLst>
            </a:pPr>
            <a:r>
              <a:rPr lang="zh-CN" altLang="en-US" sz="2800" b="1" dirty="0">
                <a:latin typeface="微软雅黑" panose="020B0503020204020204" charset="-122"/>
                <a:ea typeface="微软雅黑" panose="020B0503020204020204" charset="-122"/>
              </a:rPr>
              <a:t>从其</a:t>
            </a:r>
            <a:r>
              <a:rPr lang="zh-CN" altLang="en-US" sz="2800" b="1" dirty="0">
                <a:solidFill>
                  <a:srgbClr val="FF0000"/>
                </a:solidFill>
                <a:latin typeface="微软雅黑" panose="020B0503020204020204" charset="-122"/>
                <a:ea typeface="微软雅黑" panose="020B0503020204020204" charset="-122"/>
              </a:rPr>
              <a:t>中间位置</a:t>
            </a:r>
            <a:r>
              <a:rPr lang="zh-CN" altLang="en-US" sz="2800" b="1" dirty="0">
                <a:latin typeface="微软雅黑" panose="020B0503020204020204" charset="-122"/>
                <a:ea typeface="微软雅黑" panose="020B0503020204020204" charset="-122"/>
              </a:rPr>
              <a:t>分为两个结点：</a:t>
            </a:r>
            <a:endParaRPr lang="zh-CN" altLang="en-US" sz="2800" b="1" dirty="0">
              <a:latin typeface="微软雅黑" panose="020B0503020204020204" charset="-122"/>
              <a:ea typeface="微软雅黑" panose="020B0503020204020204" charset="-122"/>
            </a:endParaRPr>
          </a:p>
          <a:p>
            <a:pPr marL="355600" lvl="1" indent="0">
              <a:lnSpc>
                <a:spcPct val="110000"/>
              </a:lnSpc>
              <a:buFontTx/>
              <a:buNone/>
              <a:tabLst>
                <a:tab pos="355600" algn="l"/>
              </a:tabLst>
            </a:pPr>
            <a:r>
              <a:rPr lang="en-US" b="1" dirty="0">
                <a:latin typeface="微软雅黑" panose="020B0503020204020204" charset="-122"/>
                <a:ea typeface="微软雅黑" panose="020B0503020204020204" charset="-122"/>
              </a:rPr>
              <a:t>(</a:t>
            </a:r>
            <a:r>
              <a:rPr lang="en-US" b="1" dirty="0">
                <a:latin typeface="微软雅黑" panose="020B0503020204020204" charset="-122"/>
                <a:ea typeface="微软雅黑" panose="020B0503020204020204" charset="-122"/>
                <a:sym typeface="Symbol" panose="05050102010706020507" pitchFamily="18" charset="2"/>
              </a:rPr>
              <a:t></a:t>
            </a:r>
            <a:r>
              <a:rPr lang="en-US" b="1" dirty="0">
                <a:latin typeface="微软雅黑" panose="020B0503020204020204" charset="-122"/>
                <a:ea typeface="微软雅黑" panose="020B0503020204020204" charset="-122"/>
              </a:rPr>
              <a:t>m/2</a:t>
            </a:r>
            <a:r>
              <a:rPr lang="en-US" b="1" dirty="0">
                <a:latin typeface="微软雅黑" panose="020B0503020204020204" charset="-122"/>
                <a:ea typeface="微软雅黑" panose="020B0503020204020204" charset="-122"/>
                <a:sym typeface="Symbol" panose="05050102010706020507" pitchFamily="18" charset="2"/>
              </a:rPr>
              <a:t></a:t>
            </a:r>
            <a:r>
              <a:rPr lang="en-US" b="1" dirty="0">
                <a:latin typeface="微软雅黑" panose="020B0503020204020204" charset="-122"/>
                <a:ea typeface="微软雅黑" panose="020B0503020204020204" charset="-122"/>
              </a:rPr>
              <a:t>-1</a:t>
            </a:r>
            <a:r>
              <a:rPr lang="zh-CN" altLang="en-US" b="1" dirty="0">
                <a:latin typeface="微软雅黑" panose="020B0503020204020204" charset="-122"/>
                <a:ea typeface="微软雅黑" panose="020B0503020204020204" charset="-122"/>
              </a:rPr>
              <a:t>，</a:t>
            </a:r>
            <a:r>
              <a:rPr lang="en-US" b="1" dirty="0">
                <a:latin typeface="微软雅黑" panose="020B0503020204020204" charset="-122"/>
                <a:ea typeface="微软雅黑" panose="020B0503020204020204" charset="-122"/>
              </a:rPr>
              <a:t>A</a:t>
            </a:r>
            <a:r>
              <a:rPr lang="en-US" b="1" baseline="-20000" dirty="0">
                <a:latin typeface="微软雅黑" panose="020B0503020204020204" charset="-122"/>
                <a:ea typeface="微软雅黑" panose="020B0503020204020204" charset="-122"/>
              </a:rPr>
              <a:t>0</a:t>
            </a:r>
            <a:r>
              <a:rPr lang="zh-CN" altLang="en-US" b="1" dirty="0">
                <a:latin typeface="微软雅黑" panose="020B0503020204020204" charset="-122"/>
                <a:ea typeface="微软雅黑" panose="020B0503020204020204" charset="-122"/>
              </a:rPr>
              <a:t>，</a:t>
            </a:r>
            <a:r>
              <a:rPr lang="en-US" b="1" dirty="0">
                <a:latin typeface="微软雅黑" panose="020B0503020204020204" charset="-122"/>
                <a:ea typeface="微软雅黑" panose="020B0503020204020204" charset="-122"/>
              </a:rPr>
              <a:t>K</a:t>
            </a:r>
            <a:r>
              <a:rPr lang="en-US" b="1" baseline="-20000" dirty="0">
                <a:latin typeface="微软雅黑" panose="020B0503020204020204" charset="-122"/>
                <a:ea typeface="微软雅黑" panose="020B0503020204020204" charset="-122"/>
              </a:rPr>
              <a:t>1</a:t>
            </a:r>
            <a:r>
              <a:rPr lang="zh-CN" altLang="en-US" b="1" dirty="0">
                <a:latin typeface="微软雅黑" panose="020B0503020204020204" charset="-122"/>
                <a:ea typeface="微软雅黑" panose="020B0503020204020204" charset="-122"/>
              </a:rPr>
              <a:t>，</a:t>
            </a:r>
            <a:r>
              <a:rPr lang="en-US" b="1" dirty="0">
                <a:latin typeface="微软雅黑" panose="020B0503020204020204" charset="-122"/>
                <a:ea typeface="微软雅黑" panose="020B0503020204020204" charset="-122"/>
              </a:rPr>
              <a:t>A</a:t>
            </a:r>
            <a:r>
              <a:rPr lang="en-US" b="1" baseline="-20000" dirty="0">
                <a:latin typeface="微软雅黑" panose="020B0503020204020204" charset="-122"/>
                <a:ea typeface="微软雅黑" panose="020B0503020204020204" charset="-122"/>
              </a:rPr>
              <a:t>1</a:t>
            </a:r>
            <a:r>
              <a:rPr lang="zh-CN" altLang="en-US" b="1" dirty="0">
                <a:latin typeface="微软雅黑" panose="020B0503020204020204" charset="-122"/>
                <a:ea typeface="微软雅黑" panose="020B0503020204020204" charset="-122"/>
              </a:rPr>
              <a:t>，</a:t>
            </a:r>
            <a:r>
              <a:rPr lang="en-US" b="1" dirty="0">
                <a:latin typeface="微软雅黑" panose="020B0503020204020204" charset="-122"/>
                <a:ea typeface="微软雅黑" panose="020B0503020204020204" charset="-122"/>
                <a:cs typeface="Times New Roman" panose="02020603050405020304" pitchFamily="18" charset="0"/>
              </a:rPr>
              <a:t>… </a:t>
            </a:r>
            <a:r>
              <a:rPr lang="zh-CN" altLang="en-US" b="1" dirty="0">
                <a:latin typeface="微软雅黑" panose="020B0503020204020204" charset="-122"/>
                <a:ea typeface="微软雅黑" panose="020B0503020204020204" charset="-122"/>
              </a:rPr>
              <a:t>，</a:t>
            </a:r>
            <a:r>
              <a:rPr lang="en-US" b="1" dirty="0" err="1">
                <a:latin typeface="微软雅黑" panose="020B0503020204020204" charset="-122"/>
                <a:ea typeface="微软雅黑" panose="020B0503020204020204" charset="-122"/>
              </a:rPr>
              <a:t>K</a:t>
            </a:r>
            <a:r>
              <a:rPr lang="en-US" b="1" baseline="-20000" dirty="0" err="1">
                <a:latin typeface="微软雅黑" panose="020B0503020204020204" charset="-122"/>
                <a:ea typeface="微软雅黑" panose="020B0503020204020204" charset="-122"/>
                <a:sym typeface="Symbol" panose="05050102010706020507" pitchFamily="18" charset="2"/>
              </a:rPr>
              <a:t></a:t>
            </a:r>
            <a:r>
              <a:rPr lang="en-US" b="1" baseline="-20000" dirty="0" err="1">
                <a:latin typeface="微软雅黑" panose="020B0503020204020204" charset="-122"/>
                <a:ea typeface="微软雅黑" panose="020B0503020204020204" charset="-122"/>
              </a:rPr>
              <a:t>m</a:t>
            </a:r>
            <a:r>
              <a:rPr lang="en-US" b="1" baseline="-20000" dirty="0">
                <a:latin typeface="微软雅黑" panose="020B0503020204020204" charset="-122"/>
                <a:ea typeface="微软雅黑" panose="020B0503020204020204" charset="-122"/>
              </a:rPr>
              <a:t>/2</a:t>
            </a:r>
            <a:r>
              <a:rPr lang="en-US" b="1" baseline="-20000" dirty="0">
                <a:latin typeface="微软雅黑" panose="020B0503020204020204" charset="-122"/>
                <a:ea typeface="微软雅黑" panose="020B0503020204020204" charset="-122"/>
                <a:sym typeface="Symbol" panose="05050102010706020507" pitchFamily="18" charset="2"/>
              </a:rPr>
              <a:t></a:t>
            </a:r>
            <a:r>
              <a:rPr lang="en-US" b="1" baseline="-20000" dirty="0">
                <a:latin typeface="微软雅黑" panose="020B0503020204020204" charset="-122"/>
                <a:ea typeface="微软雅黑" panose="020B0503020204020204" charset="-122"/>
              </a:rPr>
              <a:t>-1 </a:t>
            </a:r>
            <a:r>
              <a:rPr lang="zh-CN" altLang="en-US" b="1" dirty="0">
                <a:latin typeface="微软雅黑" panose="020B0503020204020204" charset="-122"/>
                <a:ea typeface="微软雅黑" panose="020B0503020204020204" charset="-122"/>
              </a:rPr>
              <a:t>，</a:t>
            </a:r>
            <a:r>
              <a:rPr lang="en-US" b="1" dirty="0" err="1">
                <a:latin typeface="微软雅黑" panose="020B0503020204020204" charset="-122"/>
                <a:ea typeface="微软雅黑" panose="020B0503020204020204" charset="-122"/>
              </a:rPr>
              <a:t>A</a:t>
            </a:r>
            <a:r>
              <a:rPr lang="en-US" b="1" baseline="-20000" dirty="0" err="1">
                <a:latin typeface="微软雅黑" panose="020B0503020204020204" charset="-122"/>
                <a:ea typeface="微软雅黑" panose="020B0503020204020204" charset="-122"/>
                <a:sym typeface="Symbol" panose="05050102010706020507" pitchFamily="18" charset="2"/>
              </a:rPr>
              <a:t></a:t>
            </a:r>
            <a:r>
              <a:rPr lang="en-US" b="1" baseline="-20000" dirty="0" err="1">
                <a:latin typeface="微软雅黑" panose="020B0503020204020204" charset="-122"/>
                <a:ea typeface="微软雅黑" panose="020B0503020204020204" charset="-122"/>
              </a:rPr>
              <a:t>m</a:t>
            </a:r>
            <a:r>
              <a:rPr lang="en-US" b="1" baseline="-20000" dirty="0">
                <a:latin typeface="微软雅黑" panose="020B0503020204020204" charset="-122"/>
                <a:ea typeface="微软雅黑" panose="020B0503020204020204" charset="-122"/>
              </a:rPr>
              <a:t>/2</a:t>
            </a:r>
            <a:r>
              <a:rPr lang="en-US" b="1" baseline="-20000" dirty="0">
                <a:latin typeface="微软雅黑" panose="020B0503020204020204" charset="-122"/>
                <a:ea typeface="微软雅黑" panose="020B0503020204020204" charset="-122"/>
                <a:sym typeface="Symbol" panose="05050102010706020507" pitchFamily="18" charset="2"/>
              </a:rPr>
              <a:t></a:t>
            </a:r>
            <a:r>
              <a:rPr lang="en-US" b="1" baseline="-20000" dirty="0">
                <a:latin typeface="微软雅黑" panose="020B0503020204020204" charset="-122"/>
                <a:ea typeface="微软雅黑" panose="020B0503020204020204" charset="-122"/>
              </a:rPr>
              <a:t>-1 </a:t>
            </a:r>
            <a:r>
              <a:rPr lang="en-US" b="1" dirty="0">
                <a:latin typeface="微软雅黑" panose="020B0503020204020204" charset="-122"/>
                <a:ea typeface="微软雅黑" panose="020B0503020204020204" charset="-122"/>
              </a:rPr>
              <a:t>)</a:t>
            </a:r>
            <a:endParaRPr lang="en-US" b="1" dirty="0">
              <a:latin typeface="微软雅黑" panose="020B0503020204020204" charset="-122"/>
              <a:ea typeface="微软雅黑" panose="020B0503020204020204" charset="-122"/>
            </a:endParaRPr>
          </a:p>
          <a:p>
            <a:pPr marL="355600" lvl="1" indent="0">
              <a:lnSpc>
                <a:spcPct val="110000"/>
              </a:lnSpc>
              <a:buFontTx/>
              <a:buNone/>
              <a:tabLst>
                <a:tab pos="355600" algn="l"/>
              </a:tabLst>
            </a:pPr>
            <a:r>
              <a:rPr lang="en-US" b="1" dirty="0">
                <a:latin typeface="微软雅黑" panose="020B0503020204020204" charset="-122"/>
                <a:ea typeface="微软雅黑" panose="020B0503020204020204" charset="-122"/>
              </a:rPr>
              <a:t>(m-</a:t>
            </a:r>
            <a:r>
              <a:rPr lang="en-US" b="1" dirty="0">
                <a:latin typeface="微软雅黑" panose="020B0503020204020204" charset="-122"/>
                <a:ea typeface="微软雅黑" panose="020B0503020204020204" charset="-122"/>
                <a:sym typeface="Symbol" panose="05050102010706020507" pitchFamily="18" charset="2"/>
              </a:rPr>
              <a:t></a:t>
            </a:r>
            <a:r>
              <a:rPr lang="en-US" b="1" dirty="0">
                <a:latin typeface="微软雅黑" panose="020B0503020204020204" charset="-122"/>
                <a:ea typeface="微软雅黑" panose="020B0503020204020204" charset="-122"/>
              </a:rPr>
              <a:t>m/2</a:t>
            </a:r>
            <a:r>
              <a:rPr lang="en-US" b="1" dirty="0">
                <a:latin typeface="微软雅黑" panose="020B0503020204020204" charset="-122"/>
                <a:ea typeface="微软雅黑" panose="020B0503020204020204" charset="-122"/>
                <a:sym typeface="Symbol" panose="05050102010706020507" pitchFamily="18" charset="2"/>
              </a:rPr>
              <a:t></a:t>
            </a:r>
            <a:r>
              <a:rPr lang="zh-CN" altLang="en-US" b="1" dirty="0">
                <a:latin typeface="微软雅黑" panose="020B0503020204020204" charset="-122"/>
                <a:ea typeface="微软雅黑" panose="020B0503020204020204" charset="-122"/>
              </a:rPr>
              <a:t>，</a:t>
            </a:r>
            <a:r>
              <a:rPr lang="en-US" b="1" dirty="0" err="1">
                <a:latin typeface="微软雅黑" panose="020B0503020204020204" charset="-122"/>
                <a:ea typeface="微软雅黑" panose="020B0503020204020204" charset="-122"/>
              </a:rPr>
              <a:t>A</a:t>
            </a:r>
            <a:r>
              <a:rPr lang="en-US" b="1" baseline="-20000" dirty="0" err="1">
                <a:latin typeface="微软雅黑" panose="020B0503020204020204" charset="-122"/>
                <a:ea typeface="微软雅黑" panose="020B0503020204020204" charset="-122"/>
                <a:sym typeface="Symbol" panose="05050102010706020507" pitchFamily="18" charset="2"/>
              </a:rPr>
              <a:t></a:t>
            </a:r>
            <a:r>
              <a:rPr lang="en-US" b="1" baseline="-20000" dirty="0" err="1">
                <a:latin typeface="微软雅黑" panose="020B0503020204020204" charset="-122"/>
                <a:ea typeface="微软雅黑" panose="020B0503020204020204" charset="-122"/>
              </a:rPr>
              <a:t>m</a:t>
            </a:r>
            <a:r>
              <a:rPr lang="en-US" b="1" baseline="-20000" dirty="0">
                <a:latin typeface="微软雅黑" panose="020B0503020204020204" charset="-122"/>
                <a:ea typeface="微软雅黑" panose="020B0503020204020204" charset="-122"/>
              </a:rPr>
              <a:t>/2</a:t>
            </a:r>
            <a:r>
              <a:rPr lang="en-US" b="1" baseline="-20000" dirty="0">
                <a:latin typeface="微软雅黑" panose="020B0503020204020204" charset="-122"/>
                <a:ea typeface="微软雅黑" panose="020B0503020204020204" charset="-122"/>
                <a:sym typeface="Symbol" panose="05050102010706020507" pitchFamily="18" charset="2"/>
              </a:rPr>
              <a:t></a:t>
            </a:r>
            <a:r>
              <a:rPr lang="zh-CN" altLang="en-US" b="1" dirty="0">
                <a:latin typeface="微软雅黑" panose="020B0503020204020204" charset="-122"/>
                <a:ea typeface="微软雅黑" panose="020B0503020204020204" charset="-122"/>
              </a:rPr>
              <a:t>，</a:t>
            </a:r>
            <a:r>
              <a:rPr lang="en-US" b="1" dirty="0" err="1">
                <a:latin typeface="微软雅黑" panose="020B0503020204020204" charset="-122"/>
                <a:ea typeface="微软雅黑" panose="020B0503020204020204" charset="-122"/>
              </a:rPr>
              <a:t>K</a:t>
            </a:r>
            <a:r>
              <a:rPr lang="en-US" b="1" baseline="-20000" dirty="0" err="1">
                <a:latin typeface="微软雅黑" panose="020B0503020204020204" charset="-122"/>
                <a:ea typeface="微软雅黑" panose="020B0503020204020204" charset="-122"/>
                <a:sym typeface="Symbol" panose="05050102010706020507" pitchFamily="18" charset="2"/>
              </a:rPr>
              <a:t></a:t>
            </a:r>
            <a:r>
              <a:rPr lang="en-US" b="1" baseline="-20000" dirty="0" err="1">
                <a:latin typeface="微软雅黑" panose="020B0503020204020204" charset="-122"/>
                <a:ea typeface="微软雅黑" panose="020B0503020204020204" charset="-122"/>
              </a:rPr>
              <a:t>m</a:t>
            </a:r>
            <a:r>
              <a:rPr lang="en-US" b="1" baseline="-20000" dirty="0">
                <a:latin typeface="微软雅黑" panose="020B0503020204020204" charset="-122"/>
                <a:ea typeface="微软雅黑" panose="020B0503020204020204" charset="-122"/>
              </a:rPr>
              <a:t>/2</a:t>
            </a:r>
            <a:r>
              <a:rPr lang="en-US" b="1" baseline="-20000" dirty="0">
                <a:latin typeface="微软雅黑" panose="020B0503020204020204" charset="-122"/>
                <a:ea typeface="微软雅黑" panose="020B0503020204020204" charset="-122"/>
                <a:sym typeface="Symbol" panose="05050102010706020507" pitchFamily="18" charset="2"/>
              </a:rPr>
              <a:t></a:t>
            </a:r>
            <a:r>
              <a:rPr lang="en-US" b="1" baseline="-20000" dirty="0">
                <a:latin typeface="微软雅黑" panose="020B0503020204020204" charset="-122"/>
                <a:ea typeface="微软雅黑" panose="020B0503020204020204" charset="-122"/>
              </a:rPr>
              <a:t>+1</a:t>
            </a:r>
            <a:r>
              <a:rPr lang="zh-CN" altLang="en-US" b="1" dirty="0">
                <a:latin typeface="微软雅黑" panose="020B0503020204020204" charset="-122"/>
                <a:ea typeface="微软雅黑" panose="020B0503020204020204" charset="-122"/>
              </a:rPr>
              <a:t>，</a:t>
            </a:r>
            <a:r>
              <a:rPr lang="en-US" b="1" dirty="0" err="1">
                <a:latin typeface="微软雅黑" panose="020B0503020204020204" charset="-122"/>
                <a:ea typeface="微软雅黑" panose="020B0503020204020204" charset="-122"/>
              </a:rPr>
              <a:t>A</a:t>
            </a:r>
            <a:r>
              <a:rPr lang="en-US" b="1" baseline="-20000" dirty="0" err="1">
                <a:latin typeface="微软雅黑" panose="020B0503020204020204" charset="-122"/>
                <a:ea typeface="微软雅黑" panose="020B0503020204020204" charset="-122"/>
                <a:sym typeface="Symbol" panose="05050102010706020507" pitchFamily="18" charset="2"/>
              </a:rPr>
              <a:t></a:t>
            </a:r>
            <a:r>
              <a:rPr lang="en-US" b="1" baseline="-20000" dirty="0" err="1">
                <a:latin typeface="微软雅黑" panose="020B0503020204020204" charset="-122"/>
                <a:ea typeface="微软雅黑" panose="020B0503020204020204" charset="-122"/>
              </a:rPr>
              <a:t>m</a:t>
            </a:r>
            <a:r>
              <a:rPr lang="en-US" b="1" baseline="-20000" dirty="0">
                <a:latin typeface="微软雅黑" panose="020B0503020204020204" charset="-122"/>
                <a:ea typeface="微软雅黑" panose="020B0503020204020204" charset="-122"/>
              </a:rPr>
              <a:t>/2</a:t>
            </a:r>
            <a:r>
              <a:rPr lang="en-US" b="1" baseline="-20000" dirty="0">
                <a:latin typeface="微软雅黑" panose="020B0503020204020204" charset="-122"/>
                <a:ea typeface="微软雅黑" panose="020B0503020204020204" charset="-122"/>
                <a:sym typeface="Symbol" panose="05050102010706020507" pitchFamily="18" charset="2"/>
              </a:rPr>
              <a:t></a:t>
            </a:r>
            <a:r>
              <a:rPr lang="en-US" b="1" baseline="-20000" dirty="0">
                <a:latin typeface="微软雅黑" panose="020B0503020204020204" charset="-122"/>
                <a:ea typeface="微软雅黑" panose="020B0503020204020204" charset="-122"/>
              </a:rPr>
              <a:t>+1 </a:t>
            </a:r>
            <a:r>
              <a:rPr lang="zh-CN" altLang="en-US" b="1" dirty="0">
                <a:latin typeface="微软雅黑" panose="020B0503020204020204" charset="-122"/>
                <a:ea typeface="微软雅黑" panose="020B0503020204020204" charset="-122"/>
              </a:rPr>
              <a:t>，</a:t>
            </a:r>
            <a:r>
              <a:rPr lang="en-US" b="1" dirty="0">
                <a:latin typeface="微软雅黑" panose="020B0503020204020204" charset="-122"/>
                <a:ea typeface="微软雅黑" panose="020B0503020204020204" charset="-122"/>
                <a:cs typeface="Times New Roman" panose="02020603050405020304" pitchFamily="18" charset="0"/>
              </a:rPr>
              <a:t>… </a:t>
            </a:r>
            <a:r>
              <a:rPr lang="zh-CN" altLang="en-US" b="1" dirty="0">
                <a:latin typeface="微软雅黑" panose="020B0503020204020204" charset="-122"/>
                <a:ea typeface="微软雅黑" panose="020B0503020204020204" charset="-122"/>
              </a:rPr>
              <a:t>，</a:t>
            </a:r>
            <a:r>
              <a:rPr lang="en-US" b="1" dirty="0">
                <a:latin typeface="微软雅黑" panose="020B0503020204020204" charset="-122"/>
                <a:ea typeface="微软雅黑" panose="020B0503020204020204" charset="-122"/>
              </a:rPr>
              <a:t>K</a:t>
            </a:r>
            <a:r>
              <a:rPr lang="en-US" b="1" baseline="-20000" dirty="0">
                <a:latin typeface="微软雅黑" panose="020B0503020204020204" charset="-122"/>
                <a:ea typeface="微软雅黑" panose="020B0503020204020204" charset="-122"/>
              </a:rPr>
              <a:t>m</a:t>
            </a:r>
            <a:r>
              <a:rPr lang="zh-CN" altLang="en-US" b="1" dirty="0">
                <a:latin typeface="微软雅黑" panose="020B0503020204020204" charset="-122"/>
                <a:ea typeface="微软雅黑" panose="020B0503020204020204" charset="-122"/>
              </a:rPr>
              <a:t>，</a:t>
            </a:r>
            <a:r>
              <a:rPr lang="en-US" b="1" dirty="0">
                <a:latin typeface="微软雅黑" panose="020B0503020204020204" charset="-122"/>
                <a:ea typeface="微软雅黑" panose="020B0503020204020204" charset="-122"/>
              </a:rPr>
              <a:t>A</a:t>
            </a:r>
            <a:r>
              <a:rPr lang="en-US" b="1" baseline="-20000" dirty="0">
                <a:latin typeface="微软雅黑" panose="020B0503020204020204" charset="-122"/>
                <a:ea typeface="微软雅黑" panose="020B0503020204020204" charset="-122"/>
              </a:rPr>
              <a:t>m </a:t>
            </a:r>
            <a:r>
              <a:rPr lang="en-US" b="1" dirty="0">
                <a:latin typeface="微软雅黑" panose="020B0503020204020204" charset="-122"/>
                <a:ea typeface="微软雅黑" panose="020B0503020204020204" charset="-122"/>
              </a:rPr>
              <a:t>)</a:t>
            </a:r>
            <a:endParaRPr lang="en-US" b="1" dirty="0">
              <a:latin typeface="微软雅黑" panose="020B0503020204020204" charset="-122"/>
              <a:ea typeface="微软雅黑" panose="020B0503020204020204" charset="-122"/>
            </a:endParaRPr>
          </a:p>
          <a:p>
            <a:pPr marL="0" indent="0">
              <a:lnSpc>
                <a:spcPct val="110000"/>
              </a:lnSpc>
              <a:buFont typeface="Wingdings" panose="05000000000000000000" pitchFamily="2" charset="2"/>
              <a:buNone/>
              <a:tabLst>
                <a:tab pos="355600" algn="l"/>
              </a:tabLst>
            </a:pPr>
            <a:r>
              <a:rPr lang="en-US" sz="2800" b="1" dirty="0">
                <a:latin typeface="微软雅黑" panose="020B0503020204020204" charset="-122"/>
                <a:ea typeface="微软雅黑" panose="020B0503020204020204" charset="-122"/>
              </a:rPr>
              <a:t>    </a:t>
            </a:r>
            <a:r>
              <a:rPr lang="zh-CN" altLang="en-US" sz="2800" b="1" dirty="0">
                <a:latin typeface="微软雅黑" panose="020B0503020204020204" charset="-122"/>
                <a:ea typeface="微软雅黑" panose="020B0503020204020204" charset="-122"/>
              </a:rPr>
              <a:t>并将中间关键字</a:t>
            </a:r>
            <a:r>
              <a:rPr lang="en-US" sz="2800" b="1" dirty="0" err="1">
                <a:latin typeface="微软雅黑" panose="020B0503020204020204" charset="-122"/>
                <a:ea typeface="微软雅黑" panose="020B0503020204020204" charset="-122"/>
              </a:rPr>
              <a:t>K</a:t>
            </a:r>
            <a:r>
              <a:rPr lang="en-US" sz="2800" b="1" baseline="-20000" dirty="0" err="1">
                <a:latin typeface="微软雅黑" panose="020B0503020204020204" charset="-122"/>
                <a:ea typeface="微软雅黑" panose="020B0503020204020204" charset="-122"/>
                <a:sym typeface="Symbol" panose="05050102010706020507" pitchFamily="18" charset="2"/>
              </a:rPr>
              <a:t></a:t>
            </a:r>
            <a:r>
              <a:rPr lang="en-US" sz="2800" b="1" baseline="-20000" dirty="0" err="1">
                <a:latin typeface="微软雅黑" panose="020B0503020204020204" charset="-122"/>
                <a:ea typeface="微软雅黑" panose="020B0503020204020204" charset="-122"/>
              </a:rPr>
              <a:t>m</a:t>
            </a:r>
            <a:r>
              <a:rPr lang="en-US" sz="2800" b="1" baseline="-20000" dirty="0">
                <a:latin typeface="微软雅黑" panose="020B0503020204020204" charset="-122"/>
                <a:ea typeface="微软雅黑" panose="020B0503020204020204" charset="-122"/>
              </a:rPr>
              <a:t>/2</a:t>
            </a:r>
            <a:r>
              <a:rPr lang="en-US" sz="2800" b="1" baseline="-20000" dirty="0">
                <a:latin typeface="微软雅黑" panose="020B0503020204020204" charset="-122"/>
                <a:ea typeface="微软雅黑" panose="020B0503020204020204" charset="-122"/>
                <a:sym typeface="Symbol" panose="05050102010706020507" pitchFamily="18" charset="2"/>
              </a:rPr>
              <a:t></a:t>
            </a:r>
            <a:r>
              <a:rPr lang="zh-CN" altLang="en-US" sz="2800" b="1" dirty="0">
                <a:latin typeface="微软雅黑" panose="020B0503020204020204" charset="-122"/>
                <a:ea typeface="微软雅黑" panose="020B0503020204020204" charset="-122"/>
              </a:rPr>
              <a:t>插入到</a:t>
            </a:r>
            <a:r>
              <a:rPr lang="en-US" sz="2800" b="1" dirty="0">
                <a:latin typeface="微软雅黑" panose="020B0503020204020204" charset="-122"/>
                <a:ea typeface="微软雅黑" panose="020B0503020204020204" charset="-122"/>
              </a:rPr>
              <a:t>p</a:t>
            </a:r>
            <a:r>
              <a:rPr lang="zh-CN" altLang="en-US" sz="2800" b="1" dirty="0">
                <a:latin typeface="微软雅黑" panose="020B0503020204020204" charset="-122"/>
                <a:ea typeface="微软雅黑" panose="020B0503020204020204" charset="-122"/>
              </a:rPr>
              <a:t>的父结点中，以分裂后的两个结点作为中间关键字</a:t>
            </a:r>
            <a:r>
              <a:rPr lang="en-US" sz="2800" b="1" dirty="0" err="1">
                <a:latin typeface="微软雅黑" panose="020B0503020204020204" charset="-122"/>
                <a:ea typeface="微软雅黑" panose="020B0503020204020204" charset="-122"/>
              </a:rPr>
              <a:t>K</a:t>
            </a:r>
            <a:r>
              <a:rPr lang="en-US" sz="2800" b="1" baseline="-20000" dirty="0" err="1">
                <a:latin typeface="微软雅黑" panose="020B0503020204020204" charset="-122"/>
                <a:ea typeface="微软雅黑" panose="020B0503020204020204" charset="-122"/>
                <a:sym typeface="Symbol" panose="05050102010706020507" pitchFamily="18" charset="2"/>
              </a:rPr>
              <a:t></a:t>
            </a:r>
            <a:r>
              <a:rPr lang="en-US" sz="2800" b="1" baseline="-20000" dirty="0" err="1">
                <a:latin typeface="微软雅黑" panose="020B0503020204020204" charset="-122"/>
                <a:ea typeface="微软雅黑" panose="020B0503020204020204" charset="-122"/>
              </a:rPr>
              <a:t>m</a:t>
            </a:r>
            <a:r>
              <a:rPr lang="en-US" sz="2800" b="1" baseline="-20000" dirty="0">
                <a:latin typeface="微软雅黑" panose="020B0503020204020204" charset="-122"/>
                <a:ea typeface="微软雅黑" panose="020B0503020204020204" charset="-122"/>
              </a:rPr>
              <a:t>/2</a:t>
            </a:r>
            <a:r>
              <a:rPr lang="en-US" sz="2800" b="1" baseline="-20000" dirty="0">
                <a:latin typeface="微软雅黑" panose="020B0503020204020204" charset="-122"/>
                <a:ea typeface="微软雅黑" panose="020B0503020204020204" charset="-122"/>
                <a:sym typeface="Symbol" panose="05050102010706020507" pitchFamily="18" charset="2"/>
              </a:rPr>
              <a:t></a:t>
            </a:r>
            <a:r>
              <a:rPr lang="zh-CN" altLang="en-US" sz="2800" b="1" dirty="0">
                <a:latin typeface="微软雅黑" panose="020B0503020204020204" charset="-122"/>
                <a:ea typeface="微软雅黑" panose="020B0503020204020204" charset="-122"/>
              </a:rPr>
              <a:t>的两个子结点。</a:t>
            </a:r>
            <a:endParaRPr lang="zh-CN" altLang="en-US" sz="2800" b="1" dirty="0">
              <a:latin typeface="微软雅黑" panose="020B0503020204020204" charset="-122"/>
              <a:ea typeface="微软雅黑" panose="020B0503020204020204" charset="-122"/>
            </a:endParaRPr>
          </a:p>
          <a:p>
            <a:pPr marL="0" indent="0">
              <a:lnSpc>
                <a:spcPct val="110000"/>
              </a:lnSpc>
              <a:buFont typeface="Wingdings" panose="05000000000000000000" pitchFamily="2" charset="2"/>
              <a:buNone/>
              <a:tabLst>
                <a:tab pos="355600" algn="l"/>
              </a:tabLst>
            </a:pPr>
            <a:r>
              <a:rPr lang="zh-CN" altLang="en-US" sz="2800" b="1" dirty="0">
                <a:latin typeface="微软雅黑" panose="020B0503020204020204" charset="-122"/>
                <a:ea typeface="微软雅黑" panose="020B0503020204020204" charset="-122"/>
              </a:rPr>
              <a:t>    当将中间关键字</a:t>
            </a:r>
            <a:r>
              <a:rPr lang="en-US" sz="2800" b="1" dirty="0" err="1">
                <a:latin typeface="微软雅黑" panose="020B0503020204020204" charset="-122"/>
                <a:ea typeface="微软雅黑" panose="020B0503020204020204" charset="-122"/>
              </a:rPr>
              <a:t>K</a:t>
            </a:r>
            <a:r>
              <a:rPr lang="en-US" sz="2800" b="1" baseline="-20000" dirty="0" err="1">
                <a:latin typeface="微软雅黑" panose="020B0503020204020204" charset="-122"/>
                <a:ea typeface="微软雅黑" panose="020B0503020204020204" charset="-122"/>
                <a:sym typeface="Symbol" panose="05050102010706020507" pitchFamily="18" charset="2"/>
              </a:rPr>
              <a:t></a:t>
            </a:r>
            <a:r>
              <a:rPr lang="en-US" sz="2800" b="1" baseline="-20000" dirty="0" err="1">
                <a:latin typeface="微软雅黑" panose="020B0503020204020204" charset="-122"/>
                <a:ea typeface="微软雅黑" panose="020B0503020204020204" charset="-122"/>
              </a:rPr>
              <a:t>m</a:t>
            </a:r>
            <a:r>
              <a:rPr lang="en-US" sz="2800" b="1" baseline="-20000" dirty="0">
                <a:latin typeface="微软雅黑" panose="020B0503020204020204" charset="-122"/>
                <a:ea typeface="微软雅黑" panose="020B0503020204020204" charset="-122"/>
              </a:rPr>
              <a:t>/2</a:t>
            </a:r>
            <a:r>
              <a:rPr lang="en-US" sz="2800" b="1" baseline="-20000" dirty="0">
                <a:latin typeface="微软雅黑" panose="020B0503020204020204" charset="-122"/>
                <a:ea typeface="微软雅黑" panose="020B0503020204020204" charset="-122"/>
                <a:sym typeface="Symbol" panose="05050102010706020507" pitchFamily="18" charset="2"/>
              </a:rPr>
              <a:t></a:t>
            </a:r>
            <a:r>
              <a:rPr lang="zh-CN" altLang="en-US" sz="2800" b="1" dirty="0">
                <a:latin typeface="微软雅黑" panose="020B0503020204020204" charset="-122"/>
                <a:ea typeface="微软雅黑" panose="020B0503020204020204" charset="-122"/>
              </a:rPr>
              <a:t>插入到</a:t>
            </a:r>
            <a:r>
              <a:rPr lang="en-US" sz="2800" b="1" dirty="0">
                <a:latin typeface="微软雅黑" panose="020B0503020204020204" charset="-122"/>
                <a:ea typeface="微软雅黑" panose="020B0503020204020204" charset="-122"/>
              </a:rPr>
              <a:t>p</a:t>
            </a:r>
            <a:r>
              <a:rPr lang="zh-CN" altLang="en-US" sz="2800" b="1" dirty="0">
                <a:latin typeface="微软雅黑" panose="020B0503020204020204" charset="-122"/>
                <a:ea typeface="微软雅黑" panose="020B0503020204020204" charset="-122"/>
              </a:rPr>
              <a:t>的父结点后，父结点也可能不满足</a:t>
            </a:r>
            <a:r>
              <a:rPr lang="en-US" sz="2800" b="1" dirty="0">
                <a:latin typeface="微软雅黑" panose="020B0503020204020204" charset="-122"/>
                <a:ea typeface="微软雅黑" panose="020B0503020204020204" charset="-122"/>
              </a:rPr>
              <a:t>m</a:t>
            </a:r>
            <a:r>
              <a:rPr lang="zh-CN" altLang="en-US" sz="2800" b="1" dirty="0">
                <a:latin typeface="微软雅黑" panose="020B0503020204020204" charset="-122"/>
                <a:ea typeface="微软雅黑" panose="020B0503020204020204" charset="-122"/>
              </a:rPr>
              <a:t>阶</a:t>
            </a:r>
            <a:r>
              <a:rPr lang="en-US" sz="2800" b="1" dirty="0">
                <a:latin typeface="微软雅黑" panose="020B0503020204020204" charset="-122"/>
                <a:ea typeface="微软雅黑" panose="020B0503020204020204" charset="-122"/>
              </a:rPr>
              <a:t>B-</a:t>
            </a:r>
            <a:r>
              <a:rPr lang="zh-CN" altLang="en-US" sz="2800" b="1" dirty="0">
                <a:latin typeface="微软雅黑" panose="020B0503020204020204" charset="-122"/>
                <a:ea typeface="微软雅黑" panose="020B0503020204020204" charset="-122"/>
              </a:rPr>
              <a:t>树的要求</a:t>
            </a:r>
            <a:r>
              <a:rPr lang="en-US" sz="2800" b="1" dirty="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分枝数大于</a:t>
            </a:r>
            <a:r>
              <a:rPr lang="en-US" sz="2800" b="1" dirty="0">
                <a:latin typeface="微软雅黑" panose="020B0503020204020204" charset="-122"/>
                <a:ea typeface="微软雅黑" panose="020B0503020204020204" charset="-122"/>
              </a:rPr>
              <a:t>m)</a:t>
            </a:r>
            <a:r>
              <a:rPr lang="zh-CN" altLang="en-US" sz="2800" b="1" dirty="0">
                <a:latin typeface="微软雅黑" panose="020B0503020204020204" charset="-122"/>
                <a:ea typeface="微软雅黑" panose="020B0503020204020204" charset="-122"/>
              </a:rPr>
              <a:t>，则必须对父结点进行“分裂”，一直进行下去，直到没有父结点或分裂后的父结点满足</a:t>
            </a:r>
            <a:r>
              <a:rPr lang="en-US" sz="2800" b="1" dirty="0">
                <a:latin typeface="微软雅黑" panose="020B0503020204020204" charset="-122"/>
                <a:ea typeface="微软雅黑" panose="020B0503020204020204" charset="-122"/>
              </a:rPr>
              <a:t>m</a:t>
            </a:r>
            <a:r>
              <a:rPr lang="zh-CN" altLang="en-US" sz="2800" b="1" dirty="0">
                <a:latin typeface="微软雅黑" panose="020B0503020204020204" charset="-122"/>
                <a:ea typeface="微软雅黑" panose="020B0503020204020204" charset="-122"/>
              </a:rPr>
              <a:t>阶</a:t>
            </a:r>
            <a:r>
              <a:rPr lang="en-US" sz="2800" b="1" dirty="0">
                <a:latin typeface="微软雅黑" panose="020B0503020204020204" charset="-122"/>
                <a:ea typeface="微软雅黑" panose="020B0503020204020204" charset="-122"/>
              </a:rPr>
              <a:t>B-</a:t>
            </a:r>
            <a:r>
              <a:rPr lang="zh-CN" altLang="en-US" sz="2800" b="1" dirty="0">
                <a:latin typeface="微软雅黑" panose="020B0503020204020204" charset="-122"/>
                <a:ea typeface="微软雅黑" panose="020B0503020204020204" charset="-122"/>
              </a:rPr>
              <a:t>树的要求。</a:t>
            </a:r>
            <a:endParaRPr lang="zh-CN" altLang="en-US" sz="2800" b="1" dirty="0">
              <a:latin typeface="微软雅黑" panose="020B0503020204020204" charset="-122"/>
              <a:ea typeface="微软雅黑" panose="020B0503020204020204" charset="-122"/>
            </a:endParaRPr>
          </a:p>
        </p:txBody>
      </p:sp>
      <p:sp>
        <p:nvSpPr>
          <p:cNvPr id="2" name="灯片编号占位符 1"/>
          <p:cNvSpPr>
            <a:spLocks noGrp="1"/>
          </p:cNvSpPr>
          <p:nvPr>
            <p:ph type="sldNum" sz="quarter" idx="12"/>
          </p:nvPr>
        </p:nvSpPr>
        <p:spPr/>
        <p:txBody>
          <a:bodyPr/>
          <a:lstStyle/>
          <a:p>
            <a:pPr>
              <a:defRPr/>
            </a:pPr>
            <a:fld id="{9EE3FC62-86F7-416E-92C0-4F08BCF99AED}" type="slidenum">
              <a:rPr lang="zh-CN" altLang="en-US"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529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529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529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529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529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5298">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9529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zh-CN" sz="4000"/>
              <a:t>8.2   </a:t>
            </a:r>
            <a:r>
              <a:rPr lang="zh-CN" altLang="en-US" sz="4000"/>
              <a:t>基于线性表的查找</a:t>
            </a:r>
            <a:endParaRPr lang="zh-CN" altLang="en-US" sz="4000"/>
          </a:p>
        </p:txBody>
      </p:sp>
      <p:sp>
        <p:nvSpPr>
          <p:cNvPr id="288771" name="Rectangle 3"/>
          <p:cNvSpPr>
            <a:spLocks noGrp="1" noChangeArrowheads="1"/>
          </p:cNvSpPr>
          <p:nvPr>
            <p:ph type="body" idx="1"/>
          </p:nvPr>
        </p:nvSpPr>
        <p:spPr>
          <a:xfrm>
            <a:off x="714375" y="1989138"/>
            <a:ext cx="8245475" cy="4114800"/>
          </a:xfrm>
        </p:spPr>
        <p:txBody>
          <a:bodyPr/>
          <a:lstStyle/>
          <a:p>
            <a:pPr eaLnBrk="1" hangingPunct="1">
              <a:buFont typeface="Wingdings" panose="05000000000000000000" pitchFamily="2" charset="2"/>
              <a:buNone/>
              <a:defRPr/>
            </a:pPr>
            <a:r>
              <a:rPr lang="en-US" altLang="zh-CN" sz="2800" dirty="0"/>
              <a:t>8.2.1   </a:t>
            </a:r>
            <a:r>
              <a:rPr lang="zh-CN" altLang="en-US" sz="2800" dirty="0"/>
              <a:t>顺序查找</a:t>
            </a:r>
            <a:endParaRPr lang="en-US" altLang="zh-CN" sz="2800" dirty="0"/>
          </a:p>
          <a:p>
            <a:pPr marL="0" indent="539750" eaLnBrk="1" hangingPunct="1">
              <a:buFont typeface="Wingdings" panose="05000000000000000000" pitchFamily="2" charset="2"/>
              <a:buNone/>
              <a:defRPr/>
            </a:pPr>
            <a:r>
              <a:rPr lang="zh-CN" altLang="en-US" sz="2800" dirty="0"/>
              <a:t>可以对顺序表或线性链表作为数据存储结构的线性表进行顺序查找，它对记录在表中存放的先后次序没有任何要求。</a:t>
            </a:r>
            <a:endParaRPr lang="en-US" altLang="zh-CN" sz="2800" dirty="0"/>
          </a:p>
          <a:p>
            <a:pPr marL="0" indent="539750" eaLnBrk="1" hangingPunct="1">
              <a:buFont typeface="Wingdings" panose="05000000000000000000" pitchFamily="2" charset="2"/>
              <a:buNone/>
              <a:defRPr/>
            </a:pPr>
            <a:r>
              <a:rPr lang="zh-CN" altLang="en-US" sz="2800" dirty="0"/>
              <a:t>算法描述：从表的一端开始，</a:t>
            </a:r>
            <a:r>
              <a:rPr lang="zh-CN" altLang="en-US" sz="2800" dirty="0">
                <a:solidFill>
                  <a:srgbClr val="FF0000"/>
                </a:solidFill>
              </a:rPr>
              <a:t>依次将每个元素的关键字与给定的值进行比较</a:t>
            </a:r>
            <a:r>
              <a:rPr lang="zh-CN" altLang="en-US" sz="2800" dirty="0"/>
              <a:t>，</a:t>
            </a:r>
            <a:r>
              <a:rPr lang="zh-CN" altLang="en-US" sz="2800" dirty="0">
                <a:solidFill>
                  <a:srgbClr val="003399"/>
                </a:solidFill>
              </a:rPr>
              <a:t>若有相等者，则查找成功</a:t>
            </a:r>
            <a:r>
              <a:rPr lang="zh-CN" altLang="en-US" sz="2800" dirty="0"/>
              <a:t>；</a:t>
            </a:r>
            <a:r>
              <a:rPr lang="zh-CN" altLang="en-US" sz="2800" dirty="0">
                <a:solidFill>
                  <a:srgbClr val="003399"/>
                </a:solidFill>
              </a:rPr>
              <a:t>否则继续比较，直到比较完所有的元素，仍未有相等者，则查找不成功</a:t>
            </a:r>
            <a:r>
              <a:rPr lang="zh-CN" altLang="en-US" sz="2800" dirty="0"/>
              <a:t>。</a:t>
            </a:r>
            <a:endParaRPr lang="zh-CN" altLang="en-US" sz="2800" dirty="0"/>
          </a:p>
        </p:txBody>
      </p:sp>
      <p:sp>
        <p:nvSpPr>
          <p:cNvPr id="16388"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3C4F825-0D4C-4A1F-A47E-861259A8A2AE}"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8771">
                                            <p:txEl>
                                              <p:pRg st="0" end="0"/>
                                            </p:txEl>
                                          </p:spTgt>
                                        </p:tgtEl>
                                        <p:attrNameLst>
                                          <p:attrName>style.visibility</p:attrName>
                                        </p:attrNameLst>
                                      </p:cBhvr>
                                      <p:to>
                                        <p:strVal val="visible"/>
                                      </p:to>
                                    </p:set>
                                    <p:animEffect transition="in" filter="blinds(horizontal)">
                                      <p:cBhvr>
                                        <p:cTn id="7" dur="500"/>
                                        <p:tgtEl>
                                          <p:spTgt spid="2887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8771">
                                            <p:txEl>
                                              <p:pRg st="1" end="1"/>
                                            </p:txEl>
                                          </p:spTgt>
                                        </p:tgtEl>
                                        <p:attrNameLst>
                                          <p:attrName>style.visibility</p:attrName>
                                        </p:attrNameLst>
                                      </p:cBhvr>
                                      <p:to>
                                        <p:strVal val="visible"/>
                                      </p:to>
                                    </p:set>
                                    <p:animEffect transition="in" filter="blinds(horizontal)">
                                      <p:cBhvr>
                                        <p:cTn id="12" dur="500"/>
                                        <p:tgtEl>
                                          <p:spTgt spid="2887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88771">
                                            <p:txEl>
                                              <p:pRg st="2" end="2"/>
                                            </p:txEl>
                                          </p:spTgt>
                                        </p:tgtEl>
                                        <p:attrNameLst>
                                          <p:attrName>style.visibility</p:attrName>
                                        </p:attrNameLst>
                                      </p:cBhvr>
                                      <p:to>
                                        <p:strVal val="visible"/>
                                      </p:to>
                                    </p:set>
                                    <p:animEffect transition="in" filter="blinds(horizontal)">
                                      <p:cBhvr>
                                        <p:cTn id="17" dur="500"/>
                                        <p:tgtEl>
                                          <p:spTgt spid="2887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1"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2"/>
          <p:cNvSpPr>
            <a:spLocks noGrp="1" noChangeArrowheads="1"/>
          </p:cNvSpPr>
          <p:nvPr>
            <p:ph type="body" idx="1"/>
          </p:nvPr>
        </p:nvSpPr>
        <p:spPr>
          <a:xfrm>
            <a:off x="165893" y="1916832"/>
            <a:ext cx="8812213" cy="6156325"/>
          </a:xfrm>
          <a:noFill/>
        </p:spPr>
        <p:txBody>
          <a:bodyPr/>
          <a:lstStyle/>
          <a:p>
            <a:pPr marL="0" indent="0">
              <a:lnSpc>
                <a:spcPct val="110000"/>
              </a:lnSpc>
              <a:buFont typeface="Wingdings" panose="05000000000000000000" pitchFamily="2" charset="2"/>
              <a:buNone/>
            </a:pPr>
            <a:r>
              <a:rPr lang="zh-CN" altLang="en-US" sz="2800" b="1" dirty="0">
                <a:latin typeface="微软雅黑" panose="020B0503020204020204" charset="-122"/>
                <a:ea typeface="微软雅黑" panose="020B0503020204020204" charset="-122"/>
              </a:rPr>
              <a:t>    当根结点分裂时，因没有父结点，则建立一个新的根，</a:t>
            </a:r>
            <a:r>
              <a:rPr lang="en-US" sz="2800" b="1" dirty="0">
                <a:latin typeface="微软雅黑" panose="020B0503020204020204" charset="-122"/>
                <a:ea typeface="微软雅黑" panose="020B0503020204020204" charset="-122"/>
              </a:rPr>
              <a:t>B</a:t>
            </a:r>
            <a:r>
              <a:rPr lang="en-US" altLang="zh-CN" sz="2800" b="1" dirty="0">
                <a:latin typeface="微软雅黑" panose="020B0503020204020204" charset="-122"/>
                <a:ea typeface="微软雅黑" panose="020B0503020204020204" charset="-122"/>
              </a:rPr>
              <a:t>- </a:t>
            </a:r>
            <a:r>
              <a:rPr lang="zh-CN" altLang="en-US" sz="2800" b="1" dirty="0">
                <a:latin typeface="微软雅黑" panose="020B0503020204020204" charset="-122"/>
                <a:ea typeface="微软雅黑" panose="020B0503020204020204" charset="-122"/>
              </a:rPr>
              <a:t>树增高一层。</a:t>
            </a:r>
            <a:endParaRPr lang="zh-CN" altLang="en-US" sz="2800" b="1" dirty="0">
              <a:latin typeface="微软雅黑" panose="020B0503020204020204" charset="-122"/>
              <a:ea typeface="微软雅黑" panose="020B0503020204020204" charset="-122"/>
            </a:endParaRPr>
          </a:p>
          <a:p>
            <a:pPr marL="0" indent="0">
              <a:lnSpc>
                <a:spcPct val="110000"/>
              </a:lnSpc>
              <a:buFont typeface="Wingdings" panose="05000000000000000000" pitchFamily="2" charset="2"/>
              <a:buNone/>
            </a:pPr>
            <a:r>
              <a:rPr lang="zh-CN" altLang="en-US" sz="2800" b="1" dirty="0">
                <a:latin typeface="微软雅黑" panose="020B0503020204020204" charset="-122"/>
                <a:ea typeface="微软雅黑" panose="020B0503020204020204" charset="-122"/>
              </a:rPr>
              <a:t>    例：在一个</a:t>
            </a:r>
            <a:r>
              <a:rPr lang="en-US" sz="2800" b="1" dirty="0">
                <a:latin typeface="微软雅黑" panose="020B0503020204020204" charset="-122"/>
                <a:ea typeface="微软雅黑" panose="020B0503020204020204" charset="-122"/>
              </a:rPr>
              <a:t>3</a:t>
            </a:r>
            <a:r>
              <a:rPr lang="zh-CN" altLang="en-US" sz="2800" b="1" dirty="0">
                <a:latin typeface="微软雅黑" panose="020B0503020204020204" charset="-122"/>
                <a:ea typeface="微软雅黑" panose="020B0503020204020204" charset="-122"/>
              </a:rPr>
              <a:t>阶</a:t>
            </a:r>
            <a:r>
              <a:rPr lang="en-US" sz="2800" b="1" dirty="0">
                <a:latin typeface="微软雅黑" panose="020B0503020204020204" charset="-122"/>
                <a:ea typeface="微软雅黑" panose="020B0503020204020204" charset="-122"/>
              </a:rPr>
              <a:t>B</a:t>
            </a:r>
            <a:r>
              <a:rPr lang="en-US" altLang="zh-CN" sz="2800" b="1" dirty="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树</a:t>
            </a:r>
            <a:r>
              <a:rPr lang="en-US" sz="2800" b="1" dirty="0">
                <a:latin typeface="微软雅黑" panose="020B0503020204020204" charset="-122"/>
                <a:ea typeface="微软雅黑" panose="020B0503020204020204" charset="-122"/>
              </a:rPr>
              <a:t>(2-3</a:t>
            </a:r>
            <a:r>
              <a:rPr lang="zh-CN" altLang="en-US" sz="2800" b="1" dirty="0">
                <a:latin typeface="微软雅黑" panose="020B0503020204020204" charset="-122"/>
                <a:ea typeface="微软雅黑" panose="020B0503020204020204" charset="-122"/>
              </a:rPr>
              <a:t>树</a:t>
            </a:r>
            <a:r>
              <a:rPr lang="en-US" sz="2800" b="1" dirty="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上插入结点，</a:t>
            </a:r>
            <a:endParaRPr lang="en-US" altLang="zh-CN" sz="2800" b="1" dirty="0">
              <a:latin typeface="微软雅黑" panose="020B0503020204020204" charset="-122"/>
              <a:ea typeface="微软雅黑" panose="020B0503020204020204" charset="-122"/>
            </a:endParaRPr>
          </a:p>
          <a:p>
            <a:pPr marL="0" indent="0">
              <a:lnSpc>
                <a:spcPct val="110000"/>
              </a:lnSpc>
              <a:buFont typeface="Wingdings" panose="05000000000000000000" pitchFamily="2" charset="2"/>
              <a:buNone/>
            </a:pPr>
            <a:r>
              <a:rPr lang="zh-CN" altLang="en-US" sz="2800" dirty="0">
                <a:latin typeface="微软雅黑" panose="020B0503020204020204" charset="-122"/>
                <a:ea typeface="微软雅黑" panose="020B0503020204020204" charset="-122"/>
              </a:rPr>
              <a:t>分别插入</a:t>
            </a:r>
            <a:r>
              <a:rPr lang="en-US" altLang="zh-CN" sz="2800" dirty="0">
                <a:latin typeface="微软雅黑" panose="020B0503020204020204" charset="-122"/>
                <a:ea typeface="微软雅黑" panose="020B0503020204020204" charset="-122"/>
              </a:rPr>
              <a:t>{b, h, f, m, p, l , g}</a:t>
            </a:r>
            <a:r>
              <a:rPr lang="zh-CN" altLang="en-US" sz="2800" b="1" dirty="0">
                <a:latin typeface="微软雅黑" panose="020B0503020204020204" charset="-122"/>
                <a:ea typeface="微软雅黑" panose="020B0503020204020204" charset="-122"/>
              </a:rPr>
              <a:t>其过程详见下图 所示。</a:t>
            </a:r>
            <a:endParaRPr lang="zh-CN" altLang="en-US" sz="2800" b="1" dirty="0">
              <a:latin typeface="微软雅黑" panose="020B0503020204020204" charset="-122"/>
              <a:ea typeface="微软雅黑" panose="020B0503020204020204" charset="-122"/>
            </a:endParaRPr>
          </a:p>
        </p:txBody>
      </p:sp>
      <p:sp>
        <p:nvSpPr>
          <p:cNvPr id="3" name="Rectangle 2"/>
          <p:cNvSpPr>
            <a:spLocks noGrp="1" noChangeArrowheads="1"/>
          </p:cNvSpPr>
          <p:nvPr>
            <p:ph type="title"/>
          </p:nvPr>
        </p:nvSpPr>
        <p:spPr>
          <a:xfrm>
            <a:off x="899592" y="1052736"/>
            <a:ext cx="5499720" cy="685800"/>
          </a:xfrm>
        </p:spPr>
        <p:txBody>
          <a:bodyPr>
            <a:noAutofit/>
          </a:bodyPr>
          <a:lstStyle/>
          <a:p>
            <a:pPr algn="l"/>
            <a:r>
              <a:rPr lang="en-US" dirty="0">
                <a:latin typeface="微软雅黑" panose="020B0503020204020204" charset="-122"/>
                <a:ea typeface="微软雅黑" panose="020B0503020204020204" charset="-122"/>
              </a:rPr>
              <a:t> </a:t>
            </a:r>
            <a:r>
              <a:rPr lang="en-US" b="1" dirty="0">
                <a:latin typeface="微软雅黑" panose="020B0503020204020204" charset="-122"/>
                <a:ea typeface="微软雅黑" panose="020B0503020204020204" charset="-122"/>
              </a:rPr>
              <a:t>B</a:t>
            </a:r>
            <a:r>
              <a:rPr lang="en-US" dirty="0">
                <a:latin typeface="微软雅黑" panose="020B0503020204020204" charset="-122"/>
                <a:ea typeface="微软雅黑" panose="020B0503020204020204" charset="-122"/>
              </a:rPr>
              <a:t>- </a:t>
            </a:r>
            <a:r>
              <a:rPr lang="zh-CN" altLang="en-US" b="1" dirty="0">
                <a:latin typeface="微软雅黑" panose="020B0503020204020204" charset="-122"/>
                <a:ea typeface="微软雅黑" panose="020B0503020204020204" charset="-122"/>
              </a:rPr>
              <a:t>树的插入</a:t>
            </a:r>
            <a:endParaRPr lang="zh-CN" altLang="en-US" b="1" dirty="0">
              <a:latin typeface="微软雅黑" panose="020B0503020204020204" charset="-122"/>
              <a:ea typeface="微软雅黑" panose="020B0503020204020204" charset="-122"/>
            </a:endParaRPr>
          </a:p>
        </p:txBody>
      </p:sp>
      <p:sp>
        <p:nvSpPr>
          <p:cNvPr id="2" name="灯片编号占位符 1"/>
          <p:cNvSpPr>
            <a:spLocks noGrp="1"/>
          </p:cNvSpPr>
          <p:nvPr>
            <p:ph type="sldNum" sz="quarter" idx="12"/>
          </p:nvPr>
        </p:nvSpPr>
        <p:spPr/>
        <p:txBody>
          <a:bodyPr/>
          <a:lstStyle/>
          <a:p>
            <a:pPr>
              <a:defRPr/>
            </a:pPr>
            <a:fld id="{9EE3FC62-86F7-416E-92C0-4F08BCF99AED}" type="slidenum">
              <a:rPr lang="zh-CN" altLang="en-US" smtClean="0"/>
            </a:fld>
            <a:endParaRPr lang="en-US" altLang="zh-CN"/>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1738537"/>
            <a:ext cx="9036496" cy="468304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97346" name="Group 2"/>
          <p:cNvGrpSpPr/>
          <p:nvPr/>
        </p:nvGrpSpPr>
        <p:grpSpPr bwMode="auto">
          <a:xfrm>
            <a:off x="439763" y="2311310"/>
            <a:ext cx="7429500" cy="6246813"/>
            <a:chOff x="48" y="41"/>
            <a:chExt cx="4680" cy="3935"/>
          </a:xfrm>
        </p:grpSpPr>
        <p:grpSp>
          <p:nvGrpSpPr>
            <p:cNvPr id="697347" name="Group 3"/>
            <p:cNvGrpSpPr/>
            <p:nvPr/>
          </p:nvGrpSpPr>
          <p:grpSpPr bwMode="auto">
            <a:xfrm>
              <a:off x="198" y="41"/>
              <a:ext cx="4530" cy="1113"/>
              <a:chOff x="198" y="41"/>
              <a:chExt cx="4530" cy="1113"/>
            </a:xfrm>
          </p:grpSpPr>
          <p:grpSp>
            <p:nvGrpSpPr>
              <p:cNvPr id="697348" name="Group 4"/>
              <p:cNvGrpSpPr/>
              <p:nvPr/>
            </p:nvGrpSpPr>
            <p:grpSpPr bwMode="auto">
              <a:xfrm>
                <a:off x="198" y="170"/>
                <a:ext cx="1043" cy="963"/>
                <a:chOff x="198" y="162"/>
                <a:chExt cx="1043" cy="963"/>
              </a:xfrm>
            </p:grpSpPr>
            <p:sp>
              <p:nvSpPr>
                <p:cNvPr id="697352" name="Oval 8"/>
                <p:cNvSpPr>
                  <a:spLocks noChangeArrowheads="1"/>
                </p:cNvSpPr>
                <p:nvPr/>
              </p:nvSpPr>
              <p:spPr bwMode="auto">
                <a:xfrm>
                  <a:off x="495" y="162"/>
                  <a:ext cx="526" cy="292"/>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dirty="0"/>
                    <a:t>b</a:t>
                  </a:r>
                  <a:endParaRPr lang="en-US" sz="2800" b="1" dirty="0"/>
                </a:p>
              </p:txBody>
            </p:sp>
            <p:sp>
              <p:nvSpPr>
                <p:cNvPr id="697355" name="Rectangle 11"/>
                <p:cNvSpPr>
                  <a:spLocks noChangeArrowheads="1"/>
                </p:cNvSpPr>
                <p:nvPr/>
              </p:nvSpPr>
              <p:spPr bwMode="auto">
                <a:xfrm>
                  <a:off x="198" y="898"/>
                  <a:ext cx="104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b="1" dirty="0">
                      <a:effectLst>
                        <a:outerShdw blurRad="38100" dist="38100" dir="2700000" algn="tl">
                          <a:srgbClr val="000000"/>
                        </a:outerShdw>
                      </a:effectLst>
                    </a:rPr>
                    <a:t>(</a:t>
                  </a:r>
                  <a:r>
                    <a:rPr lang="en-US" sz="2000" b="1" dirty="0"/>
                    <a:t>a)   </a:t>
                  </a:r>
                  <a:r>
                    <a:rPr lang="zh-CN" altLang="en-US" sz="2000" b="1" dirty="0"/>
                    <a:t>插入</a:t>
                  </a:r>
                  <a:r>
                    <a:rPr lang="en-US" altLang="zh-CN" sz="2000" b="1" dirty="0"/>
                    <a:t>b</a:t>
                  </a:r>
                  <a:endParaRPr lang="zh-CN" altLang="en-US" sz="2000" b="1" dirty="0"/>
                </a:p>
              </p:txBody>
            </p:sp>
          </p:grpSp>
          <p:grpSp>
            <p:nvGrpSpPr>
              <p:cNvPr id="697356" name="Group 12"/>
              <p:cNvGrpSpPr/>
              <p:nvPr/>
            </p:nvGrpSpPr>
            <p:grpSpPr bwMode="auto">
              <a:xfrm>
                <a:off x="1536" y="184"/>
                <a:ext cx="975" cy="963"/>
                <a:chOff x="118" y="184"/>
                <a:chExt cx="975" cy="963"/>
              </a:xfrm>
            </p:grpSpPr>
            <p:sp>
              <p:nvSpPr>
                <p:cNvPr id="697360" name="Oval 16"/>
                <p:cNvSpPr>
                  <a:spLocks noChangeArrowheads="1"/>
                </p:cNvSpPr>
                <p:nvPr/>
              </p:nvSpPr>
              <p:spPr bwMode="auto">
                <a:xfrm>
                  <a:off x="419" y="184"/>
                  <a:ext cx="527" cy="291"/>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dirty="0"/>
                    <a:t>b h</a:t>
                  </a:r>
                  <a:endParaRPr lang="en-US" sz="2800" b="1" dirty="0"/>
                </a:p>
              </p:txBody>
            </p:sp>
            <p:sp>
              <p:nvSpPr>
                <p:cNvPr id="697363" name="Rectangle 19"/>
                <p:cNvSpPr>
                  <a:spLocks noChangeArrowheads="1"/>
                </p:cNvSpPr>
                <p:nvPr/>
              </p:nvSpPr>
              <p:spPr bwMode="auto">
                <a:xfrm>
                  <a:off x="118" y="920"/>
                  <a:ext cx="975"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b="1" dirty="0"/>
                    <a:t>(b)   </a:t>
                  </a:r>
                  <a:r>
                    <a:rPr lang="zh-CN" altLang="en-US" sz="2000" b="1" dirty="0"/>
                    <a:t>插入</a:t>
                  </a:r>
                  <a:r>
                    <a:rPr lang="en-US" altLang="zh-CN" sz="2000" b="1" dirty="0"/>
                    <a:t>h</a:t>
                  </a:r>
                  <a:r>
                    <a:rPr lang="zh-CN" altLang="en-US" sz="2000" b="1" dirty="0"/>
                    <a:t>后</a:t>
                  </a:r>
                  <a:endParaRPr lang="zh-CN" altLang="en-US" sz="2000" b="1" dirty="0"/>
                </a:p>
              </p:txBody>
            </p:sp>
          </p:grpSp>
          <p:grpSp>
            <p:nvGrpSpPr>
              <p:cNvPr id="697364" name="Group 20"/>
              <p:cNvGrpSpPr/>
              <p:nvPr/>
            </p:nvGrpSpPr>
            <p:grpSpPr bwMode="auto">
              <a:xfrm>
                <a:off x="2982" y="41"/>
                <a:ext cx="1746" cy="1113"/>
                <a:chOff x="150" y="41"/>
                <a:chExt cx="1746" cy="1113"/>
              </a:xfrm>
            </p:grpSpPr>
            <p:sp>
              <p:nvSpPr>
                <p:cNvPr id="697366" name="Oval 22"/>
                <p:cNvSpPr>
                  <a:spLocks noChangeArrowheads="1"/>
                </p:cNvSpPr>
                <p:nvPr/>
              </p:nvSpPr>
              <p:spPr bwMode="auto">
                <a:xfrm>
                  <a:off x="211" y="179"/>
                  <a:ext cx="529" cy="358"/>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dirty="0"/>
                    <a:t>b f h</a:t>
                  </a:r>
                  <a:endParaRPr lang="en-US" sz="2800" b="1" dirty="0"/>
                </a:p>
              </p:txBody>
            </p:sp>
            <p:grpSp>
              <p:nvGrpSpPr>
                <p:cNvPr id="697371" name="Group 27"/>
                <p:cNvGrpSpPr/>
                <p:nvPr/>
              </p:nvGrpSpPr>
              <p:grpSpPr bwMode="auto">
                <a:xfrm>
                  <a:off x="885" y="41"/>
                  <a:ext cx="589" cy="404"/>
                  <a:chOff x="-155" y="-7"/>
                  <a:chExt cx="589" cy="404"/>
                </a:xfrm>
              </p:grpSpPr>
              <p:sp>
                <p:nvSpPr>
                  <p:cNvPr id="697372" name="Rectangle 28"/>
                  <p:cNvSpPr>
                    <a:spLocks noChangeArrowheads="1"/>
                  </p:cNvSpPr>
                  <p:nvPr/>
                </p:nvSpPr>
                <p:spPr bwMode="auto">
                  <a:xfrm>
                    <a:off x="-120" y="-7"/>
                    <a:ext cx="49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400" b="1" dirty="0"/>
                      <a:t>分裂</a:t>
                    </a:r>
                    <a:endParaRPr lang="zh-CN" altLang="en-US" sz="2400" b="1" dirty="0"/>
                  </a:p>
                </p:txBody>
              </p:sp>
              <p:sp>
                <p:nvSpPr>
                  <p:cNvPr id="697373" name="AutoShape 29"/>
                  <p:cNvSpPr>
                    <a:spLocks noChangeArrowheads="1"/>
                  </p:cNvSpPr>
                  <p:nvPr/>
                </p:nvSpPr>
                <p:spPr bwMode="auto">
                  <a:xfrm>
                    <a:off x="-155" y="261"/>
                    <a:ext cx="589" cy="136"/>
                  </a:xfrm>
                  <a:prstGeom prst="rightArrow">
                    <a:avLst>
                      <a:gd name="adj1" fmla="val 50000"/>
                      <a:gd name="adj2" fmla="val 108272"/>
                    </a:avLst>
                  </a:prstGeom>
                  <a:solidFill>
                    <a:schemeClr val="folHlink"/>
                  </a:soli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97374" name="Rectangle 30"/>
                <p:cNvSpPr>
                  <a:spLocks noChangeArrowheads="1"/>
                </p:cNvSpPr>
                <p:nvPr/>
              </p:nvSpPr>
              <p:spPr bwMode="auto">
                <a:xfrm>
                  <a:off x="150" y="927"/>
                  <a:ext cx="1746"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b="1" dirty="0"/>
                    <a:t>(c)   </a:t>
                  </a:r>
                  <a:r>
                    <a:rPr lang="zh-CN" altLang="en-US" sz="2000" b="1" dirty="0"/>
                    <a:t>插入</a:t>
                  </a:r>
                  <a:r>
                    <a:rPr lang="en-US" altLang="zh-CN" sz="2000" b="1" dirty="0"/>
                    <a:t>f</a:t>
                  </a:r>
                  <a:r>
                    <a:rPr lang="zh-CN" altLang="en-US" sz="2000" b="1" dirty="0"/>
                    <a:t>后并进行分裂</a:t>
                  </a:r>
                  <a:endParaRPr lang="zh-CN" altLang="en-US" sz="2000" b="1" dirty="0"/>
                </a:p>
              </p:txBody>
            </p:sp>
          </p:grpSp>
        </p:grpSp>
        <p:grpSp>
          <p:nvGrpSpPr>
            <p:cNvPr id="697384" name="Group 40"/>
            <p:cNvGrpSpPr/>
            <p:nvPr/>
          </p:nvGrpSpPr>
          <p:grpSpPr bwMode="auto">
            <a:xfrm>
              <a:off x="48" y="1271"/>
              <a:ext cx="1482" cy="1139"/>
              <a:chOff x="0" y="0"/>
              <a:chExt cx="1482" cy="1139"/>
            </a:xfrm>
          </p:grpSpPr>
          <p:grpSp>
            <p:nvGrpSpPr>
              <p:cNvPr id="697385" name="Group 41"/>
              <p:cNvGrpSpPr/>
              <p:nvPr/>
            </p:nvGrpSpPr>
            <p:grpSpPr bwMode="auto">
              <a:xfrm>
                <a:off x="0" y="0"/>
                <a:ext cx="1482" cy="855"/>
                <a:chOff x="0" y="0"/>
                <a:chExt cx="1482" cy="855"/>
              </a:xfrm>
            </p:grpSpPr>
            <p:sp>
              <p:nvSpPr>
                <p:cNvPr id="697387" name="Oval 43"/>
                <p:cNvSpPr>
                  <a:spLocks noChangeArrowheads="1"/>
                </p:cNvSpPr>
                <p:nvPr/>
              </p:nvSpPr>
              <p:spPr bwMode="auto">
                <a:xfrm>
                  <a:off x="528" y="0"/>
                  <a:ext cx="52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dirty="0"/>
                    <a:t>f </a:t>
                  </a:r>
                  <a:endParaRPr lang="en-US" sz="2800" b="1" dirty="0"/>
                </a:p>
              </p:txBody>
            </p:sp>
            <p:sp>
              <p:nvSpPr>
                <p:cNvPr id="697388" name="Oval 44"/>
                <p:cNvSpPr>
                  <a:spLocks noChangeArrowheads="1"/>
                </p:cNvSpPr>
                <p:nvPr/>
              </p:nvSpPr>
              <p:spPr bwMode="auto">
                <a:xfrm>
                  <a:off x="0" y="560"/>
                  <a:ext cx="52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dirty="0"/>
                    <a:t>b </a:t>
                  </a:r>
                  <a:endParaRPr lang="en-US" sz="2800" b="1" dirty="0"/>
                </a:p>
              </p:txBody>
            </p:sp>
            <p:sp>
              <p:nvSpPr>
                <p:cNvPr id="697389" name="Line 45"/>
                <p:cNvSpPr>
                  <a:spLocks noChangeShapeType="1"/>
                </p:cNvSpPr>
                <p:nvPr/>
              </p:nvSpPr>
              <p:spPr bwMode="auto">
                <a:xfrm flipH="1">
                  <a:off x="303" y="275"/>
                  <a:ext cx="321" cy="2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7391" name="Oval 47"/>
                <p:cNvSpPr>
                  <a:spLocks noChangeArrowheads="1"/>
                </p:cNvSpPr>
                <p:nvPr/>
              </p:nvSpPr>
              <p:spPr bwMode="auto">
                <a:xfrm>
                  <a:off x="1064" y="535"/>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dirty="0"/>
                    <a:t>h m</a:t>
                  </a:r>
                  <a:endParaRPr lang="en-US" sz="2800" b="1" dirty="0"/>
                </a:p>
              </p:txBody>
            </p:sp>
            <p:sp>
              <p:nvSpPr>
                <p:cNvPr id="697392" name="Line 48"/>
                <p:cNvSpPr>
                  <a:spLocks noChangeShapeType="1"/>
                </p:cNvSpPr>
                <p:nvPr/>
              </p:nvSpPr>
              <p:spPr bwMode="auto">
                <a:xfrm>
                  <a:off x="944" y="267"/>
                  <a:ext cx="352" cy="27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697393" name="Rectangle 49"/>
              <p:cNvSpPr>
                <a:spLocks noChangeArrowheads="1"/>
              </p:cNvSpPr>
              <p:nvPr/>
            </p:nvSpPr>
            <p:spPr bwMode="auto">
              <a:xfrm>
                <a:off x="336" y="912"/>
                <a:ext cx="92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b="1" dirty="0"/>
                  <a:t>(d)   </a:t>
                </a:r>
                <a:r>
                  <a:rPr lang="zh-CN" altLang="en-US" sz="2000" b="1" dirty="0"/>
                  <a:t>插入</a:t>
                </a:r>
                <a:r>
                  <a:rPr lang="en-US" altLang="zh-CN" sz="2000" b="1" dirty="0"/>
                  <a:t>m</a:t>
                </a:r>
                <a:r>
                  <a:rPr lang="zh-CN" altLang="en-US" sz="2000" b="1" dirty="0"/>
                  <a:t>后</a:t>
                </a:r>
                <a:endParaRPr lang="zh-CN" altLang="en-US" sz="2000" b="1" dirty="0"/>
              </a:p>
            </p:txBody>
          </p:sp>
        </p:grpSp>
        <p:sp>
          <p:nvSpPr>
            <p:cNvPr id="697447" name="Rectangle 103"/>
            <p:cNvSpPr>
              <a:spLocks noChangeArrowheads="1"/>
            </p:cNvSpPr>
            <p:nvPr/>
          </p:nvSpPr>
          <p:spPr bwMode="auto">
            <a:xfrm>
              <a:off x="2633" y="3749"/>
              <a:ext cx="1392"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dirty="0"/>
            </a:p>
          </p:txBody>
        </p:sp>
      </p:grpSp>
      <p:sp>
        <p:nvSpPr>
          <p:cNvPr id="105" name="Oval 22"/>
          <p:cNvSpPr>
            <a:spLocks noChangeArrowheads="1"/>
          </p:cNvSpPr>
          <p:nvPr/>
        </p:nvSpPr>
        <p:spPr bwMode="auto">
          <a:xfrm>
            <a:off x="7164413" y="3099766"/>
            <a:ext cx="704850" cy="503238"/>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dirty="0"/>
              <a:t>b </a:t>
            </a:r>
            <a:endParaRPr lang="en-US" sz="2800" b="1" dirty="0"/>
          </a:p>
        </p:txBody>
      </p:sp>
      <p:sp>
        <p:nvSpPr>
          <p:cNvPr id="106" name="Oval 22"/>
          <p:cNvSpPr>
            <a:spLocks noChangeArrowheads="1"/>
          </p:cNvSpPr>
          <p:nvPr/>
        </p:nvSpPr>
        <p:spPr bwMode="auto">
          <a:xfrm>
            <a:off x="8152631" y="3083629"/>
            <a:ext cx="704850" cy="503238"/>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dirty="0"/>
              <a:t>h </a:t>
            </a:r>
            <a:endParaRPr lang="en-US" sz="2800" b="1" dirty="0"/>
          </a:p>
        </p:txBody>
      </p:sp>
      <p:sp>
        <p:nvSpPr>
          <p:cNvPr id="107" name="Oval 22"/>
          <p:cNvSpPr>
            <a:spLocks noChangeArrowheads="1"/>
          </p:cNvSpPr>
          <p:nvPr/>
        </p:nvSpPr>
        <p:spPr bwMode="auto">
          <a:xfrm>
            <a:off x="7620794" y="2300197"/>
            <a:ext cx="704850" cy="503238"/>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dirty="0"/>
              <a:t>f </a:t>
            </a:r>
            <a:endParaRPr lang="en-US" sz="2800" b="1" dirty="0"/>
          </a:p>
        </p:txBody>
      </p:sp>
      <p:sp>
        <p:nvSpPr>
          <p:cNvPr id="108" name="Line 68"/>
          <p:cNvSpPr>
            <a:spLocks noChangeShapeType="1"/>
          </p:cNvSpPr>
          <p:nvPr/>
        </p:nvSpPr>
        <p:spPr bwMode="auto">
          <a:xfrm flipH="1">
            <a:off x="7467625" y="2580392"/>
            <a:ext cx="165101" cy="5032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 name="Line 68"/>
          <p:cNvSpPr>
            <a:spLocks noChangeShapeType="1"/>
          </p:cNvSpPr>
          <p:nvPr/>
        </p:nvSpPr>
        <p:spPr bwMode="auto">
          <a:xfrm>
            <a:off x="8252618" y="2720885"/>
            <a:ext cx="237354" cy="32464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 name="Oval 22"/>
          <p:cNvSpPr>
            <a:spLocks noChangeArrowheads="1"/>
          </p:cNvSpPr>
          <p:nvPr/>
        </p:nvSpPr>
        <p:spPr bwMode="auto">
          <a:xfrm>
            <a:off x="3998921" y="4217392"/>
            <a:ext cx="839152" cy="46240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dirty="0"/>
              <a:t>f</a:t>
            </a:r>
            <a:endParaRPr lang="en-US" sz="2800" b="1" dirty="0"/>
          </a:p>
        </p:txBody>
      </p:sp>
      <p:sp>
        <p:nvSpPr>
          <p:cNvPr id="111" name="Oval 23"/>
          <p:cNvSpPr>
            <a:spLocks noChangeArrowheads="1"/>
          </p:cNvSpPr>
          <p:nvPr/>
        </p:nvSpPr>
        <p:spPr bwMode="auto">
          <a:xfrm>
            <a:off x="4517221" y="5082638"/>
            <a:ext cx="979525" cy="496890"/>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dirty="0"/>
              <a:t>h m p</a:t>
            </a:r>
            <a:endParaRPr lang="en-US" sz="2800" b="1" dirty="0"/>
          </a:p>
        </p:txBody>
      </p:sp>
      <p:sp>
        <p:nvSpPr>
          <p:cNvPr id="112" name="Oval 24"/>
          <p:cNvSpPr>
            <a:spLocks noChangeArrowheads="1"/>
          </p:cNvSpPr>
          <p:nvPr/>
        </p:nvSpPr>
        <p:spPr bwMode="auto">
          <a:xfrm>
            <a:off x="3480621" y="5121825"/>
            <a:ext cx="839152" cy="46240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b d</a:t>
            </a:r>
            <a:endParaRPr lang="en-US" sz="2800" b="1"/>
          </a:p>
        </p:txBody>
      </p:sp>
      <p:sp>
        <p:nvSpPr>
          <p:cNvPr id="113" name="Line 25"/>
          <p:cNvSpPr>
            <a:spLocks noChangeShapeType="1"/>
          </p:cNvSpPr>
          <p:nvPr/>
        </p:nvSpPr>
        <p:spPr bwMode="auto">
          <a:xfrm flipH="1">
            <a:off x="3924878" y="4668825"/>
            <a:ext cx="296171" cy="45143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 name="Line 26"/>
          <p:cNvSpPr>
            <a:spLocks noChangeShapeType="1"/>
          </p:cNvSpPr>
          <p:nvPr/>
        </p:nvSpPr>
        <p:spPr bwMode="auto">
          <a:xfrm>
            <a:off x="4661765" y="4616358"/>
            <a:ext cx="301581" cy="4968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 name="Rectangle 28"/>
          <p:cNvSpPr>
            <a:spLocks noChangeArrowheads="1"/>
          </p:cNvSpPr>
          <p:nvPr/>
        </p:nvSpPr>
        <p:spPr bwMode="auto">
          <a:xfrm>
            <a:off x="5131621" y="4293592"/>
            <a:ext cx="792163" cy="39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400" b="1"/>
              <a:t>分裂</a:t>
            </a:r>
            <a:endParaRPr lang="zh-CN" altLang="en-US" sz="2400" b="1"/>
          </a:p>
        </p:txBody>
      </p:sp>
      <p:sp>
        <p:nvSpPr>
          <p:cNvPr id="116" name="AutoShape 29"/>
          <p:cNvSpPr>
            <a:spLocks noChangeArrowheads="1"/>
          </p:cNvSpPr>
          <p:nvPr/>
        </p:nvSpPr>
        <p:spPr bwMode="auto">
          <a:xfrm>
            <a:off x="5157021" y="4687292"/>
            <a:ext cx="935038" cy="215900"/>
          </a:xfrm>
          <a:prstGeom prst="rightArrow">
            <a:avLst>
              <a:gd name="adj1" fmla="val 50000"/>
              <a:gd name="adj2" fmla="val 108272"/>
            </a:avLst>
          </a:prstGeom>
          <a:solidFill>
            <a:schemeClr val="folHlink"/>
          </a:soli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 name="Oval 22"/>
          <p:cNvSpPr>
            <a:spLocks noChangeArrowheads="1"/>
          </p:cNvSpPr>
          <p:nvPr/>
        </p:nvSpPr>
        <p:spPr bwMode="auto">
          <a:xfrm>
            <a:off x="6869190" y="4310393"/>
            <a:ext cx="1250078" cy="46240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dirty="0"/>
              <a:t>f   m</a:t>
            </a:r>
            <a:endParaRPr lang="en-US" sz="2800" b="1" dirty="0"/>
          </a:p>
        </p:txBody>
      </p:sp>
      <p:sp>
        <p:nvSpPr>
          <p:cNvPr id="118" name="Oval 23"/>
          <p:cNvSpPr>
            <a:spLocks noChangeArrowheads="1"/>
          </p:cNvSpPr>
          <p:nvPr/>
        </p:nvSpPr>
        <p:spPr bwMode="auto">
          <a:xfrm>
            <a:off x="7387490" y="5175639"/>
            <a:ext cx="839153" cy="496890"/>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dirty="0"/>
              <a:t>h  </a:t>
            </a:r>
            <a:endParaRPr lang="en-US" sz="2800" b="1" dirty="0"/>
          </a:p>
        </p:txBody>
      </p:sp>
      <p:sp>
        <p:nvSpPr>
          <p:cNvPr id="119" name="Oval 24"/>
          <p:cNvSpPr>
            <a:spLocks noChangeArrowheads="1"/>
          </p:cNvSpPr>
          <p:nvPr/>
        </p:nvSpPr>
        <p:spPr bwMode="auto">
          <a:xfrm>
            <a:off x="6350890" y="5214826"/>
            <a:ext cx="839152" cy="46240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b d</a:t>
            </a:r>
            <a:endParaRPr lang="en-US" sz="2800" b="1"/>
          </a:p>
        </p:txBody>
      </p:sp>
      <p:sp>
        <p:nvSpPr>
          <p:cNvPr id="120" name="Line 25"/>
          <p:cNvSpPr>
            <a:spLocks noChangeShapeType="1"/>
          </p:cNvSpPr>
          <p:nvPr/>
        </p:nvSpPr>
        <p:spPr bwMode="auto">
          <a:xfrm flipH="1">
            <a:off x="6795147" y="4761826"/>
            <a:ext cx="296171" cy="45143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1" name="Line 26"/>
          <p:cNvSpPr>
            <a:spLocks noChangeShapeType="1"/>
          </p:cNvSpPr>
          <p:nvPr/>
        </p:nvSpPr>
        <p:spPr bwMode="auto">
          <a:xfrm>
            <a:off x="7467626" y="4642513"/>
            <a:ext cx="364122" cy="53312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 name="Oval 23"/>
          <p:cNvSpPr>
            <a:spLocks noChangeArrowheads="1"/>
          </p:cNvSpPr>
          <p:nvPr/>
        </p:nvSpPr>
        <p:spPr bwMode="auto">
          <a:xfrm>
            <a:off x="8324169" y="5161955"/>
            <a:ext cx="839153" cy="496890"/>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dirty="0"/>
              <a:t>p</a:t>
            </a:r>
            <a:r>
              <a:rPr lang="en-US" sz="2800" b="1" dirty="0"/>
              <a:t>  </a:t>
            </a:r>
            <a:endParaRPr lang="en-US" sz="2800" b="1" dirty="0"/>
          </a:p>
        </p:txBody>
      </p:sp>
      <p:sp>
        <p:nvSpPr>
          <p:cNvPr id="123" name="Line 26"/>
          <p:cNvSpPr>
            <a:spLocks noChangeShapeType="1"/>
          </p:cNvSpPr>
          <p:nvPr/>
        </p:nvSpPr>
        <p:spPr bwMode="auto">
          <a:xfrm>
            <a:off x="8088860" y="4642513"/>
            <a:ext cx="559884" cy="55754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5" name="Rectangle 49"/>
          <p:cNvSpPr>
            <a:spLocks noChangeArrowheads="1"/>
          </p:cNvSpPr>
          <p:nvPr/>
        </p:nvSpPr>
        <p:spPr bwMode="auto">
          <a:xfrm>
            <a:off x="4760939" y="5634684"/>
            <a:ext cx="1471613"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b="1" dirty="0"/>
              <a:t>(</a:t>
            </a:r>
            <a:r>
              <a:rPr lang="en-US" altLang="zh-CN" sz="2000" b="1" dirty="0"/>
              <a:t>e</a:t>
            </a:r>
            <a:r>
              <a:rPr lang="en-US" sz="2000" b="1" dirty="0"/>
              <a:t>)   </a:t>
            </a:r>
            <a:r>
              <a:rPr lang="zh-CN" altLang="en-US" sz="2000" b="1" dirty="0"/>
              <a:t>插入</a:t>
            </a:r>
            <a:r>
              <a:rPr lang="en-US" altLang="zh-CN" sz="2000" b="1" dirty="0"/>
              <a:t>p</a:t>
            </a:r>
            <a:r>
              <a:rPr lang="zh-CN" altLang="en-US" sz="2000" b="1" dirty="0"/>
              <a:t>后</a:t>
            </a:r>
            <a:endParaRPr lang="zh-CN" altLang="en-US" sz="2000" b="1" dirty="0"/>
          </a:p>
        </p:txBody>
      </p:sp>
      <p:sp>
        <p:nvSpPr>
          <p:cNvPr id="126" name="Rectangle 2"/>
          <p:cNvSpPr>
            <a:spLocks noGrp="1" noChangeArrowheads="1"/>
          </p:cNvSpPr>
          <p:nvPr>
            <p:ph type="title"/>
          </p:nvPr>
        </p:nvSpPr>
        <p:spPr>
          <a:xfrm>
            <a:off x="899591" y="1052736"/>
            <a:ext cx="6568033" cy="685800"/>
          </a:xfrm>
        </p:spPr>
        <p:txBody>
          <a:bodyPr>
            <a:noAutofit/>
          </a:bodyPr>
          <a:lstStyle/>
          <a:p>
            <a:pPr algn="l"/>
            <a:r>
              <a:rPr lang="en-US" dirty="0">
                <a:latin typeface="微软雅黑" panose="020B0503020204020204" charset="-122"/>
                <a:ea typeface="微软雅黑" panose="020B0503020204020204" charset="-122"/>
              </a:rPr>
              <a:t> </a:t>
            </a:r>
            <a:r>
              <a:rPr lang="en-US" altLang="zh-CN" dirty="0">
                <a:latin typeface="微软雅黑" panose="020B0503020204020204" charset="-122"/>
                <a:ea typeface="微软雅黑" panose="020B0503020204020204" charset="-122"/>
              </a:rPr>
              <a:t>3</a:t>
            </a:r>
            <a:r>
              <a:rPr lang="zh-CN" altLang="en-US" dirty="0">
                <a:latin typeface="微软雅黑" panose="020B0503020204020204" charset="-122"/>
                <a:ea typeface="微软雅黑" panose="020B0503020204020204" charset="-122"/>
              </a:rPr>
              <a:t>阶</a:t>
            </a:r>
            <a:r>
              <a:rPr lang="en-US" b="1" dirty="0">
                <a:latin typeface="微软雅黑" panose="020B0503020204020204" charset="-122"/>
                <a:ea typeface="微软雅黑" panose="020B0503020204020204" charset="-122"/>
              </a:rPr>
              <a:t>B</a:t>
            </a:r>
            <a:r>
              <a:rPr lang="en-US" dirty="0">
                <a:latin typeface="微软雅黑" panose="020B0503020204020204" charset="-122"/>
                <a:ea typeface="微软雅黑" panose="020B0503020204020204" charset="-122"/>
              </a:rPr>
              <a:t>- </a:t>
            </a:r>
            <a:r>
              <a:rPr lang="zh-CN" altLang="en-US" b="1" dirty="0">
                <a:latin typeface="微软雅黑" panose="020B0503020204020204" charset="-122"/>
                <a:ea typeface="微软雅黑" panose="020B0503020204020204" charset="-122"/>
              </a:rPr>
              <a:t>树的插入构建过程</a:t>
            </a:r>
            <a:endParaRPr lang="zh-CN" altLang="en-US" b="1" dirty="0">
              <a:latin typeface="微软雅黑" panose="020B0503020204020204" charset="-122"/>
              <a:ea typeface="微软雅黑" panose="020B0503020204020204" charset="-122"/>
            </a:endParaRPr>
          </a:p>
        </p:txBody>
      </p:sp>
      <p:sp>
        <p:nvSpPr>
          <p:cNvPr id="3" name="矩形 2"/>
          <p:cNvSpPr/>
          <p:nvPr/>
        </p:nvSpPr>
        <p:spPr>
          <a:xfrm>
            <a:off x="859657" y="1903115"/>
            <a:ext cx="3324885" cy="461665"/>
          </a:xfrm>
          <a:prstGeom prst="rect">
            <a:avLst/>
          </a:prstGeom>
        </p:spPr>
        <p:txBody>
          <a:bodyPr wrap="none">
            <a:spAutoFit/>
          </a:bodyPr>
          <a:lstStyle/>
          <a:p>
            <a:r>
              <a:rPr lang="zh-CN" altLang="en-US" dirty="0">
                <a:latin typeface="微软雅黑" panose="020B0503020204020204" charset="-122"/>
                <a:ea typeface="微软雅黑" panose="020B0503020204020204" charset="-122"/>
              </a:rPr>
              <a:t>插入</a:t>
            </a:r>
            <a:r>
              <a:rPr lang="en-US" altLang="zh-CN" dirty="0">
                <a:latin typeface="微软雅黑" panose="020B0503020204020204" charset="-122"/>
                <a:ea typeface="微软雅黑" panose="020B0503020204020204" charset="-122"/>
              </a:rPr>
              <a:t>{b, h, f, m, p, l , g}</a:t>
            </a:r>
            <a:endParaRPr lang="zh-CN" altLang="en-US" dirty="0"/>
          </a:p>
        </p:txBody>
      </p:sp>
      <p:sp>
        <p:nvSpPr>
          <p:cNvPr id="4" name="灯片编号占位符 3"/>
          <p:cNvSpPr>
            <a:spLocks noGrp="1"/>
          </p:cNvSpPr>
          <p:nvPr>
            <p:ph type="sldNum" sz="quarter" idx="12"/>
          </p:nvPr>
        </p:nvSpPr>
        <p:spPr/>
        <p:txBody>
          <a:bodyPr/>
          <a:lstStyle/>
          <a:p>
            <a:pPr>
              <a:defRPr/>
            </a:pPr>
            <a:fld id="{9EE3FC62-86F7-416E-92C0-4F08BCF99AED}" type="slidenum">
              <a:rPr lang="zh-CN" altLang="en-US" smtClean="0"/>
            </a:fld>
            <a:endParaRPr lang="en-US" altLang="zh-CN"/>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1712614"/>
            <a:ext cx="8838041" cy="507337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7346" name="Group 2"/>
          <p:cNvGrpSpPr/>
          <p:nvPr/>
        </p:nvGrpSpPr>
        <p:grpSpPr bwMode="auto">
          <a:xfrm>
            <a:off x="198455" y="2278360"/>
            <a:ext cx="8763000" cy="4460875"/>
            <a:chOff x="48" y="1271"/>
            <a:chExt cx="5520" cy="2810"/>
          </a:xfrm>
        </p:grpSpPr>
        <p:grpSp>
          <p:nvGrpSpPr>
            <p:cNvPr id="697383" name="Group 39"/>
            <p:cNvGrpSpPr/>
            <p:nvPr/>
          </p:nvGrpSpPr>
          <p:grpSpPr bwMode="auto">
            <a:xfrm>
              <a:off x="48" y="1271"/>
              <a:ext cx="5520" cy="1139"/>
              <a:chOff x="0" y="0"/>
              <a:chExt cx="5520" cy="1139"/>
            </a:xfrm>
          </p:grpSpPr>
          <p:grpSp>
            <p:nvGrpSpPr>
              <p:cNvPr id="697384" name="Group 40"/>
              <p:cNvGrpSpPr/>
              <p:nvPr/>
            </p:nvGrpSpPr>
            <p:grpSpPr bwMode="auto">
              <a:xfrm>
                <a:off x="0" y="0"/>
                <a:ext cx="1482" cy="1139"/>
                <a:chOff x="0" y="0"/>
                <a:chExt cx="1482" cy="1139"/>
              </a:xfrm>
            </p:grpSpPr>
            <p:grpSp>
              <p:nvGrpSpPr>
                <p:cNvPr id="697385" name="Group 41"/>
                <p:cNvGrpSpPr/>
                <p:nvPr/>
              </p:nvGrpSpPr>
              <p:grpSpPr bwMode="auto">
                <a:xfrm>
                  <a:off x="0" y="0"/>
                  <a:ext cx="1482" cy="855"/>
                  <a:chOff x="0" y="0"/>
                  <a:chExt cx="1482" cy="855"/>
                </a:xfrm>
              </p:grpSpPr>
              <p:sp>
                <p:nvSpPr>
                  <p:cNvPr id="697386" name="Oval 42"/>
                  <p:cNvSpPr>
                    <a:spLocks noChangeArrowheads="1"/>
                  </p:cNvSpPr>
                  <p:nvPr/>
                </p:nvSpPr>
                <p:spPr bwMode="auto">
                  <a:xfrm>
                    <a:off x="590" y="551"/>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h l</a:t>
                    </a:r>
                    <a:endParaRPr lang="en-US" sz="2800" b="1"/>
                  </a:p>
                </p:txBody>
              </p:sp>
              <p:sp>
                <p:nvSpPr>
                  <p:cNvPr id="697387" name="Oval 43"/>
                  <p:cNvSpPr>
                    <a:spLocks noChangeArrowheads="1"/>
                  </p:cNvSpPr>
                  <p:nvPr/>
                </p:nvSpPr>
                <p:spPr bwMode="auto">
                  <a:xfrm>
                    <a:off x="528" y="0"/>
                    <a:ext cx="52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f m</a:t>
                    </a:r>
                    <a:endParaRPr lang="en-US" sz="2800" b="1"/>
                  </a:p>
                </p:txBody>
              </p:sp>
              <p:sp>
                <p:nvSpPr>
                  <p:cNvPr id="697388" name="Oval 44"/>
                  <p:cNvSpPr>
                    <a:spLocks noChangeArrowheads="1"/>
                  </p:cNvSpPr>
                  <p:nvPr/>
                </p:nvSpPr>
                <p:spPr bwMode="auto">
                  <a:xfrm>
                    <a:off x="0" y="560"/>
                    <a:ext cx="52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b d</a:t>
                    </a:r>
                    <a:endParaRPr lang="en-US" sz="2800" b="1"/>
                  </a:p>
                </p:txBody>
              </p:sp>
              <p:sp>
                <p:nvSpPr>
                  <p:cNvPr id="697389" name="Line 45"/>
                  <p:cNvSpPr>
                    <a:spLocks noChangeShapeType="1"/>
                  </p:cNvSpPr>
                  <p:nvPr/>
                </p:nvSpPr>
                <p:spPr bwMode="auto">
                  <a:xfrm flipH="1">
                    <a:off x="303" y="275"/>
                    <a:ext cx="321" cy="2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7390" name="Line 46"/>
                  <p:cNvSpPr>
                    <a:spLocks noChangeShapeType="1"/>
                  </p:cNvSpPr>
                  <p:nvPr/>
                </p:nvSpPr>
                <p:spPr bwMode="auto">
                  <a:xfrm flipH="1">
                    <a:off x="784" y="299"/>
                    <a:ext cx="0" cy="24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7391" name="Oval 47"/>
                  <p:cNvSpPr>
                    <a:spLocks noChangeArrowheads="1"/>
                  </p:cNvSpPr>
                  <p:nvPr/>
                </p:nvSpPr>
                <p:spPr bwMode="auto">
                  <a:xfrm>
                    <a:off x="1064" y="535"/>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p</a:t>
                    </a:r>
                    <a:endParaRPr lang="en-US" sz="2800" b="1"/>
                  </a:p>
                </p:txBody>
              </p:sp>
              <p:sp>
                <p:nvSpPr>
                  <p:cNvPr id="697392" name="Line 48"/>
                  <p:cNvSpPr>
                    <a:spLocks noChangeShapeType="1"/>
                  </p:cNvSpPr>
                  <p:nvPr/>
                </p:nvSpPr>
                <p:spPr bwMode="auto">
                  <a:xfrm>
                    <a:off x="944" y="267"/>
                    <a:ext cx="352" cy="27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697393" name="Rectangle 49"/>
                <p:cNvSpPr>
                  <a:spLocks noChangeArrowheads="1"/>
                </p:cNvSpPr>
                <p:nvPr/>
              </p:nvSpPr>
              <p:spPr bwMode="auto">
                <a:xfrm>
                  <a:off x="336" y="912"/>
                  <a:ext cx="92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b="1" dirty="0"/>
                    <a:t>(</a:t>
                  </a:r>
                  <a:r>
                    <a:rPr lang="en-US" altLang="zh-CN" sz="2000" b="1" dirty="0"/>
                    <a:t>f</a:t>
                  </a:r>
                  <a:r>
                    <a:rPr lang="en-US" sz="2000" b="1" dirty="0"/>
                    <a:t>)   </a:t>
                  </a:r>
                  <a:r>
                    <a:rPr lang="zh-CN" altLang="en-US" sz="2000" b="1" dirty="0"/>
                    <a:t>插入</a:t>
                  </a:r>
                  <a:r>
                    <a:rPr lang="en-US" sz="2000" b="1" dirty="0"/>
                    <a:t>l</a:t>
                  </a:r>
                  <a:r>
                    <a:rPr lang="zh-CN" altLang="en-US" sz="2000" b="1" dirty="0"/>
                    <a:t>后</a:t>
                  </a:r>
                  <a:endParaRPr lang="zh-CN" altLang="en-US" sz="2000" b="1" dirty="0"/>
                </a:p>
              </p:txBody>
            </p:sp>
          </p:grpSp>
          <p:grpSp>
            <p:nvGrpSpPr>
              <p:cNvPr id="697394" name="Group 50"/>
              <p:cNvGrpSpPr/>
              <p:nvPr/>
            </p:nvGrpSpPr>
            <p:grpSpPr bwMode="auto">
              <a:xfrm>
                <a:off x="1614" y="0"/>
                <a:ext cx="3906" cy="1139"/>
                <a:chOff x="0" y="0"/>
                <a:chExt cx="3906" cy="1139"/>
              </a:xfrm>
            </p:grpSpPr>
            <p:grpSp>
              <p:nvGrpSpPr>
                <p:cNvPr id="697395" name="Group 51"/>
                <p:cNvGrpSpPr/>
                <p:nvPr/>
              </p:nvGrpSpPr>
              <p:grpSpPr bwMode="auto">
                <a:xfrm>
                  <a:off x="1621" y="48"/>
                  <a:ext cx="605" cy="384"/>
                  <a:chOff x="0" y="0"/>
                  <a:chExt cx="605" cy="384"/>
                </a:xfrm>
              </p:grpSpPr>
              <p:sp>
                <p:nvSpPr>
                  <p:cNvPr id="697396" name="Rectangle 52"/>
                  <p:cNvSpPr>
                    <a:spLocks noChangeArrowheads="1"/>
                  </p:cNvSpPr>
                  <p:nvPr/>
                </p:nvSpPr>
                <p:spPr bwMode="auto">
                  <a:xfrm>
                    <a:off x="0" y="0"/>
                    <a:ext cx="49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400" b="1"/>
                      <a:t>分裂</a:t>
                    </a:r>
                    <a:endParaRPr lang="zh-CN" altLang="en-US" sz="2400" b="1"/>
                  </a:p>
                </p:txBody>
              </p:sp>
              <p:sp>
                <p:nvSpPr>
                  <p:cNvPr id="697397" name="AutoShape 53"/>
                  <p:cNvSpPr>
                    <a:spLocks noChangeArrowheads="1"/>
                  </p:cNvSpPr>
                  <p:nvPr/>
                </p:nvSpPr>
                <p:spPr bwMode="auto">
                  <a:xfrm>
                    <a:off x="16" y="248"/>
                    <a:ext cx="589" cy="136"/>
                  </a:xfrm>
                  <a:prstGeom prst="rightArrow">
                    <a:avLst>
                      <a:gd name="adj1" fmla="val 50000"/>
                      <a:gd name="adj2" fmla="val 108272"/>
                    </a:avLst>
                  </a:prstGeom>
                  <a:solidFill>
                    <a:schemeClr val="folHlink"/>
                  </a:soli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97398" name="Group 54"/>
                <p:cNvGrpSpPr/>
                <p:nvPr/>
              </p:nvGrpSpPr>
              <p:grpSpPr bwMode="auto">
                <a:xfrm>
                  <a:off x="0" y="0"/>
                  <a:ext cx="3906" cy="1139"/>
                  <a:chOff x="0" y="0"/>
                  <a:chExt cx="3906" cy="1139"/>
                </a:xfrm>
              </p:grpSpPr>
              <p:grpSp>
                <p:nvGrpSpPr>
                  <p:cNvPr id="697399" name="Group 55"/>
                  <p:cNvGrpSpPr/>
                  <p:nvPr/>
                </p:nvGrpSpPr>
                <p:grpSpPr bwMode="auto">
                  <a:xfrm>
                    <a:off x="0" y="4"/>
                    <a:ext cx="1570" cy="860"/>
                    <a:chOff x="0" y="0"/>
                    <a:chExt cx="1570" cy="860"/>
                  </a:xfrm>
                </p:grpSpPr>
                <p:sp>
                  <p:nvSpPr>
                    <p:cNvPr id="697400" name="Oval 56"/>
                    <p:cNvSpPr>
                      <a:spLocks noChangeArrowheads="1"/>
                    </p:cNvSpPr>
                    <p:nvPr/>
                  </p:nvSpPr>
                  <p:spPr bwMode="auto">
                    <a:xfrm>
                      <a:off x="606" y="543"/>
                      <a:ext cx="476" cy="317"/>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g h l</a:t>
                      </a:r>
                      <a:endParaRPr lang="en-US" sz="2800" b="1"/>
                    </a:p>
                  </p:txBody>
                </p:sp>
                <p:sp>
                  <p:nvSpPr>
                    <p:cNvPr id="697401" name="Oval 57"/>
                    <p:cNvSpPr>
                      <a:spLocks noChangeArrowheads="1"/>
                    </p:cNvSpPr>
                    <p:nvPr/>
                  </p:nvSpPr>
                  <p:spPr bwMode="auto">
                    <a:xfrm>
                      <a:off x="552" y="0"/>
                      <a:ext cx="52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f m</a:t>
                      </a:r>
                      <a:endParaRPr lang="en-US" sz="2800" b="1"/>
                    </a:p>
                  </p:txBody>
                </p:sp>
                <p:sp>
                  <p:nvSpPr>
                    <p:cNvPr id="697402" name="Oval 58"/>
                    <p:cNvSpPr>
                      <a:spLocks noChangeArrowheads="1"/>
                    </p:cNvSpPr>
                    <p:nvPr/>
                  </p:nvSpPr>
                  <p:spPr bwMode="auto">
                    <a:xfrm>
                      <a:off x="0" y="560"/>
                      <a:ext cx="52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dirty="0"/>
                        <a:t>b d</a:t>
                      </a:r>
                      <a:endParaRPr lang="en-US" sz="2800" b="1" dirty="0"/>
                    </a:p>
                  </p:txBody>
                </p:sp>
                <p:sp>
                  <p:nvSpPr>
                    <p:cNvPr id="697403" name="Line 59"/>
                    <p:cNvSpPr>
                      <a:spLocks noChangeShapeType="1"/>
                    </p:cNvSpPr>
                    <p:nvPr/>
                  </p:nvSpPr>
                  <p:spPr bwMode="auto">
                    <a:xfrm flipH="1">
                      <a:off x="327" y="275"/>
                      <a:ext cx="321" cy="2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7404" name="Line 60"/>
                    <p:cNvSpPr>
                      <a:spLocks noChangeShapeType="1"/>
                    </p:cNvSpPr>
                    <p:nvPr/>
                  </p:nvSpPr>
                  <p:spPr bwMode="auto">
                    <a:xfrm flipH="1">
                      <a:off x="808" y="299"/>
                      <a:ext cx="0" cy="24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7405" name="Oval 61"/>
                    <p:cNvSpPr>
                      <a:spLocks noChangeArrowheads="1"/>
                    </p:cNvSpPr>
                    <p:nvPr/>
                  </p:nvSpPr>
                  <p:spPr bwMode="auto">
                    <a:xfrm>
                      <a:off x="1152" y="535"/>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p</a:t>
                      </a:r>
                      <a:endParaRPr lang="en-US" sz="2800" b="1"/>
                    </a:p>
                  </p:txBody>
                </p:sp>
                <p:sp>
                  <p:nvSpPr>
                    <p:cNvPr id="697406" name="Line 62"/>
                    <p:cNvSpPr>
                      <a:spLocks noChangeShapeType="1"/>
                    </p:cNvSpPr>
                    <p:nvPr/>
                  </p:nvSpPr>
                  <p:spPr bwMode="auto">
                    <a:xfrm>
                      <a:off x="968" y="267"/>
                      <a:ext cx="352" cy="27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697407" name="Rectangle 63"/>
                  <p:cNvSpPr>
                    <a:spLocks noChangeArrowheads="1"/>
                  </p:cNvSpPr>
                  <p:nvPr/>
                </p:nvSpPr>
                <p:spPr bwMode="auto">
                  <a:xfrm>
                    <a:off x="624" y="912"/>
                    <a:ext cx="1746"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b="1" dirty="0"/>
                      <a:t>(</a:t>
                    </a:r>
                    <a:r>
                      <a:rPr lang="en-US" altLang="zh-CN" sz="2000" b="1" dirty="0"/>
                      <a:t>g</a:t>
                    </a:r>
                    <a:r>
                      <a:rPr lang="en-US" sz="2000" b="1" dirty="0"/>
                      <a:t>)   </a:t>
                    </a:r>
                    <a:r>
                      <a:rPr lang="zh-CN" altLang="en-US" sz="2000" b="1" dirty="0"/>
                      <a:t>插入</a:t>
                    </a:r>
                    <a:r>
                      <a:rPr lang="en-US" sz="2000" b="1" dirty="0"/>
                      <a:t>g</a:t>
                    </a:r>
                    <a:r>
                      <a:rPr lang="zh-CN" altLang="en-US" sz="2000" b="1" dirty="0"/>
                      <a:t>后并进行分裂</a:t>
                    </a:r>
                    <a:endParaRPr lang="zh-CN" altLang="en-US" sz="2000" b="1" dirty="0"/>
                  </a:p>
                </p:txBody>
              </p:sp>
              <p:grpSp>
                <p:nvGrpSpPr>
                  <p:cNvPr id="697408" name="Group 64"/>
                  <p:cNvGrpSpPr/>
                  <p:nvPr/>
                </p:nvGrpSpPr>
                <p:grpSpPr bwMode="auto">
                  <a:xfrm>
                    <a:off x="1890" y="0"/>
                    <a:ext cx="2016" cy="871"/>
                    <a:chOff x="0" y="0"/>
                    <a:chExt cx="2016" cy="871"/>
                  </a:xfrm>
                </p:grpSpPr>
                <p:sp>
                  <p:nvSpPr>
                    <p:cNvPr id="697409" name="Oval 65"/>
                    <p:cNvSpPr>
                      <a:spLocks noChangeArrowheads="1"/>
                    </p:cNvSpPr>
                    <p:nvPr/>
                  </p:nvSpPr>
                  <p:spPr bwMode="auto">
                    <a:xfrm>
                      <a:off x="1118" y="559"/>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l</a:t>
                      </a:r>
                      <a:endParaRPr lang="en-US" sz="2800" b="1"/>
                    </a:p>
                  </p:txBody>
                </p:sp>
                <p:sp>
                  <p:nvSpPr>
                    <p:cNvPr id="697410" name="Oval 66"/>
                    <p:cNvSpPr>
                      <a:spLocks noChangeArrowheads="1"/>
                    </p:cNvSpPr>
                    <p:nvPr/>
                  </p:nvSpPr>
                  <p:spPr bwMode="auto">
                    <a:xfrm>
                      <a:off x="742" y="0"/>
                      <a:ext cx="589" cy="317"/>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f h m</a:t>
                      </a:r>
                      <a:endParaRPr lang="en-US" sz="2800" b="1"/>
                    </a:p>
                  </p:txBody>
                </p:sp>
                <p:sp>
                  <p:nvSpPr>
                    <p:cNvPr id="697411" name="Oval 67"/>
                    <p:cNvSpPr>
                      <a:spLocks noChangeArrowheads="1"/>
                    </p:cNvSpPr>
                    <p:nvPr/>
                  </p:nvSpPr>
                  <p:spPr bwMode="auto">
                    <a:xfrm>
                      <a:off x="0" y="576"/>
                      <a:ext cx="52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b d</a:t>
                      </a:r>
                      <a:endParaRPr lang="en-US" sz="2800" b="1"/>
                    </a:p>
                  </p:txBody>
                </p:sp>
                <p:sp>
                  <p:nvSpPr>
                    <p:cNvPr id="697412" name="Line 68"/>
                    <p:cNvSpPr>
                      <a:spLocks noChangeShapeType="1"/>
                    </p:cNvSpPr>
                    <p:nvPr/>
                  </p:nvSpPr>
                  <p:spPr bwMode="auto">
                    <a:xfrm flipH="1">
                      <a:off x="384" y="291"/>
                      <a:ext cx="486" cy="29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7413" name="Line 69"/>
                    <p:cNvSpPr>
                      <a:spLocks noChangeShapeType="1"/>
                    </p:cNvSpPr>
                    <p:nvPr/>
                  </p:nvSpPr>
                  <p:spPr bwMode="auto">
                    <a:xfrm flipH="1">
                      <a:off x="864" y="315"/>
                      <a:ext cx="166" cy="26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7414" name="Oval 70"/>
                    <p:cNvSpPr>
                      <a:spLocks noChangeArrowheads="1"/>
                    </p:cNvSpPr>
                    <p:nvPr/>
                  </p:nvSpPr>
                  <p:spPr bwMode="auto">
                    <a:xfrm>
                      <a:off x="1598" y="543"/>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p</a:t>
                      </a:r>
                      <a:endParaRPr lang="en-US" sz="2800" b="1"/>
                    </a:p>
                  </p:txBody>
                </p:sp>
                <p:sp>
                  <p:nvSpPr>
                    <p:cNvPr id="697415" name="Line 71"/>
                    <p:cNvSpPr>
                      <a:spLocks noChangeShapeType="1"/>
                    </p:cNvSpPr>
                    <p:nvPr/>
                  </p:nvSpPr>
                  <p:spPr bwMode="auto">
                    <a:xfrm>
                      <a:off x="1246" y="267"/>
                      <a:ext cx="530" cy="26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7416" name="Oval 72"/>
                    <p:cNvSpPr>
                      <a:spLocks noChangeArrowheads="1"/>
                    </p:cNvSpPr>
                    <p:nvPr/>
                  </p:nvSpPr>
                  <p:spPr bwMode="auto">
                    <a:xfrm>
                      <a:off x="624" y="576"/>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dirty="0"/>
                        <a:t>g</a:t>
                      </a:r>
                      <a:endParaRPr lang="en-US" sz="2800" b="1" dirty="0"/>
                    </a:p>
                  </p:txBody>
                </p:sp>
                <p:sp>
                  <p:nvSpPr>
                    <p:cNvPr id="697417" name="Line 73"/>
                    <p:cNvSpPr>
                      <a:spLocks noChangeShapeType="1"/>
                    </p:cNvSpPr>
                    <p:nvPr/>
                  </p:nvSpPr>
                  <p:spPr bwMode="auto">
                    <a:xfrm>
                      <a:off x="1120" y="311"/>
                      <a:ext cx="192" cy="24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grpSp>
        </p:grpSp>
        <p:grpSp>
          <p:nvGrpSpPr>
            <p:cNvPr id="697418" name="Group 74"/>
            <p:cNvGrpSpPr/>
            <p:nvPr/>
          </p:nvGrpSpPr>
          <p:grpSpPr bwMode="auto">
            <a:xfrm>
              <a:off x="87" y="2357"/>
              <a:ext cx="5282" cy="1724"/>
              <a:chOff x="-530" y="0"/>
              <a:chExt cx="5282" cy="1724"/>
            </a:xfrm>
          </p:grpSpPr>
          <p:grpSp>
            <p:nvGrpSpPr>
              <p:cNvPr id="697419" name="Group 75"/>
              <p:cNvGrpSpPr/>
              <p:nvPr/>
            </p:nvGrpSpPr>
            <p:grpSpPr bwMode="auto">
              <a:xfrm>
                <a:off x="1920" y="336"/>
                <a:ext cx="605" cy="384"/>
                <a:chOff x="0" y="0"/>
                <a:chExt cx="605" cy="384"/>
              </a:xfrm>
            </p:grpSpPr>
            <p:sp>
              <p:nvSpPr>
                <p:cNvPr id="697420" name="Rectangle 76"/>
                <p:cNvSpPr>
                  <a:spLocks noChangeArrowheads="1"/>
                </p:cNvSpPr>
                <p:nvPr/>
              </p:nvSpPr>
              <p:spPr bwMode="auto">
                <a:xfrm>
                  <a:off x="0" y="0"/>
                  <a:ext cx="49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400" b="1"/>
                    <a:t>分裂</a:t>
                  </a:r>
                  <a:endParaRPr lang="zh-CN" altLang="en-US" sz="2400" b="1"/>
                </a:p>
              </p:txBody>
            </p:sp>
            <p:sp>
              <p:nvSpPr>
                <p:cNvPr id="697421" name="AutoShape 77"/>
                <p:cNvSpPr>
                  <a:spLocks noChangeArrowheads="1"/>
                </p:cNvSpPr>
                <p:nvPr/>
              </p:nvSpPr>
              <p:spPr bwMode="auto">
                <a:xfrm>
                  <a:off x="16" y="248"/>
                  <a:ext cx="589" cy="136"/>
                </a:xfrm>
                <a:prstGeom prst="rightArrow">
                  <a:avLst>
                    <a:gd name="adj1" fmla="val 50000"/>
                    <a:gd name="adj2" fmla="val 108272"/>
                  </a:avLst>
                </a:prstGeom>
                <a:solidFill>
                  <a:schemeClr val="folHlink"/>
                </a:soli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97422" name="Rectangle 78"/>
              <p:cNvSpPr>
                <a:spLocks noChangeArrowheads="1"/>
              </p:cNvSpPr>
              <p:nvPr/>
            </p:nvSpPr>
            <p:spPr bwMode="auto">
              <a:xfrm>
                <a:off x="-530" y="1497"/>
                <a:ext cx="2448"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000" b="1" dirty="0"/>
                  <a:t>图</a:t>
                </a:r>
                <a:r>
                  <a:rPr lang="en-US" sz="2000" b="1" dirty="0"/>
                  <a:t>   </a:t>
                </a:r>
                <a:r>
                  <a:rPr lang="zh-CN" altLang="en-US" sz="2000" b="1" dirty="0"/>
                  <a:t>在</a:t>
                </a:r>
                <a:r>
                  <a:rPr lang="en-US" sz="2000" b="1" dirty="0"/>
                  <a:t>B</a:t>
                </a:r>
                <a:r>
                  <a:rPr lang="en-US" altLang="zh-CN" sz="2000" b="1" dirty="0"/>
                  <a:t>-</a:t>
                </a:r>
                <a:r>
                  <a:rPr lang="zh-CN" altLang="en-US" sz="2000" b="1" dirty="0"/>
                  <a:t>树中进行插入的过程</a:t>
                </a:r>
                <a:endParaRPr lang="zh-CN" altLang="en-US" sz="2000" b="1" dirty="0"/>
              </a:p>
            </p:txBody>
          </p:sp>
          <p:grpSp>
            <p:nvGrpSpPr>
              <p:cNvPr id="697423" name="Group 79"/>
              <p:cNvGrpSpPr/>
              <p:nvPr/>
            </p:nvGrpSpPr>
            <p:grpSpPr bwMode="auto">
              <a:xfrm>
                <a:off x="0" y="384"/>
                <a:ext cx="2016" cy="871"/>
                <a:chOff x="0" y="0"/>
                <a:chExt cx="2016" cy="871"/>
              </a:xfrm>
            </p:grpSpPr>
            <p:sp>
              <p:nvSpPr>
                <p:cNvPr id="697424" name="Oval 80"/>
                <p:cNvSpPr>
                  <a:spLocks noChangeArrowheads="1"/>
                </p:cNvSpPr>
                <p:nvPr/>
              </p:nvSpPr>
              <p:spPr bwMode="auto">
                <a:xfrm>
                  <a:off x="1118" y="559"/>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l</a:t>
                  </a:r>
                  <a:endParaRPr lang="en-US" sz="2800" b="1"/>
                </a:p>
              </p:txBody>
            </p:sp>
            <p:sp>
              <p:nvSpPr>
                <p:cNvPr id="697425" name="Oval 81"/>
                <p:cNvSpPr>
                  <a:spLocks noChangeArrowheads="1"/>
                </p:cNvSpPr>
                <p:nvPr/>
              </p:nvSpPr>
              <p:spPr bwMode="auto">
                <a:xfrm>
                  <a:off x="742" y="0"/>
                  <a:ext cx="589" cy="317"/>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f h m</a:t>
                  </a:r>
                  <a:endParaRPr lang="en-US" sz="2800" b="1"/>
                </a:p>
              </p:txBody>
            </p:sp>
            <p:sp>
              <p:nvSpPr>
                <p:cNvPr id="697426" name="Oval 82"/>
                <p:cNvSpPr>
                  <a:spLocks noChangeArrowheads="1"/>
                </p:cNvSpPr>
                <p:nvPr/>
              </p:nvSpPr>
              <p:spPr bwMode="auto">
                <a:xfrm>
                  <a:off x="0" y="576"/>
                  <a:ext cx="52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b d</a:t>
                  </a:r>
                  <a:endParaRPr lang="en-US" sz="2800" b="1"/>
                </a:p>
              </p:txBody>
            </p:sp>
            <p:sp>
              <p:nvSpPr>
                <p:cNvPr id="697427" name="Line 83"/>
                <p:cNvSpPr>
                  <a:spLocks noChangeShapeType="1"/>
                </p:cNvSpPr>
                <p:nvPr/>
              </p:nvSpPr>
              <p:spPr bwMode="auto">
                <a:xfrm flipH="1">
                  <a:off x="384" y="291"/>
                  <a:ext cx="486" cy="29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7428" name="Line 84"/>
                <p:cNvSpPr>
                  <a:spLocks noChangeShapeType="1"/>
                </p:cNvSpPr>
                <p:nvPr/>
              </p:nvSpPr>
              <p:spPr bwMode="auto">
                <a:xfrm flipH="1">
                  <a:off x="864" y="315"/>
                  <a:ext cx="166" cy="26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7429" name="Oval 85"/>
                <p:cNvSpPr>
                  <a:spLocks noChangeArrowheads="1"/>
                </p:cNvSpPr>
                <p:nvPr/>
              </p:nvSpPr>
              <p:spPr bwMode="auto">
                <a:xfrm>
                  <a:off x="1598" y="543"/>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p</a:t>
                  </a:r>
                  <a:endParaRPr lang="en-US" sz="2800" b="1"/>
                </a:p>
              </p:txBody>
            </p:sp>
            <p:sp>
              <p:nvSpPr>
                <p:cNvPr id="697430" name="Line 86"/>
                <p:cNvSpPr>
                  <a:spLocks noChangeShapeType="1"/>
                </p:cNvSpPr>
                <p:nvPr/>
              </p:nvSpPr>
              <p:spPr bwMode="auto">
                <a:xfrm>
                  <a:off x="1246" y="267"/>
                  <a:ext cx="530" cy="26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7431" name="Oval 87"/>
                <p:cNvSpPr>
                  <a:spLocks noChangeArrowheads="1"/>
                </p:cNvSpPr>
                <p:nvPr/>
              </p:nvSpPr>
              <p:spPr bwMode="auto">
                <a:xfrm>
                  <a:off x="624" y="576"/>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g</a:t>
                  </a:r>
                  <a:endParaRPr lang="en-US" sz="2800" b="1"/>
                </a:p>
              </p:txBody>
            </p:sp>
            <p:sp>
              <p:nvSpPr>
                <p:cNvPr id="697432" name="Line 88"/>
                <p:cNvSpPr>
                  <a:spLocks noChangeShapeType="1"/>
                </p:cNvSpPr>
                <p:nvPr/>
              </p:nvSpPr>
              <p:spPr bwMode="auto">
                <a:xfrm>
                  <a:off x="1120" y="311"/>
                  <a:ext cx="192" cy="24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697433" name="Group 89"/>
              <p:cNvGrpSpPr/>
              <p:nvPr/>
            </p:nvGrpSpPr>
            <p:grpSpPr bwMode="auto">
              <a:xfrm>
                <a:off x="2592" y="0"/>
                <a:ext cx="2160" cy="1351"/>
                <a:chOff x="0" y="0"/>
                <a:chExt cx="2160" cy="1351"/>
              </a:xfrm>
            </p:grpSpPr>
            <p:sp>
              <p:nvSpPr>
                <p:cNvPr id="697434" name="Line 90"/>
                <p:cNvSpPr>
                  <a:spLocks noChangeShapeType="1"/>
                </p:cNvSpPr>
                <p:nvPr/>
              </p:nvSpPr>
              <p:spPr bwMode="auto">
                <a:xfrm flipH="1">
                  <a:off x="312" y="800"/>
                  <a:ext cx="166" cy="24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7435" name="Oval 91"/>
                <p:cNvSpPr>
                  <a:spLocks noChangeArrowheads="1"/>
                </p:cNvSpPr>
                <p:nvPr/>
              </p:nvSpPr>
              <p:spPr bwMode="auto">
                <a:xfrm>
                  <a:off x="1192" y="1041"/>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l</a:t>
                  </a:r>
                  <a:endParaRPr lang="en-US" sz="2800" b="1"/>
                </a:p>
              </p:txBody>
            </p:sp>
            <p:sp>
              <p:nvSpPr>
                <p:cNvPr id="697436" name="Oval 92"/>
                <p:cNvSpPr>
                  <a:spLocks noChangeArrowheads="1"/>
                </p:cNvSpPr>
                <p:nvPr/>
              </p:nvSpPr>
              <p:spPr bwMode="auto">
                <a:xfrm>
                  <a:off x="0" y="1056"/>
                  <a:ext cx="52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b d</a:t>
                  </a:r>
                  <a:endParaRPr lang="en-US" sz="2800" b="1"/>
                </a:p>
              </p:txBody>
            </p:sp>
            <p:sp>
              <p:nvSpPr>
                <p:cNvPr id="697437" name="Line 93"/>
                <p:cNvSpPr>
                  <a:spLocks noChangeShapeType="1"/>
                </p:cNvSpPr>
                <p:nvPr/>
              </p:nvSpPr>
              <p:spPr bwMode="auto">
                <a:xfrm flipH="1">
                  <a:off x="1336" y="796"/>
                  <a:ext cx="166" cy="24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7438" name="Oval 94"/>
                <p:cNvSpPr>
                  <a:spLocks noChangeArrowheads="1"/>
                </p:cNvSpPr>
                <p:nvPr/>
              </p:nvSpPr>
              <p:spPr bwMode="auto">
                <a:xfrm>
                  <a:off x="1742" y="1025"/>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p</a:t>
                  </a:r>
                  <a:endParaRPr lang="en-US" sz="2800" b="1"/>
                </a:p>
              </p:txBody>
            </p:sp>
            <p:sp>
              <p:nvSpPr>
                <p:cNvPr id="697439" name="Oval 95"/>
                <p:cNvSpPr>
                  <a:spLocks noChangeArrowheads="1"/>
                </p:cNvSpPr>
                <p:nvPr/>
              </p:nvSpPr>
              <p:spPr bwMode="auto">
                <a:xfrm>
                  <a:off x="672" y="1056"/>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g</a:t>
                  </a:r>
                  <a:endParaRPr lang="en-US" sz="2800" b="1"/>
                </a:p>
              </p:txBody>
            </p:sp>
            <p:sp>
              <p:nvSpPr>
                <p:cNvPr id="697440" name="Line 96"/>
                <p:cNvSpPr>
                  <a:spLocks noChangeShapeType="1"/>
                </p:cNvSpPr>
                <p:nvPr/>
              </p:nvSpPr>
              <p:spPr bwMode="auto">
                <a:xfrm>
                  <a:off x="1672" y="784"/>
                  <a:ext cx="192" cy="24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7441" name="Oval 97"/>
                <p:cNvSpPr>
                  <a:spLocks noChangeArrowheads="1"/>
                </p:cNvSpPr>
                <p:nvPr/>
              </p:nvSpPr>
              <p:spPr bwMode="auto">
                <a:xfrm>
                  <a:off x="816" y="0"/>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h</a:t>
                  </a:r>
                  <a:endParaRPr lang="en-US" sz="2800" b="1"/>
                </a:p>
              </p:txBody>
            </p:sp>
            <p:sp>
              <p:nvSpPr>
                <p:cNvPr id="697442" name="Oval 98"/>
                <p:cNvSpPr>
                  <a:spLocks noChangeArrowheads="1"/>
                </p:cNvSpPr>
                <p:nvPr/>
              </p:nvSpPr>
              <p:spPr bwMode="auto">
                <a:xfrm>
                  <a:off x="384" y="528"/>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f</a:t>
                  </a:r>
                  <a:endParaRPr lang="en-US" sz="2800" b="1"/>
                </a:p>
              </p:txBody>
            </p:sp>
            <p:sp>
              <p:nvSpPr>
                <p:cNvPr id="697443" name="Oval 99"/>
                <p:cNvSpPr>
                  <a:spLocks noChangeArrowheads="1"/>
                </p:cNvSpPr>
                <p:nvPr/>
              </p:nvSpPr>
              <p:spPr bwMode="auto">
                <a:xfrm>
                  <a:off x="1350" y="512"/>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m</a:t>
                  </a:r>
                  <a:endParaRPr lang="en-US" sz="2800" b="1"/>
                </a:p>
              </p:txBody>
            </p:sp>
            <p:sp>
              <p:nvSpPr>
                <p:cNvPr id="697444" name="Line 100"/>
                <p:cNvSpPr>
                  <a:spLocks noChangeShapeType="1"/>
                </p:cNvSpPr>
                <p:nvPr/>
              </p:nvSpPr>
              <p:spPr bwMode="auto">
                <a:xfrm flipH="1">
                  <a:off x="672" y="276"/>
                  <a:ext cx="262" cy="2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7445" name="Line 101"/>
                <p:cNvSpPr>
                  <a:spLocks noChangeShapeType="1"/>
                </p:cNvSpPr>
                <p:nvPr/>
              </p:nvSpPr>
              <p:spPr bwMode="auto">
                <a:xfrm>
                  <a:off x="1128" y="280"/>
                  <a:ext cx="312" cy="24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7446" name="Line 102"/>
                <p:cNvSpPr>
                  <a:spLocks noChangeShapeType="1"/>
                </p:cNvSpPr>
                <p:nvPr/>
              </p:nvSpPr>
              <p:spPr bwMode="auto">
                <a:xfrm>
                  <a:off x="640" y="816"/>
                  <a:ext cx="192" cy="24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697447" name="Rectangle 103"/>
              <p:cNvSpPr>
                <a:spLocks noChangeArrowheads="1"/>
              </p:cNvSpPr>
              <p:nvPr/>
            </p:nvSpPr>
            <p:spPr bwMode="auto">
              <a:xfrm>
                <a:off x="2016" y="1392"/>
                <a:ext cx="1392"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000" b="1" dirty="0"/>
                  <a:t>(</a:t>
                </a:r>
                <a:r>
                  <a:rPr lang="en-US" altLang="zh-CN" sz="2000" b="1" dirty="0"/>
                  <a:t>h</a:t>
                </a:r>
                <a:r>
                  <a:rPr lang="en-US" sz="2000" b="1" dirty="0"/>
                  <a:t>)   </a:t>
                </a:r>
                <a:r>
                  <a:rPr lang="zh-CN" altLang="en-US" sz="2000" b="1" dirty="0"/>
                  <a:t>继续进行分裂</a:t>
                </a:r>
                <a:endParaRPr lang="zh-CN" altLang="en-US" sz="2000" b="1" dirty="0"/>
              </a:p>
            </p:txBody>
          </p:sp>
        </p:grpSp>
      </p:grpSp>
      <p:sp>
        <p:nvSpPr>
          <p:cNvPr id="105" name="Rectangle 2"/>
          <p:cNvSpPr txBox="1">
            <a:spLocks noChangeArrowheads="1"/>
          </p:cNvSpPr>
          <p:nvPr/>
        </p:nvSpPr>
        <p:spPr bwMode="auto">
          <a:xfrm>
            <a:off x="791635" y="1025227"/>
            <a:ext cx="656803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noAutofit/>
          </a:bodyPr>
          <a:lst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2pPr>
            <a:lvl3pPr algn="l" rtl="0" eaLnBrk="0" fontAlgn="base" hangingPunct="0">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3pPr>
            <a:lvl4pPr algn="l" rtl="0" eaLnBrk="0" fontAlgn="base" hangingPunct="0">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4pPr>
            <a:lvl5pPr algn="l" rtl="0" eaLnBrk="0" fontAlgn="base" hangingPunct="0">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5pPr>
            <a:lvl6pPr marL="457200" algn="l" rtl="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r>
              <a:rPr lang="en-US" kern="0">
                <a:latin typeface="微软雅黑" panose="020B0503020204020204" charset="-122"/>
                <a:ea typeface="微软雅黑" panose="020B0503020204020204" charset="-122"/>
              </a:rPr>
              <a:t> B- </a:t>
            </a:r>
            <a:r>
              <a:rPr lang="zh-CN" altLang="en-US" kern="0">
                <a:latin typeface="微软雅黑" panose="020B0503020204020204" charset="-122"/>
                <a:ea typeface="微软雅黑" panose="020B0503020204020204" charset="-122"/>
              </a:rPr>
              <a:t>树的插入构建过程</a:t>
            </a:r>
            <a:endParaRPr lang="zh-CN" altLang="en-US" kern="0" dirty="0">
              <a:latin typeface="微软雅黑" panose="020B0503020204020204" charset="-122"/>
              <a:ea typeface="微软雅黑" panose="020B0503020204020204" charset="-122"/>
            </a:endParaRPr>
          </a:p>
        </p:txBody>
      </p:sp>
      <p:sp>
        <p:nvSpPr>
          <p:cNvPr id="3" name="矩形 2"/>
          <p:cNvSpPr/>
          <p:nvPr/>
        </p:nvSpPr>
        <p:spPr>
          <a:xfrm>
            <a:off x="761687" y="1693218"/>
            <a:ext cx="3324885" cy="461665"/>
          </a:xfrm>
          <a:prstGeom prst="rect">
            <a:avLst/>
          </a:prstGeom>
        </p:spPr>
        <p:txBody>
          <a:bodyPr wrap="none">
            <a:spAutoFit/>
          </a:bodyPr>
          <a:lstStyle/>
          <a:p>
            <a:r>
              <a:rPr lang="zh-CN" altLang="en-US" dirty="0">
                <a:latin typeface="微软雅黑" panose="020B0503020204020204" charset="-122"/>
                <a:ea typeface="微软雅黑" panose="020B0503020204020204" charset="-122"/>
              </a:rPr>
              <a:t>插入</a:t>
            </a:r>
            <a:r>
              <a:rPr lang="en-US" altLang="zh-CN" dirty="0">
                <a:latin typeface="微软雅黑" panose="020B0503020204020204" charset="-122"/>
                <a:ea typeface="微软雅黑" panose="020B0503020204020204" charset="-122"/>
              </a:rPr>
              <a:t>{b, h, f, m, p, l , g}</a:t>
            </a:r>
            <a:endParaRPr lang="zh-CN" altLang="en-US" dirty="0"/>
          </a:p>
        </p:txBody>
      </p:sp>
      <p:sp>
        <p:nvSpPr>
          <p:cNvPr id="4" name="灯片编号占位符 3"/>
          <p:cNvSpPr>
            <a:spLocks noGrp="1"/>
          </p:cNvSpPr>
          <p:nvPr>
            <p:ph type="sldNum" sz="quarter" idx="12"/>
          </p:nvPr>
        </p:nvSpPr>
        <p:spPr/>
        <p:txBody>
          <a:bodyPr/>
          <a:lstStyle/>
          <a:p>
            <a:pPr>
              <a:defRPr/>
            </a:pPr>
            <a:fld id="{9EE3FC62-86F7-416E-92C0-4F08BCF99AED}" type="slidenum">
              <a:rPr lang="zh-CN" altLang="en-US" smtClean="0"/>
            </a:fld>
            <a:endParaRPr lang="en-US" altLang="zh-CN"/>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Rectangle 2"/>
          <p:cNvSpPr>
            <a:spLocks noGrp="1" noChangeArrowheads="1"/>
          </p:cNvSpPr>
          <p:nvPr>
            <p:ph type="title"/>
          </p:nvPr>
        </p:nvSpPr>
        <p:spPr>
          <a:xfrm>
            <a:off x="1187624" y="1056292"/>
            <a:ext cx="6050632" cy="685800"/>
          </a:xfrm>
        </p:spPr>
        <p:txBody>
          <a:bodyPr>
            <a:normAutofit fontScale="90000"/>
          </a:bodyPr>
          <a:lstStyle/>
          <a:p>
            <a:pPr algn="l"/>
            <a:r>
              <a:rPr lang="en-US" sz="4000" b="1" dirty="0">
                <a:solidFill>
                  <a:srgbClr val="7030A0"/>
                </a:solidFill>
                <a:latin typeface="微软雅黑" panose="020B0503020204020204" charset="-122"/>
                <a:ea typeface="微软雅黑" panose="020B0503020204020204" charset="-122"/>
              </a:rPr>
              <a:t>B</a:t>
            </a:r>
            <a:r>
              <a:rPr lang="en-US" altLang="zh-CN" sz="4000" dirty="0">
                <a:solidFill>
                  <a:srgbClr val="7030A0"/>
                </a:solidFill>
                <a:latin typeface="微软雅黑" panose="020B0503020204020204" charset="-122"/>
                <a:ea typeface="微软雅黑" panose="020B0503020204020204" charset="-122"/>
              </a:rPr>
              <a:t>- </a:t>
            </a:r>
            <a:r>
              <a:rPr lang="zh-CN" altLang="en-US" sz="4000" b="1" dirty="0">
                <a:solidFill>
                  <a:srgbClr val="7030A0"/>
                </a:solidFill>
                <a:latin typeface="微软雅黑" panose="020B0503020204020204" charset="-122"/>
                <a:ea typeface="微软雅黑" panose="020B0503020204020204" charset="-122"/>
              </a:rPr>
              <a:t>树的删除</a:t>
            </a:r>
            <a:endParaRPr lang="zh-CN" altLang="en-US" sz="4000" b="1" dirty="0">
              <a:solidFill>
                <a:srgbClr val="7030A0"/>
              </a:solidFill>
              <a:latin typeface="微软雅黑" panose="020B0503020204020204" charset="-122"/>
              <a:ea typeface="微软雅黑" panose="020B0503020204020204" charset="-122"/>
            </a:endParaRPr>
          </a:p>
        </p:txBody>
      </p:sp>
      <p:sp>
        <p:nvSpPr>
          <p:cNvPr id="701443" name="Rectangle 3"/>
          <p:cNvSpPr>
            <a:spLocks noGrp="1" noChangeArrowheads="1"/>
          </p:cNvSpPr>
          <p:nvPr>
            <p:ph type="body" idx="1"/>
          </p:nvPr>
        </p:nvSpPr>
        <p:spPr>
          <a:xfrm>
            <a:off x="165893" y="2060848"/>
            <a:ext cx="8812213" cy="3517900"/>
          </a:xfrm>
          <a:noFill/>
        </p:spPr>
        <p:txBody>
          <a:bodyPr/>
          <a:lstStyle/>
          <a:p>
            <a:pPr marL="0" indent="0">
              <a:lnSpc>
                <a:spcPct val="110000"/>
              </a:lnSpc>
              <a:buFont typeface="Wingdings" panose="05000000000000000000" pitchFamily="2" charset="2"/>
              <a:buNone/>
            </a:pPr>
            <a:r>
              <a:rPr lang="zh-CN" altLang="en-US" sz="2800" b="1" dirty="0">
                <a:latin typeface="微软雅黑" panose="020B0503020204020204" charset="-122"/>
                <a:ea typeface="微软雅黑" panose="020B0503020204020204" charset="-122"/>
              </a:rPr>
              <a:t>        在</a:t>
            </a:r>
            <a:r>
              <a:rPr lang="en-US" sz="2800" b="1" dirty="0">
                <a:latin typeface="微软雅黑" panose="020B0503020204020204" charset="-122"/>
                <a:ea typeface="微软雅黑" panose="020B0503020204020204" charset="-122"/>
              </a:rPr>
              <a:t>B</a:t>
            </a:r>
            <a:r>
              <a:rPr lang="en-US" altLang="zh-CN" sz="2800" b="1" dirty="0">
                <a:latin typeface="微软雅黑" panose="020B0503020204020204" charset="-122"/>
                <a:ea typeface="微软雅黑" panose="020B0503020204020204" charset="-122"/>
              </a:rPr>
              <a:t>- </a:t>
            </a:r>
            <a:r>
              <a:rPr lang="zh-CN" altLang="en-US" sz="2800" b="1" dirty="0">
                <a:latin typeface="微软雅黑" panose="020B0503020204020204" charset="-122"/>
                <a:ea typeface="微软雅黑" panose="020B0503020204020204" charset="-122"/>
              </a:rPr>
              <a:t>树上删除一个关键字</a:t>
            </a:r>
            <a:r>
              <a:rPr lang="en-US" sz="2800" b="1" dirty="0">
                <a:latin typeface="微软雅黑" panose="020B0503020204020204" charset="-122"/>
                <a:ea typeface="微软雅黑" panose="020B0503020204020204" charset="-122"/>
              </a:rPr>
              <a:t>K </a:t>
            </a:r>
            <a:r>
              <a:rPr lang="zh-CN" altLang="en-US" sz="2800" b="1" dirty="0">
                <a:latin typeface="微软雅黑" panose="020B0503020204020204" charset="-122"/>
                <a:ea typeface="微软雅黑" panose="020B0503020204020204" charset="-122"/>
              </a:rPr>
              <a:t>，首先找到关键字所在的结点</a:t>
            </a:r>
            <a:r>
              <a:rPr lang="en-US" sz="2800" b="1" dirty="0">
                <a:latin typeface="微软雅黑" panose="020B0503020204020204" charset="-122"/>
                <a:ea typeface="微软雅黑" panose="020B0503020204020204" charset="-122"/>
              </a:rPr>
              <a:t>N</a:t>
            </a:r>
            <a:r>
              <a:rPr lang="zh-CN" altLang="en-US" sz="2800" b="1" dirty="0">
                <a:latin typeface="微软雅黑" panose="020B0503020204020204" charset="-122"/>
                <a:ea typeface="微软雅黑" panose="020B0503020204020204" charset="-122"/>
              </a:rPr>
              <a:t>，然后在</a:t>
            </a:r>
            <a:r>
              <a:rPr lang="en-US" sz="2800" b="1" dirty="0">
                <a:latin typeface="微软雅黑" panose="020B0503020204020204" charset="-122"/>
                <a:ea typeface="微软雅黑" panose="020B0503020204020204" charset="-122"/>
              </a:rPr>
              <a:t>N</a:t>
            </a:r>
            <a:r>
              <a:rPr lang="zh-CN" altLang="en-US" sz="2800" b="1" dirty="0">
                <a:latin typeface="微软雅黑" panose="020B0503020204020204" charset="-122"/>
                <a:ea typeface="微软雅黑" panose="020B0503020204020204" charset="-122"/>
              </a:rPr>
              <a:t>中进行关键字</a:t>
            </a:r>
            <a:r>
              <a:rPr lang="en-US" sz="2800" b="1" dirty="0">
                <a:latin typeface="微软雅黑" panose="020B0503020204020204" charset="-122"/>
                <a:ea typeface="微软雅黑" panose="020B0503020204020204" charset="-122"/>
              </a:rPr>
              <a:t>K</a:t>
            </a:r>
            <a:r>
              <a:rPr lang="zh-CN" altLang="en-US" sz="2800" b="1" dirty="0">
                <a:latin typeface="微软雅黑" panose="020B0503020204020204" charset="-122"/>
                <a:ea typeface="微软雅黑" panose="020B0503020204020204" charset="-122"/>
              </a:rPr>
              <a:t>的删除操作。</a:t>
            </a:r>
            <a:endParaRPr lang="zh-CN" altLang="en-US" sz="2800" b="1" dirty="0">
              <a:latin typeface="微软雅黑" panose="020B0503020204020204" charset="-122"/>
              <a:ea typeface="微软雅黑" panose="020B0503020204020204" charset="-122"/>
            </a:endParaRPr>
          </a:p>
          <a:p>
            <a:pPr marL="0" indent="0">
              <a:lnSpc>
                <a:spcPct val="110000"/>
              </a:lnSpc>
              <a:buFont typeface="Wingdings" panose="05000000000000000000" pitchFamily="2" charset="2"/>
              <a:buNone/>
            </a:pPr>
            <a:r>
              <a:rPr lang="zh-CN" altLang="en-US" sz="2800" b="1" dirty="0">
                <a:latin typeface="微软雅黑" panose="020B0503020204020204" charset="-122"/>
                <a:ea typeface="微软雅黑" panose="020B0503020204020204" charset="-122"/>
              </a:rPr>
              <a:t>        若</a:t>
            </a:r>
            <a:r>
              <a:rPr lang="en-US" sz="2800" b="1" dirty="0">
                <a:latin typeface="微软雅黑" panose="020B0503020204020204" charset="-122"/>
                <a:ea typeface="微软雅黑" panose="020B0503020204020204" charset="-122"/>
              </a:rPr>
              <a:t>N</a:t>
            </a:r>
            <a:r>
              <a:rPr lang="zh-CN" altLang="en-US" sz="2800" b="1" dirty="0">
                <a:latin typeface="微软雅黑" panose="020B0503020204020204" charset="-122"/>
                <a:ea typeface="微软雅黑" panose="020B0503020204020204" charset="-122"/>
              </a:rPr>
              <a:t>不是</a:t>
            </a:r>
            <a:r>
              <a:rPr lang="zh-CN" altLang="en-US" sz="2800" dirty="0">
                <a:latin typeface="微软雅黑" panose="020B0503020204020204" charset="-122"/>
                <a:ea typeface="微软雅黑" panose="020B0503020204020204" charset="-122"/>
              </a:rPr>
              <a:t>终端</a:t>
            </a:r>
            <a:r>
              <a:rPr lang="zh-CN" altLang="en-US" sz="2800" b="1" dirty="0">
                <a:latin typeface="微软雅黑" panose="020B0503020204020204" charset="-122"/>
                <a:ea typeface="微软雅黑" panose="020B0503020204020204" charset="-122"/>
              </a:rPr>
              <a:t>结点，设</a:t>
            </a:r>
            <a:r>
              <a:rPr lang="en-US" sz="2800" b="1" dirty="0">
                <a:latin typeface="微软雅黑" panose="020B0503020204020204" charset="-122"/>
                <a:ea typeface="微软雅黑" panose="020B0503020204020204" charset="-122"/>
              </a:rPr>
              <a:t>K</a:t>
            </a:r>
            <a:r>
              <a:rPr lang="zh-CN" altLang="en-US" sz="2800" b="1" dirty="0">
                <a:latin typeface="微软雅黑" panose="020B0503020204020204" charset="-122"/>
                <a:ea typeface="微软雅黑" panose="020B0503020204020204" charset="-122"/>
              </a:rPr>
              <a:t>是</a:t>
            </a:r>
            <a:r>
              <a:rPr lang="en-US" sz="2800" b="1" dirty="0">
                <a:latin typeface="微软雅黑" panose="020B0503020204020204" charset="-122"/>
                <a:ea typeface="微软雅黑" panose="020B0503020204020204" charset="-122"/>
              </a:rPr>
              <a:t>N</a:t>
            </a:r>
            <a:r>
              <a:rPr lang="zh-CN" altLang="en-US" sz="2800" b="1" dirty="0">
                <a:latin typeface="微软雅黑" panose="020B0503020204020204" charset="-122"/>
                <a:ea typeface="微软雅黑" panose="020B0503020204020204" charset="-122"/>
              </a:rPr>
              <a:t>中的第</a:t>
            </a:r>
            <a:r>
              <a:rPr lang="en-US" sz="2800" b="1" dirty="0" err="1">
                <a:latin typeface="微软雅黑" panose="020B0503020204020204" charset="-122"/>
                <a:ea typeface="微软雅黑" panose="020B0503020204020204" charset="-122"/>
              </a:rPr>
              <a:t>i</a:t>
            </a:r>
            <a:r>
              <a:rPr lang="zh-CN" altLang="en-US" sz="2800" b="1" dirty="0">
                <a:latin typeface="微软雅黑" panose="020B0503020204020204" charset="-122"/>
                <a:ea typeface="微软雅黑" panose="020B0503020204020204" charset="-122"/>
              </a:rPr>
              <a:t>个关键字，则将指针</a:t>
            </a:r>
            <a:r>
              <a:rPr lang="en-US" sz="2800" b="1" dirty="0">
                <a:latin typeface="微软雅黑" panose="020B0503020204020204" charset="-122"/>
                <a:ea typeface="微软雅黑" panose="020B0503020204020204" charset="-122"/>
              </a:rPr>
              <a:t>A</a:t>
            </a:r>
            <a:r>
              <a:rPr lang="en-US" sz="2800" b="1" baseline="-20000" dirty="0">
                <a:latin typeface="微软雅黑" panose="020B0503020204020204" charset="-122"/>
                <a:ea typeface="微软雅黑" panose="020B0503020204020204" charset="-122"/>
              </a:rPr>
              <a:t>i-1</a:t>
            </a:r>
            <a:r>
              <a:rPr lang="zh-CN" altLang="en-US" sz="2800" b="1" dirty="0">
                <a:latin typeface="微软雅黑" panose="020B0503020204020204" charset="-122"/>
                <a:ea typeface="微软雅黑" panose="020B0503020204020204" charset="-122"/>
              </a:rPr>
              <a:t>所指子树中的最大关键字</a:t>
            </a:r>
            <a:r>
              <a:rPr lang="en-US" sz="2800" b="1" dirty="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或最小关键字</a:t>
            </a:r>
            <a:r>
              <a:rPr lang="en-US" sz="2800" b="1" dirty="0">
                <a:latin typeface="微软雅黑" panose="020B0503020204020204" charset="-122"/>
                <a:ea typeface="微软雅黑" panose="020B0503020204020204" charset="-122"/>
              </a:rPr>
              <a:t>)K’</a:t>
            </a:r>
            <a:r>
              <a:rPr lang="zh-CN" altLang="en-US" sz="2800" b="1" dirty="0">
                <a:latin typeface="微软雅黑" panose="020B0503020204020204" charset="-122"/>
                <a:ea typeface="微软雅黑" panose="020B0503020204020204" charset="-122"/>
              </a:rPr>
              <a:t>放在</a:t>
            </a:r>
            <a:r>
              <a:rPr lang="en-US" sz="2800" b="1" dirty="0">
                <a:latin typeface="微软雅黑" panose="020B0503020204020204" charset="-122"/>
                <a:ea typeface="微软雅黑" panose="020B0503020204020204" charset="-122"/>
              </a:rPr>
              <a:t>(K)</a:t>
            </a:r>
            <a:r>
              <a:rPr lang="zh-CN" altLang="en-US" sz="2800" b="1" dirty="0">
                <a:latin typeface="微软雅黑" panose="020B0503020204020204" charset="-122"/>
                <a:ea typeface="微软雅黑" panose="020B0503020204020204" charset="-122"/>
              </a:rPr>
              <a:t>的位置，然后删除</a:t>
            </a:r>
            <a:r>
              <a:rPr lang="en-US" sz="2800" b="1" dirty="0">
                <a:latin typeface="微软雅黑" panose="020B0503020204020204" charset="-122"/>
                <a:ea typeface="微软雅黑" panose="020B0503020204020204" charset="-122"/>
              </a:rPr>
              <a:t>K</a:t>
            </a:r>
            <a:r>
              <a:rPr lang="en-US" sz="2800" dirty="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而</a:t>
            </a:r>
            <a:r>
              <a:rPr lang="en-US" sz="2800" b="1" dirty="0">
                <a:latin typeface="微软雅黑" panose="020B0503020204020204" charset="-122"/>
                <a:ea typeface="微软雅黑" panose="020B0503020204020204" charset="-122"/>
              </a:rPr>
              <a:t>K’</a:t>
            </a:r>
            <a:r>
              <a:rPr lang="zh-CN" altLang="en-US" sz="2800" b="1" dirty="0">
                <a:latin typeface="微软雅黑" panose="020B0503020204020204" charset="-122"/>
                <a:ea typeface="微软雅黑" panose="020B0503020204020204" charset="-122"/>
              </a:rPr>
              <a:t>一定在</a:t>
            </a:r>
            <a:r>
              <a:rPr lang="zh-CN" altLang="en-US" sz="2800" dirty="0">
                <a:latin typeface="微软雅黑" panose="020B0503020204020204" charset="-122"/>
                <a:ea typeface="微软雅黑" panose="020B0503020204020204" charset="-122"/>
              </a:rPr>
              <a:t>终端</a:t>
            </a:r>
            <a:r>
              <a:rPr lang="zh-CN" altLang="en-US" sz="2800" b="1" dirty="0">
                <a:latin typeface="微软雅黑" panose="020B0503020204020204" charset="-122"/>
                <a:ea typeface="微软雅黑" panose="020B0503020204020204" charset="-122"/>
              </a:rPr>
              <a:t>结点上。如图</a:t>
            </a:r>
            <a:r>
              <a:rPr lang="en-US" sz="2800" b="1" dirty="0">
                <a:latin typeface="微软雅黑" panose="020B0503020204020204" charset="-122"/>
                <a:ea typeface="微软雅黑" panose="020B0503020204020204" charset="-122"/>
              </a:rPr>
              <a:t>9-15(b)</a:t>
            </a:r>
            <a:r>
              <a:rPr lang="zh-CN" altLang="en-US" sz="2800" b="1" dirty="0">
                <a:latin typeface="微软雅黑" panose="020B0503020204020204" charset="-122"/>
                <a:ea typeface="微软雅黑" panose="020B0503020204020204" charset="-122"/>
              </a:rPr>
              <a:t>，删除关键字</a:t>
            </a:r>
            <a:r>
              <a:rPr lang="en-US" sz="2800" b="1" dirty="0">
                <a:latin typeface="微软雅黑" panose="020B0503020204020204" charset="-122"/>
                <a:ea typeface="微软雅黑" panose="020B0503020204020204" charset="-122"/>
              </a:rPr>
              <a:t>h</a:t>
            </a:r>
            <a:r>
              <a:rPr lang="zh-CN" altLang="en-US" sz="2800" b="1" dirty="0">
                <a:latin typeface="微软雅黑" panose="020B0503020204020204" charset="-122"/>
                <a:ea typeface="微软雅黑" panose="020B0503020204020204" charset="-122"/>
              </a:rPr>
              <a:t>，用关键字</a:t>
            </a:r>
            <a:r>
              <a:rPr lang="en-US" sz="2800" b="1" dirty="0">
                <a:latin typeface="微软雅黑" panose="020B0503020204020204" charset="-122"/>
                <a:ea typeface="微软雅黑" panose="020B0503020204020204" charset="-122"/>
              </a:rPr>
              <a:t>g</a:t>
            </a:r>
            <a:r>
              <a:rPr lang="zh-CN" altLang="en-US" sz="2800" b="1" dirty="0">
                <a:latin typeface="微软雅黑" panose="020B0503020204020204" charset="-122"/>
                <a:ea typeface="微软雅黑" panose="020B0503020204020204" charset="-122"/>
              </a:rPr>
              <a:t>代替</a:t>
            </a:r>
            <a:r>
              <a:rPr lang="en-US" sz="2800" b="1" dirty="0">
                <a:latin typeface="微软雅黑" panose="020B0503020204020204" charset="-122"/>
                <a:ea typeface="微软雅黑" panose="020B0503020204020204" charset="-122"/>
              </a:rPr>
              <a:t>h</a:t>
            </a:r>
            <a:r>
              <a:rPr lang="zh-CN" altLang="en-US" sz="2800" b="1" dirty="0">
                <a:latin typeface="微软雅黑" panose="020B0503020204020204" charset="-122"/>
                <a:ea typeface="微软雅黑" panose="020B0503020204020204" charset="-122"/>
              </a:rPr>
              <a:t>的位置，然后再从</a:t>
            </a:r>
            <a:r>
              <a:rPr lang="zh-CN" altLang="en-US" sz="2800" dirty="0">
                <a:latin typeface="微软雅黑" panose="020B0503020204020204" charset="-122"/>
                <a:ea typeface="微软雅黑" panose="020B0503020204020204" charset="-122"/>
              </a:rPr>
              <a:t>终端</a:t>
            </a:r>
            <a:r>
              <a:rPr lang="zh-CN" altLang="en-US" sz="2800" b="1" dirty="0">
                <a:latin typeface="微软雅黑" panose="020B0503020204020204" charset="-122"/>
                <a:ea typeface="微软雅黑" panose="020B0503020204020204" charset="-122"/>
              </a:rPr>
              <a:t>结点中删除关键字</a:t>
            </a:r>
            <a:r>
              <a:rPr lang="en-US" sz="2800" b="1" dirty="0">
                <a:latin typeface="微软雅黑" panose="020B0503020204020204" charset="-122"/>
                <a:ea typeface="微软雅黑" panose="020B0503020204020204" charset="-122"/>
              </a:rPr>
              <a:t>g</a:t>
            </a:r>
            <a:r>
              <a:rPr lang="zh-CN" altLang="en-US" sz="2800" b="1" dirty="0">
                <a:latin typeface="微软雅黑" panose="020B0503020204020204" charset="-122"/>
                <a:ea typeface="微软雅黑" panose="020B0503020204020204" charset="-122"/>
              </a:rPr>
              <a:t>。</a:t>
            </a:r>
            <a:endParaRPr lang="zh-CN" altLang="en-US" sz="2800" b="1" dirty="0">
              <a:latin typeface="微软雅黑" panose="020B0503020204020204" charset="-122"/>
              <a:ea typeface="微软雅黑" panose="020B0503020204020204" charset="-122"/>
            </a:endParaRPr>
          </a:p>
        </p:txBody>
      </p:sp>
      <p:sp>
        <p:nvSpPr>
          <p:cNvPr id="701444" name="Rectangle 4"/>
          <p:cNvSpPr>
            <a:spLocks noChangeArrowheads="1"/>
          </p:cNvSpPr>
          <p:nvPr/>
        </p:nvSpPr>
        <p:spPr bwMode="auto">
          <a:xfrm>
            <a:off x="152400" y="152400"/>
            <a:ext cx="8812213" cy="154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10000"/>
              </a:lnSpc>
              <a:spcBef>
                <a:spcPct val="20000"/>
              </a:spcBef>
              <a:buClr>
                <a:schemeClr val="hlink"/>
              </a:buClr>
              <a:buSzPct val="60000"/>
              <a:buFont typeface="Wingdings" panose="05000000000000000000" pitchFamily="2" charset="2"/>
              <a:buNone/>
            </a:pPr>
            <a:endParaRPr lang="zh-CN" altLang="en-US" sz="2800" b="1" dirty="0">
              <a:latin typeface="宋体" panose="02010600030101010101" pitchFamily="2" charset="-122"/>
            </a:endParaRPr>
          </a:p>
        </p:txBody>
      </p:sp>
      <p:sp>
        <p:nvSpPr>
          <p:cNvPr id="2" name="灯片编号占位符 1"/>
          <p:cNvSpPr>
            <a:spLocks noGrp="1"/>
          </p:cNvSpPr>
          <p:nvPr>
            <p:ph type="sldNum" sz="quarter" idx="12"/>
          </p:nvPr>
        </p:nvSpPr>
        <p:spPr/>
        <p:txBody>
          <a:bodyPr/>
          <a:lstStyle/>
          <a:p>
            <a:pPr>
              <a:defRPr/>
            </a:pPr>
            <a:fld id="{9EE3FC62-86F7-416E-92C0-4F08BCF99AED}" type="slidenum">
              <a:rPr lang="zh-CN" altLang="en-US"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14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144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2466" name="Group 2"/>
          <p:cNvGrpSpPr/>
          <p:nvPr/>
        </p:nvGrpSpPr>
        <p:grpSpPr bwMode="auto">
          <a:xfrm>
            <a:off x="76200" y="261938"/>
            <a:ext cx="8991600" cy="6119812"/>
            <a:chOff x="0" y="0"/>
            <a:chExt cx="5664" cy="3855"/>
          </a:xfrm>
        </p:grpSpPr>
        <p:sp>
          <p:nvSpPr>
            <p:cNvPr id="702467" name="Rectangle 3"/>
            <p:cNvSpPr>
              <a:spLocks noChangeArrowheads="1"/>
            </p:cNvSpPr>
            <p:nvPr/>
          </p:nvSpPr>
          <p:spPr bwMode="auto">
            <a:xfrm>
              <a:off x="1344" y="3628"/>
              <a:ext cx="2448"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000" b="1" dirty="0"/>
                <a:t>图</a:t>
              </a:r>
              <a:r>
                <a:rPr lang="en-US" sz="2000" b="1" dirty="0"/>
                <a:t>9-15   </a:t>
              </a:r>
              <a:r>
                <a:rPr lang="zh-CN" altLang="en-US" sz="2000" b="1" dirty="0"/>
                <a:t>在</a:t>
              </a:r>
              <a:r>
                <a:rPr lang="en-US" sz="2000" b="1" dirty="0"/>
                <a:t>B</a:t>
              </a:r>
              <a:r>
                <a:rPr lang="en-US" altLang="zh-CN" sz="2000" b="1" dirty="0"/>
                <a:t>- </a:t>
              </a:r>
              <a:r>
                <a:rPr lang="zh-CN" altLang="en-US" sz="2000" b="1" dirty="0"/>
                <a:t>树中进行删除的过程</a:t>
              </a:r>
              <a:endParaRPr lang="zh-CN" altLang="en-US" sz="2000" b="1" dirty="0"/>
            </a:p>
          </p:txBody>
        </p:sp>
        <p:grpSp>
          <p:nvGrpSpPr>
            <p:cNvPr id="702468" name="Group 4"/>
            <p:cNvGrpSpPr/>
            <p:nvPr/>
          </p:nvGrpSpPr>
          <p:grpSpPr bwMode="auto">
            <a:xfrm>
              <a:off x="0" y="0"/>
              <a:ext cx="5664" cy="3524"/>
              <a:chOff x="0" y="0"/>
              <a:chExt cx="5664" cy="3524"/>
            </a:xfrm>
          </p:grpSpPr>
          <p:grpSp>
            <p:nvGrpSpPr>
              <p:cNvPr id="702469" name="Group 5"/>
              <p:cNvGrpSpPr/>
              <p:nvPr/>
            </p:nvGrpSpPr>
            <p:grpSpPr bwMode="auto">
              <a:xfrm>
                <a:off x="144" y="0"/>
                <a:ext cx="5136" cy="1673"/>
                <a:chOff x="0" y="0"/>
                <a:chExt cx="5136" cy="1673"/>
              </a:xfrm>
            </p:grpSpPr>
            <p:grpSp>
              <p:nvGrpSpPr>
                <p:cNvPr id="702470" name="Group 6"/>
                <p:cNvGrpSpPr/>
                <p:nvPr/>
              </p:nvGrpSpPr>
              <p:grpSpPr bwMode="auto">
                <a:xfrm>
                  <a:off x="1920" y="247"/>
                  <a:ext cx="816" cy="384"/>
                  <a:chOff x="0" y="0"/>
                  <a:chExt cx="816" cy="384"/>
                </a:xfrm>
              </p:grpSpPr>
              <p:sp>
                <p:nvSpPr>
                  <p:cNvPr id="702471" name="Rectangle 7"/>
                  <p:cNvSpPr>
                    <a:spLocks noChangeArrowheads="1"/>
                  </p:cNvSpPr>
                  <p:nvPr/>
                </p:nvSpPr>
                <p:spPr bwMode="auto">
                  <a:xfrm>
                    <a:off x="96" y="0"/>
                    <a:ext cx="54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400" b="1"/>
                      <a:t>删除</a:t>
                    </a:r>
                    <a:r>
                      <a:rPr lang="en-US" sz="2400" b="1"/>
                      <a:t>q</a:t>
                    </a:r>
                    <a:endParaRPr lang="en-US" sz="2400" b="1"/>
                  </a:p>
                </p:txBody>
              </p:sp>
              <p:sp>
                <p:nvSpPr>
                  <p:cNvPr id="702472" name="AutoShape 8"/>
                  <p:cNvSpPr>
                    <a:spLocks noChangeArrowheads="1"/>
                  </p:cNvSpPr>
                  <p:nvPr/>
                </p:nvSpPr>
                <p:spPr bwMode="auto">
                  <a:xfrm>
                    <a:off x="0" y="248"/>
                    <a:ext cx="816" cy="136"/>
                  </a:xfrm>
                  <a:prstGeom prst="rightArrow">
                    <a:avLst>
                      <a:gd name="adj1" fmla="val 50000"/>
                      <a:gd name="adj2" fmla="val 150000"/>
                    </a:avLst>
                  </a:prstGeom>
                  <a:solidFill>
                    <a:schemeClr val="folHlink"/>
                  </a:soli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02473" name="Group 9"/>
                <p:cNvGrpSpPr/>
                <p:nvPr/>
              </p:nvGrpSpPr>
              <p:grpSpPr bwMode="auto">
                <a:xfrm>
                  <a:off x="0" y="0"/>
                  <a:ext cx="2160" cy="1351"/>
                  <a:chOff x="0" y="0"/>
                  <a:chExt cx="2160" cy="1351"/>
                </a:xfrm>
              </p:grpSpPr>
              <p:sp>
                <p:nvSpPr>
                  <p:cNvPr id="702474" name="Line 10"/>
                  <p:cNvSpPr>
                    <a:spLocks noChangeShapeType="1"/>
                  </p:cNvSpPr>
                  <p:nvPr/>
                </p:nvSpPr>
                <p:spPr bwMode="auto">
                  <a:xfrm flipH="1">
                    <a:off x="312" y="800"/>
                    <a:ext cx="166" cy="24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2475" name="Oval 11"/>
                  <p:cNvSpPr>
                    <a:spLocks noChangeArrowheads="1"/>
                  </p:cNvSpPr>
                  <p:nvPr/>
                </p:nvSpPr>
                <p:spPr bwMode="auto">
                  <a:xfrm>
                    <a:off x="1192" y="1041"/>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l m</a:t>
                    </a:r>
                    <a:endParaRPr lang="en-US" sz="2800" b="1"/>
                  </a:p>
                </p:txBody>
              </p:sp>
              <p:sp>
                <p:nvSpPr>
                  <p:cNvPr id="702476" name="Oval 12"/>
                  <p:cNvSpPr>
                    <a:spLocks noChangeArrowheads="1"/>
                  </p:cNvSpPr>
                  <p:nvPr/>
                </p:nvSpPr>
                <p:spPr bwMode="auto">
                  <a:xfrm>
                    <a:off x="0" y="1056"/>
                    <a:ext cx="52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b d</a:t>
                    </a:r>
                    <a:endParaRPr lang="en-US" sz="2800" b="1"/>
                  </a:p>
                </p:txBody>
              </p:sp>
              <p:sp>
                <p:nvSpPr>
                  <p:cNvPr id="702477" name="Line 13"/>
                  <p:cNvSpPr>
                    <a:spLocks noChangeShapeType="1"/>
                  </p:cNvSpPr>
                  <p:nvPr/>
                </p:nvSpPr>
                <p:spPr bwMode="auto">
                  <a:xfrm flipH="1">
                    <a:off x="1336" y="796"/>
                    <a:ext cx="166" cy="24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2478" name="Oval 14"/>
                  <p:cNvSpPr>
                    <a:spLocks noChangeArrowheads="1"/>
                  </p:cNvSpPr>
                  <p:nvPr/>
                </p:nvSpPr>
                <p:spPr bwMode="auto">
                  <a:xfrm>
                    <a:off x="1742" y="1025"/>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q</a:t>
                    </a:r>
                    <a:endParaRPr lang="en-US" sz="2800" b="1"/>
                  </a:p>
                </p:txBody>
              </p:sp>
              <p:sp>
                <p:nvSpPr>
                  <p:cNvPr id="702479" name="Oval 15"/>
                  <p:cNvSpPr>
                    <a:spLocks noChangeArrowheads="1"/>
                  </p:cNvSpPr>
                  <p:nvPr/>
                </p:nvSpPr>
                <p:spPr bwMode="auto">
                  <a:xfrm>
                    <a:off x="672" y="1056"/>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e g</a:t>
                    </a:r>
                    <a:endParaRPr lang="en-US" sz="2800" b="1"/>
                  </a:p>
                </p:txBody>
              </p:sp>
              <p:sp>
                <p:nvSpPr>
                  <p:cNvPr id="702480" name="Line 16"/>
                  <p:cNvSpPr>
                    <a:spLocks noChangeShapeType="1"/>
                  </p:cNvSpPr>
                  <p:nvPr/>
                </p:nvSpPr>
                <p:spPr bwMode="auto">
                  <a:xfrm>
                    <a:off x="1672" y="784"/>
                    <a:ext cx="192" cy="24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2481" name="Oval 17"/>
                  <p:cNvSpPr>
                    <a:spLocks noChangeArrowheads="1"/>
                  </p:cNvSpPr>
                  <p:nvPr/>
                </p:nvSpPr>
                <p:spPr bwMode="auto">
                  <a:xfrm>
                    <a:off x="816" y="0"/>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h</a:t>
                    </a:r>
                    <a:endParaRPr lang="en-US" sz="2800" b="1"/>
                  </a:p>
                </p:txBody>
              </p:sp>
              <p:sp>
                <p:nvSpPr>
                  <p:cNvPr id="702482" name="Oval 18"/>
                  <p:cNvSpPr>
                    <a:spLocks noChangeArrowheads="1"/>
                  </p:cNvSpPr>
                  <p:nvPr/>
                </p:nvSpPr>
                <p:spPr bwMode="auto">
                  <a:xfrm>
                    <a:off x="384" y="528"/>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f</a:t>
                    </a:r>
                    <a:endParaRPr lang="en-US" sz="2800" b="1"/>
                  </a:p>
                </p:txBody>
              </p:sp>
              <p:sp>
                <p:nvSpPr>
                  <p:cNvPr id="702483" name="Oval 19"/>
                  <p:cNvSpPr>
                    <a:spLocks noChangeArrowheads="1"/>
                  </p:cNvSpPr>
                  <p:nvPr/>
                </p:nvSpPr>
                <p:spPr bwMode="auto">
                  <a:xfrm>
                    <a:off x="1350" y="512"/>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p</a:t>
                    </a:r>
                    <a:endParaRPr lang="en-US" sz="2800" b="1"/>
                  </a:p>
                </p:txBody>
              </p:sp>
              <p:sp>
                <p:nvSpPr>
                  <p:cNvPr id="702484" name="Line 20"/>
                  <p:cNvSpPr>
                    <a:spLocks noChangeShapeType="1"/>
                  </p:cNvSpPr>
                  <p:nvPr/>
                </p:nvSpPr>
                <p:spPr bwMode="auto">
                  <a:xfrm flipH="1">
                    <a:off x="672" y="276"/>
                    <a:ext cx="262" cy="2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2485" name="Line 21"/>
                  <p:cNvSpPr>
                    <a:spLocks noChangeShapeType="1"/>
                  </p:cNvSpPr>
                  <p:nvPr/>
                </p:nvSpPr>
                <p:spPr bwMode="auto">
                  <a:xfrm>
                    <a:off x="1128" y="280"/>
                    <a:ext cx="312" cy="24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2486" name="Line 22"/>
                  <p:cNvSpPr>
                    <a:spLocks noChangeShapeType="1"/>
                  </p:cNvSpPr>
                  <p:nvPr/>
                </p:nvSpPr>
                <p:spPr bwMode="auto">
                  <a:xfrm>
                    <a:off x="640" y="816"/>
                    <a:ext cx="192" cy="24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702487" name="Group 23"/>
                <p:cNvGrpSpPr/>
                <p:nvPr/>
              </p:nvGrpSpPr>
              <p:grpSpPr bwMode="auto">
                <a:xfrm>
                  <a:off x="2544" y="7"/>
                  <a:ext cx="2160" cy="1351"/>
                  <a:chOff x="0" y="0"/>
                  <a:chExt cx="2160" cy="1351"/>
                </a:xfrm>
              </p:grpSpPr>
              <p:sp>
                <p:nvSpPr>
                  <p:cNvPr id="702488" name="Line 24"/>
                  <p:cNvSpPr>
                    <a:spLocks noChangeShapeType="1"/>
                  </p:cNvSpPr>
                  <p:nvPr/>
                </p:nvSpPr>
                <p:spPr bwMode="auto">
                  <a:xfrm flipH="1">
                    <a:off x="312" y="800"/>
                    <a:ext cx="166" cy="24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2489" name="Oval 25"/>
                  <p:cNvSpPr>
                    <a:spLocks noChangeArrowheads="1"/>
                  </p:cNvSpPr>
                  <p:nvPr/>
                </p:nvSpPr>
                <p:spPr bwMode="auto">
                  <a:xfrm>
                    <a:off x="1192" y="1041"/>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l</a:t>
                    </a:r>
                    <a:endParaRPr lang="en-US" sz="2800" b="1"/>
                  </a:p>
                </p:txBody>
              </p:sp>
              <p:sp>
                <p:nvSpPr>
                  <p:cNvPr id="702490" name="Oval 26"/>
                  <p:cNvSpPr>
                    <a:spLocks noChangeArrowheads="1"/>
                  </p:cNvSpPr>
                  <p:nvPr/>
                </p:nvSpPr>
                <p:spPr bwMode="auto">
                  <a:xfrm>
                    <a:off x="0" y="1048"/>
                    <a:ext cx="52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dirty="0"/>
                      <a:t>b d</a:t>
                    </a:r>
                    <a:endParaRPr lang="en-US" sz="2800" b="1" dirty="0"/>
                  </a:p>
                </p:txBody>
              </p:sp>
              <p:sp>
                <p:nvSpPr>
                  <p:cNvPr id="702491" name="Line 27"/>
                  <p:cNvSpPr>
                    <a:spLocks noChangeShapeType="1"/>
                  </p:cNvSpPr>
                  <p:nvPr/>
                </p:nvSpPr>
                <p:spPr bwMode="auto">
                  <a:xfrm flipH="1">
                    <a:off x="1336" y="796"/>
                    <a:ext cx="166" cy="24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2492" name="Oval 28"/>
                  <p:cNvSpPr>
                    <a:spLocks noChangeArrowheads="1"/>
                  </p:cNvSpPr>
                  <p:nvPr/>
                </p:nvSpPr>
                <p:spPr bwMode="auto">
                  <a:xfrm>
                    <a:off x="1742" y="1025"/>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p</a:t>
                    </a:r>
                    <a:endParaRPr lang="en-US" sz="2800" b="1"/>
                  </a:p>
                </p:txBody>
              </p:sp>
              <p:sp>
                <p:nvSpPr>
                  <p:cNvPr id="702493" name="Oval 29"/>
                  <p:cNvSpPr>
                    <a:spLocks noChangeArrowheads="1"/>
                  </p:cNvSpPr>
                  <p:nvPr/>
                </p:nvSpPr>
                <p:spPr bwMode="auto">
                  <a:xfrm>
                    <a:off x="672" y="1056"/>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e g</a:t>
                    </a:r>
                    <a:endParaRPr lang="en-US" sz="2800" b="1"/>
                  </a:p>
                </p:txBody>
              </p:sp>
              <p:sp>
                <p:nvSpPr>
                  <p:cNvPr id="702494" name="Line 30"/>
                  <p:cNvSpPr>
                    <a:spLocks noChangeShapeType="1"/>
                  </p:cNvSpPr>
                  <p:nvPr/>
                </p:nvSpPr>
                <p:spPr bwMode="auto">
                  <a:xfrm>
                    <a:off x="1672" y="784"/>
                    <a:ext cx="192" cy="24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2495" name="Oval 31"/>
                  <p:cNvSpPr>
                    <a:spLocks noChangeArrowheads="1"/>
                  </p:cNvSpPr>
                  <p:nvPr/>
                </p:nvSpPr>
                <p:spPr bwMode="auto">
                  <a:xfrm>
                    <a:off x="816" y="0"/>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h</a:t>
                    </a:r>
                    <a:endParaRPr lang="en-US" sz="2800" b="1"/>
                  </a:p>
                </p:txBody>
              </p:sp>
              <p:sp>
                <p:nvSpPr>
                  <p:cNvPr id="702496" name="Oval 32"/>
                  <p:cNvSpPr>
                    <a:spLocks noChangeArrowheads="1"/>
                  </p:cNvSpPr>
                  <p:nvPr/>
                </p:nvSpPr>
                <p:spPr bwMode="auto">
                  <a:xfrm>
                    <a:off x="384" y="528"/>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f</a:t>
                    </a:r>
                    <a:endParaRPr lang="en-US" sz="2800" b="1"/>
                  </a:p>
                </p:txBody>
              </p:sp>
              <p:sp>
                <p:nvSpPr>
                  <p:cNvPr id="702497" name="Oval 33"/>
                  <p:cNvSpPr>
                    <a:spLocks noChangeArrowheads="1"/>
                  </p:cNvSpPr>
                  <p:nvPr/>
                </p:nvSpPr>
                <p:spPr bwMode="auto">
                  <a:xfrm>
                    <a:off x="1350" y="512"/>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m</a:t>
                    </a:r>
                    <a:endParaRPr lang="en-US" sz="2800" b="1"/>
                  </a:p>
                </p:txBody>
              </p:sp>
              <p:sp>
                <p:nvSpPr>
                  <p:cNvPr id="702498" name="Line 34"/>
                  <p:cNvSpPr>
                    <a:spLocks noChangeShapeType="1"/>
                  </p:cNvSpPr>
                  <p:nvPr/>
                </p:nvSpPr>
                <p:spPr bwMode="auto">
                  <a:xfrm flipH="1">
                    <a:off x="672" y="276"/>
                    <a:ext cx="262" cy="2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2499" name="Line 35"/>
                  <p:cNvSpPr>
                    <a:spLocks noChangeShapeType="1"/>
                  </p:cNvSpPr>
                  <p:nvPr/>
                </p:nvSpPr>
                <p:spPr bwMode="auto">
                  <a:xfrm>
                    <a:off x="1128" y="280"/>
                    <a:ext cx="312" cy="24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2500" name="Line 36"/>
                  <p:cNvSpPr>
                    <a:spLocks noChangeShapeType="1"/>
                  </p:cNvSpPr>
                  <p:nvPr/>
                </p:nvSpPr>
                <p:spPr bwMode="auto">
                  <a:xfrm>
                    <a:off x="640" y="816"/>
                    <a:ext cx="192" cy="24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702501" name="Group 37"/>
                <p:cNvGrpSpPr/>
                <p:nvPr/>
              </p:nvGrpSpPr>
              <p:grpSpPr bwMode="auto">
                <a:xfrm>
                  <a:off x="4456" y="358"/>
                  <a:ext cx="680" cy="369"/>
                  <a:chOff x="0" y="0"/>
                  <a:chExt cx="680" cy="369"/>
                </a:xfrm>
              </p:grpSpPr>
              <p:sp>
                <p:nvSpPr>
                  <p:cNvPr id="702502" name="Rectangle 38"/>
                  <p:cNvSpPr>
                    <a:spLocks noChangeArrowheads="1"/>
                  </p:cNvSpPr>
                  <p:nvPr/>
                </p:nvSpPr>
                <p:spPr bwMode="auto">
                  <a:xfrm>
                    <a:off x="44" y="0"/>
                    <a:ext cx="48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400" b="1"/>
                      <a:t>删除</a:t>
                    </a:r>
                    <a:r>
                      <a:rPr lang="en-US" sz="2400" b="1"/>
                      <a:t>h</a:t>
                    </a:r>
                    <a:endParaRPr lang="en-US" sz="2400" b="1"/>
                  </a:p>
                </p:txBody>
              </p:sp>
              <p:sp>
                <p:nvSpPr>
                  <p:cNvPr id="702503" name="AutoShape 39"/>
                  <p:cNvSpPr>
                    <a:spLocks noChangeArrowheads="1"/>
                  </p:cNvSpPr>
                  <p:nvPr/>
                </p:nvSpPr>
                <p:spPr bwMode="auto">
                  <a:xfrm>
                    <a:off x="0" y="233"/>
                    <a:ext cx="680" cy="136"/>
                  </a:xfrm>
                  <a:prstGeom prst="rightArrow">
                    <a:avLst>
                      <a:gd name="adj1" fmla="val 50000"/>
                      <a:gd name="adj2" fmla="val 125000"/>
                    </a:avLst>
                  </a:prstGeom>
                  <a:solidFill>
                    <a:schemeClr val="folHlink"/>
                  </a:soli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02504" name="Rectangle 40"/>
                <p:cNvSpPr>
                  <a:spLocks noChangeArrowheads="1"/>
                </p:cNvSpPr>
                <p:nvPr/>
              </p:nvSpPr>
              <p:spPr bwMode="auto">
                <a:xfrm>
                  <a:off x="1485" y="1424"/>
                  <a:ext cx="24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b="1" dirty="0"/>
                    <a:t>(a)</a:t>
                  </a:r>
                  <a:endParaRPr lang="en-US" sz="2400" b="1" dirty="0"/>
                </a:p>
              </p:txBody>
            </p:sp>
          </p:grpSp>
          <p:grpSp>
            <p:nvGrpSpPr>
              <p:cNvPr id="702505" name="Group 41"/>
              <p:cNvGrpSpPr/>
              <p:nvPr/>
            </p:nvGrpSpPr>
            <p:grpSpPr bwMode="auto">
              <a:xfrm>
                <a:off x="3840" y="1940"/>
                <a:ext cx="680" cy="369"/>
                <a:chOff x="0" y="0"/>
                <a:chExt cx="680" cy="369"/>
              </a:xfrm>
            </p:grpSpPr>
            <p:sp>
              <p:nvSpPr>
                <p:cNvPr id="702506" name="Rectangle 42"/>
                <p:cNvSpPr>
                  <a:spLocks noChangeArrowheads="1"/>
                </p:cNvSpPr>
                <p:nvPr/>
              </p:nvSpPr>
              <p:spPr bwMode="auto">
                <a:xfrm>
                  <a:off x="44" y="0"/>
                  <a:ext cx="48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400" b="1"/>
                    <a:t>删除</a:t>
                  </a:r>
                  <a:r>
                    <a:rPr lang="en-US" sz="2400" b="1"/>
                    <a:t>e</a:t>
                  </a:r>
                  <a:endParaRPr lang="en-US" sz="2400" b="1"/>
                </a:p>
              </p:txBody>
            </p:sp>
            <p:sp>
              <p:nvSpPr>
                <p:cNvPr id="702507" name="AutoShape 43"/>
                <p:cNvSpPr>
                  <a:spLocks noChangeArrowheads="1"/>
                </p:cNvSpPr>
                <p:nvPr/>
              </p:nvSpPr>
              <p:spPr bwMode="auto">
                <a:xfrm>
                  <a:off x="0" y="233"/>
                  <a:ext cx="680" cy="136"/>
                </a:xfrm>
                <a:prstGeom prst="rightArrow">
                  <a:avLst>
                    <a:gd name="adj1" fmla="val 50000"/>
                    <a:gd name="adj2" fmla="val 125000"/>
                  </a:avLst>
                </a:prstGeom>
                <a:solidFill>
                  <a:schemeClr val="folHlink"/>
                </a:soli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02508" name="Group 44"/>
              <p:cNvGrpSpPr/>
              <p:nvPr/>
            </p:nvGrpSpPr>
            <p:grpSpPr bwMode="auto">
              <a:xfrm>
                <a:off x="0" y="1851"/>
                <a:ext cx="2160" cy="1351"/>
                <a:chOff x="0" y="0"/>
                <a:chExt cx="2160" cy="1351"/>
              </a:xfrm>
            </p:grpSpPr>
            <p:sp>
              <p:nvSpPr>
                <p:cNvPr id="702509" name="Line 45"/>
                <p:cNvSpPr>
                  <a:spLocks noChangeShapeType="1"/>
                </p:cNvSpPr>
                <p:nvPr/>
              </p:nvSpPr>
              <p:spPr bwMode="auto">
                <a:xfrm flipH="1">
                  <a:off x="312" y="800"/>
                  <a:ext cx="166" cy="24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2510" name="Oval 46"/>
                <p:cNvSpPr>
                  <a:spLocks noChangeArrowheads="1"/>
                </p:cNvSpPr>
                <p:nvPr/>
              </p:nvSpPr>
              <p:spPr bwMode="auto">
                <a:xfrm>
                  <a:off x="1192" y="1041"/>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l</a:t>
                  </a:r>
                  <a:endParaRPr lang="en-US" sz="2800" b="1"/>
                </a:p>
              </p:txBody>
            </p:sp>
            <p:sp>
              <p:nvSpPr>
                <p:cNvPr id="702511" name="Oval 47"/>
                <p:cNvSpPr>
                  <a:spLocks noChangeArrowheads="1"/>
                </p:cNvSpPr>
                <p:nvPr/>
              </p:nvSpPr>
              <p:spPr bwMode="auto">
                <a:xfrm>
                  <a:off x="0" y="1048"/>
                  <a:ext cx="52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b d</a:t>
                  </a:r>
                  <a:endParaRPr lang="en-US" sz="2800" b="1"/>
                </a:p>
              </p:txBody>
            </p:sp>
            <p:sp>
              <p:nvSpPr>
                <p:cNvPr id="702512" name="Line 48"/>
                <p:cNvSpPr>
                  <a:spLocks noChangeShapeType="1"/>
                </p:cNvSpPr>
                <p:nvPr/>
              </p:nvSpPr>
              <p:spPr bwMode="auto">
                <a:xfrm flipH="1">
                  <a:off x="1336" y="796"/>
                  <a:ext cx="166" cy="24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2513" name="Oval 49"/>
                <p:cNvSpPr>
                  <a:spLocks noChangeArrowheads="1"/>
                </p:cNvSpPr>
                <p:nvPr/>
              </p:nvSpPr>
              <p:spPr bwMode="auto">
                <a:xfrm>
                  <a:off x="1742" y="1025"/>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p</a:t>
                  </a:r>
                  <a:endParaRPr lang="en-US" sz="2800" b="1"/>
                </a:p>
              </p:txBody>
            </p:sp>
            <p:sp>
              <p:nvSpPr>
                <p:cNvPr id="702514" name="Oval 50"/>
                <p:cNvSpPr>
                  <a:spLocks noChangeArrowheads="1"/>
                </p:cNvSpPr>
                <p:nvPr/>
              </p:nvSpPr>
              <p:spPr bwMode="auto">
                <a:xfrm>
                  <a:off x="672" y="1056"/>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e</a:t>
                  </a:r>
                  <a:endParaRPr lang="en-US" sz="2800" b="1"/>
                </a:p>
              </p:txBody>
            </p:sp>
            <p:sp>
              <p:nvSpPr>
                <p:cNvPr id="702515" name="Line 51"/>
                <p:cNvSpPr>
                  <a:spLocks noChangeShapeType="1"/>
                </p:cNvSpPr>
                <p:nvPr/>
              </p:nvSpPr>
              <p:spPr bwMode="auto">
                <a:xfrm>
                  <a:off x="1672" y="784"/>
                  <a:ext cx="192" cy="24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2516" name="Oval 52"/>
                <p:cNvSpPr>
                  <a:spLocks noChangeArrowheads="1"/>
                </p:cNvSpPr>
                <p:nvPr/>
              </p:nvSpPr>
              <p:spPr bwMode="auto">
                <a:xfrm>
                  <a:off x="816" y="0"/>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g</a:t>
                  </a:r>
                  <a:endParaRPr lang="en-US" sz="2800" b="1"/>
                </a:p>
              </p:txBody>
            </p:sp>
            <p:sp>
              <p:nvSpPr>
                <p:cNvPr id="702517" name="Oval 53"/>
                <p:cNvSpPr>
                  <a:spLocks noChangeArrowheads="1"/>
                </p:cNvSpPr>
                <p:nvPr/>
              </p:nvSpPr>
              <p:spPr bwMode="auto">
                <a:xfrm>
                  <a:off x="384" y="528"/>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f</a:t>
                  </a:r>
                  <a:endParaRPr lang="en-US" sz="2800" b="1"/>
                </a:p>
              </p:txBody>
            </p:sp>
            <p:sp>
              <p:nvSpPr>
                <p:cNvPr id="702518" name="Oval 54"/>
                <p:cNvSpPr>
                  <a:spLocks noChangeArrowheads="1"/>
                </p:cNvSpPr>
                <p:nvPr/>
              </p:nvSpPr>
              <p:spPr bwMode="auto">
                <a:xfrm>
                  <a:off x="1350" y="512"/>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m</a:t>
                  </a:r>
                  <a:endParaRPr lang="en-US" sz="2800" b="1"/>
                </a:p>
              </p:txBody>
            </p:sp>
            <p:sp>
              <p:nvSpPr>
                <p:cNvPr id="702519" name="Line 55"/>
                <p:cNvSpPr>
                  <a:spLocks noChangeShapeType="1"/>
                </p:cNvSpPr>
                <p:nvPr/>
              </p:nvSpPr>
              <p:spPr bwMode="auto">
                <a:xfrm flipH="1">
                  <a:off x="672" y="276"/>
                  <a:ext cx="262" cy="2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2520" name="Line 56"/>
                <p:cNvSpPr>
                  <a:spLocks noChangeShapeType="1"/>
                </p:cNvSpPr>
                <p:nvPr/>
              </p:nvSpPr>
              <p:spPr bwMode="auto">
                <a:xfrm>
                  <a:off x="1128" y="280"/>
                  <a:ext cx="312" cy="24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2521" name="Line 57"/>
                <p:cNvSpPr>
                  <a:spLocks noChangeShapeType="1"/>
                </p:cNvSpPr>
                <p:nvPr/>
              </p:nvSpPr>
              <p:spPr bwMode="auto">
                <a:xfrm>
                  <a:off x="640" y="816"/>
                  <a:ext cx="192" cy="24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702522" name="Group 58"/>
              <p:cNvGrpSpPr/>
              <p:nvPr/>
            </p:nvGrpSpPr>
            <p:grpSpPr bwMode="auto">
              <a:xfrm>
                <a:off x="2208" y="1844"/>
                <a:ext cx="2160" cy="1351"/>
                <a:chOff x="0" y="0"/>
                <a:chExt cx="2160" cy="1351"/>
              </a:xfrm>
            </p:grpSpPr>
            <p:sp>
              <p:nvSpPr>
                <p:cNvPr id="702523" name="Line 59"/>
                <p:cNvSpPr>
                  <a:spLocks noChangeShapeType="1"/>
                </p:cNvSpPr>
                <p:nvPr/>
              </p:nvSpPr>
              <p:spPr bwMode="auto">
                <a:xfrm flipH="1">
                  <a:off x="312" y="800"/>
                  <a:ext cx="166" cy="24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2524" name="Oval 60"/>
                <p:cNvSpPr>
                  <a:spLocks noChangeArrowheads="1"/>
                </p:cNvSpPr>
                <p:nvPr/>
              </p:nvSpPr>
              <p:spPr bwMode="auto">
                <a:xfrm>
                  <a:off x="1192" y="1041"/>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l</a:t>
                  </a:r>
                  <a:endParaRPr lang="en-US" sz="2800" b="1"/>
                </a:p>
              </p:txBody>
            </p:sp>
            <p:sp>
              <p:nvSpPr>
                <p:cNvPr id="702525" name="Oval 61"/>
                <p:cNvSpPr>
                  <a:spLocks noChangeArrowheads="1"/>
                </p:cNvSpPr>
                <p:nvPr/>
              </p:nvSpPr>
              <p:spPr bwMode="auto">
                <a:xfrm>
                  <a:off x="0" y="1048"/>
                  <a:ext cx="52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b</a:t>
                  </a:r>
                  <a:endParaRPr lang="en-US" sz="2800" b="1"/>
                </a:p>
              </p:txBody>
            </p:sp>
            <p:sp>
              <p:nvSpPr>
                <p:cNvPr id="702526" name="Line 62"/>
                <p:cNvSpPr>
                  <a:spLocks noChangeShapeType="1"/>
                </p:cNvSpPr>
                <p:nvPr/>
              </p:nvSpPr>
              <p:spPr bwMode="auto">
                <a:xfrm flipH="1">
                  <a:off x="1336" y="796"/>
                  <a:ext cx="166" cy="24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2527" name="Oval 63"/>
                <p:cNvSpPr>
                  <a:spLocks noChangeArrowheads="1"/>
                </p:cNvSpPr>
                <p:nvPr/>
              </p:nvSpPr>
              <p:spPr bwMode="auto">
                <a:xfrm>
                  <a:off x="1742" y="1025"/>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p</a:t>
                  </a:r>
                  <a:endParaRPr lang="en-US" sz="2800" b="1"/>
                </a:p>
              </p:txBody>
            </p:sp>
            <p:sp>
              <p:nvSpPr>
                <p:cNvPr id="702528" name="Oval 64"/>
                <p:cNvSpPr>
                  <a:spLocks noChangeArrowheads="1"/>
                </p:cNvSpPr>
                <p:nvPr/>
              </p:nvSpPr>
              <p:spPr bwMode="auto">
                <a:xfrm>
                  <a:off x="672" y="1056"/>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e</a:t>
                  </a:r>
                  <a:endParaRPr lang="en-US" sz="2800" b="1"/>
                </a:p>
              </p:txBody>
            </p:sp>
            <p:sp>
              <p:nvSpPr>
                <p:cNvPr id="702529" name="Line 65"/>
                <p:cNvSpPr>
                  <a:spLocks noChangeShapeType="1"/>
                </p:cNvSpPr>
                <p:nvPr/>
              </p:nvSpPr>
              <p:spPr bwMode="auto">
                <a:xfrm>
                  <a:off x="1672" y="784"/>
                  <a:ext cx="192" cy="24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2530" name="Oval 66"/>
                <p:cNvSpPr>
                  <a:spLocks noChangeArrowheads="1"/>
                </p:cNvSpPr>
                <p:nvPr/>
              </p:nvSpPr>
              <p:spPr bwMode="auto">
                <a:xfrm>
                  <a:off x="816" y="0"/>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g</a:t>
                  </a:r>
                  <a:endParaRPr lang="en-US" sz="2800" b="1"/>
                </a:p>
              </p:txBody>
            </p:sp>
            <p:sp>
              <p:nvSpPr>
                <p:cNvPr id="702531" name="Oval 67"/>
                <p:cNvSpPr>
                  <a:spLocks noChangeArrowheads="1"/>
                </p:cNvSpPr>
                <p:nvPr/>
              </p:nvSpPr>
              <p:spPr bwMode="auto">
                <a:xfrm>
                  <a:off x="384" y="528"/>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f</a:t>
                  </a:r>
                  <a:endParaRPr lang="en-US" sz="2800" b="1"/>
                </a:p>
              </p:txBody>
            </p:sp>
            <p:sp>
              <p:nvSpPr>
                <p:cNvPr id="702532" name="Oval 68"/>
                <p:cNvSpPr>
                  <a:spLocks noChangeArrowheads="1"/>
                </p:cNvSpPr>
                <p:nvPr/>
              </p:nvSpPr>
              <p:spPr bwMode="auto">
                <a:xfrm>
                  <a:off x="1350" y="512"/>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m</a:t>
                  </a:r>
                  <a:endParaRPr lang="en-US" sz="2800" b="1"/>
                </a:p>
              </p:txBody>
            </p:sp>
            <p:sp>
              <p:nvSpPr>
                <p:cNvPr id="702533" name="Line 69"/>
                <p:cNvSpPr>
                  <a:spLocks noChangeShapeType="1"/>
                </p:cNvSpPr>
                <p:nvPr/>
              </p:nvSpPr>
              <p:spPr bwMode="auto">
                <a:xfrm flipH="1">
                  <a:off x="672" y="276"/>
                  <a:ext cx="262" cy="2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2534" name="Line 70"/>
                <p:cNvSpPr>
                  <a:spLocks noChangeShapeType="1"/>
                </p:cNvSpPr>
                <p:nvPr/>
              </p:nvSpPr>
              <p:spPr bwMode="auto">
                <a:xfrm>
                  <a:off x="1128" y="280"/>
                  <a:ext cx="312" cy="24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2535" name="Line 71"/>
                <p:cNvSpPr>
                  <a:spLocks noChangeShapeType="1"/>
                </p:cNvSpPr>
                <p:nvPr/>
              </p:nvSpPr>
              <p:spPr bwMode="auto">
                <a:xfrm>
                  <a:off x="640" y="816"/>
                  <a:ext cx="192" cy="24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702536" name="Group 72"/>
              <p:cNvGrpSpPr/>
              <p:nvPr/>
            </p:nvGrpSpPr>
            <p:grpSpPr bwMode="auto">
              <a:xfrm>
                <a:off x="1824" y="2084"/>
                <a:ext cx="680" cy="369"/>
                <a:chOff x="0" y="0"/>
                <a:chExt cx="680" cy="369"/>
              </a:xfrm>
            </p:grpSpPr>
            <p:sp>
              <p:nvSpPr>
                <p:cNvPr id="702537" name="Rectangle 73"/>
                <p:cNvSpPr>
                  <a:spLocks noChangeArrowheads="1"/>
                </p:cNvSpPr>
                <p:nvPr/>
              </p:nvSpPr>
              <p:spPr bwMode="auto">
                <a:xfrm>
                  <a:off x="44" y="0"/>
                  <a:ext cx="48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400" b="1"/>
                    <a:t>删除</a:t>
                  </a:r>
                  <a:r>
                    <a:rPr lang="en-US" sz="2400" b="1"/>
                    <a:t>d</a:t>
                  </a:r>
                  <a:endParaRPr lang="en-US" sz="2400" b="1"/>
                </a:p>
              </p:txBody>
            </p:sp>
            <p:sp>
              <p:nvSpPr>
                <p:cNvPr id="702538" name="AutoShape 74"/>
                <p:cNvSpPr>
                  <a:spLocks noChangeArrowheads="1"/>
                </p:cNvSpPr>
                <p:nvPr/>
              </p:nvSpPr>
              <p:spPr bwMode="auto">
                <a:xfrm>
                  <a:off x="0" y="233"/>
                  <a:ext cx="680" cy="136"/>
                </a:xfrm>
                <a:prstGeom prst="rightArrow">
                  <a:avLst>
                    <a:gd name="adj1" fmla="val 50000"/>
                    <a:gd name="adj2" fmla="val 125000"/>
                  </a:avLst>
                </a:prstGeom>
                <a:solidFill>
                  <a:schemeClr val="folHlink"/>
                </a:soli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02539" name="Group 75"/>
              <p:cNvGrpSpPr/>
              <p:nvPr/>
            </p:nvGrpSpPr>
            <p:grpSpPr bwMode="auto">
              <a:xfrm>
                <a:off x="4246" y="1892"/>
                <a:ext cx="1418" cy="864"/>
                <a:chOff x="0" y="0"/>
                <a:chExt cx="1418" cy="864"/>
              </a:xfrm>
            </p:grpSpPr>
            <p:sp>
              <p:nvSpPr>
                <p:cNvPr id="702540" name="Oval 76"/>
                <p:cNvSpPr>
                  <a:spLocks noChangeArrowheads="1"/>
                </p:cNvSpPr>
                <p:nvPr/>
              </p:nvSpPr>
              <p:spPr bwMode="auto">
                <a:xfrm>
                  <a:off x="512" y="569"/>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l</a:t>
                  </a:r>
                  <a:endParaRPr lang="en-US" sz="2800" b="1"/>
                </a:p>
              </p:txBody>
            </p:sp>
            <p:sp>
              <p:nvSpPr>
                <p:cNvPr id="702541" name="Line 77"/>
                <p:cNvSpPr>
                  <a:spLocks noChangeShapeType="1"/>
                </p:cNvSpPr>
                <p:nvPr/>
              </p:nvSpPr>
              <p:spPr bwMode="auto">
                <a:xfrm flipH="1">
                  <a:off x="712" y="296"/>
                  <a:ext cx="0" cy="27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2542" name="Oval 78"/>
                <p:cNvSpPr>
                  <a:spLocks noChangeArrowheads="1"/>
                </p:cNvSpPr>
                <p:nvPr/>
              </p:nvSpPr>
              <p:spPr bwMode="auto">
                <a:xfrm>
                  <a:off x="1000" y="569"/>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p</a:t>
                  </a:r>
                  <a:endParaRPr lang="en-US" sz="2800" b="1"/>
                </a:p>
              </p:txBody>
            </p:sp>
            <p:sp>
              <p:nvSpPr>
                <p:cNvPr id="702543" name="Oval 79"/>
                <p:cNvSpPr>
                  <a:spLocks noChangeArrowheads="1"/>
                </p:cNvSpPr>
                <p:nvPr/>
              </p:nvSpPr>
              <p:spPr bwMode="auto">
                <a:xfrm>
                  <a:off x="472" y="0"/>
                  <a:ext cx="431"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g m</a:t>
                  </a:r>
                  <a:endParaRPr lang="en-US" sz="2800" b="1"/>
                </a:p>
              </p:txBody>
            </p:sp>
            <p:sp>
              <p:nvSpPr>
                <p:cNvPr id="702544" name="Oval 80"/>
                <p:cNvSpPr>
                  <a:spLocks noChangeArrowheads="1"/>
                </p:cNvSpPr>
                <p:nvPr/>
              </p:nvSpPr>
              <p:spPr bwMode="auto">
                <a:xfrm>
                  <a:off x="0" y="512"/>
                  <a:ext cx="418" cy="295"/>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800" b="1"/>
                    <a:t>b f</a:t>
                  </a:r>
                  <a:endParaRPr lang="en-US" sz="2800" b="1"/>
                </a:p>
              </p:txBody>
            </p:sp>
            <p:sp>
              <p:nvSpPr>
                <p:cNvPr id="702545" name="Line 81"/>
                <p:cNvSpPr>
                  <a:spLocks noChangeShapeType="1"/>
                </p:cNvSpPr>
                <p:nvPr/>
              </p:nvSpPr>
              <p:spPr bwMode="auto">
                <a:xfrm flipH="1">
                  <a:off x="288" y="260"/>
                  <a:ext cx="262" cy="25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2546" name="Line 82"/>
                <p:cNvSpPr>
                  <a:spLocks noChangeShapeType="1"/>
                </p:cNvSpPr>
                <p:nvPr/>
              </p:nvSpPr>
              <p:spPr bwMode="auto">
                <a:xfrm>
                  <a:off x="816" y="264"/>
                  <a:ext cx="360" cy="2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02547" name="Rectangle 83"/>
              <p:cNvSpPr>
                <a:spLocks noChangeArrowheads="1"/>
              </p:cNvSpPr>
              <p:nvPr/>
            </p:nvSpPr>
            <p:spPr bwMode="auto">
              <a:xfrm>
                <a:off x="960" y="3275"/>
                <a:ext cx="24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b="1"/>
                  <a:t>(b)</a:t>
                </a:r>
                <a:endParaRPr lang="en-US" sz="2400" b="1"/>
              </a:p>
            </p:txBody>
          </p:sp>
          <p:sp>
            <p:nvSpPr>
              <p:cNvPr id="702548" name="Rectangle 84"/>
              <p:cNvSpPr>
                <a:spLocks noChangeArrowheads="1"/>
              </p:cNvSpPr>
              <p:nvPr/>
            </p:nvSpPr>
            <p:spPr bwMode="auto">
              <a:xfrm>
                <a:off x="3207" y="3236"/>
                <a:ext cx="24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b="1"/>
                  <a:t>(c)</a:t>
                </a:r>
                <a:endParaRPr lang="en-US" sz="2400" b="1"/>
              </a:p>
            </p:txBody>
          </p:sp>
          <p:sp>
            <p:nvSpPr>
              <p:cNvPr id="702549" name="Rectangle 85"/>
              <p:cNvSpPr>
                <a:spLocks noChangeArrowheads="1"/>
              </p:cNvSpPr>
              <p:nvPr/>
            </p:nvSpPr>
            <p:spPr bwMode="auto">
              <a:xfrm>
                <a:off x="4992" y="2852"/>
                <a:ext cx="24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b="1"/>
                  <a:t>(d)</a:t>
                </a:r>
                <a:endParaRPr lang="en-US" sz="2400" b="1"/>
              </a:p>
            </p:txBody>
          </p:sp>
        </p:grpSp>
      </p:grpSp>
      <p:sp>
        <p:nvSpPr>
          <p:cNvPr id="2" name="灯片编号占位符 1"/>
          <p:cNvSpPr>
            <a:spLocks noGrp="1"/>
          </p:cNvSpPr>
          <p:nvPr>
            <p:ph type="sldNum" sz="quarter" idx="12"/>
          </p:nvPr>
        </p:nvSpPr>
        <p:spPr/>
        <p:txBody>
          <a:bodyPr/>
          <a:lstStyle/>
          <a:p>
            <a:pPr>
              <a:defRPr/>
            </a:pPr>
            <a:fld id="{9EE3FC62-86F7-416E-92C0-4F08BCF99AED}" type="slidenum">
              <a:rPr lang="zh-CN" altLang="en-US" smtClean="0"/>
            </a:fld>
            <a:endParaRPr lang="en-US" altLang="zh-CN"/>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2"/>
          <p:cNvSpPr>
            <a:spLocks noGrp="1" noChangeArrowheads="1"/>
          </p:cNvSpPr>
          <p:nvPr>
            <p:ph type="body" idx="1"/>
          </p:nvPr>
        </p:nvSpPr>
        <p:spPr>
          <a:xfrm>
            <a:off x="152400" y="203200"/>
            <a:ext cx="8991600" cy="66548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marL="0" indent="0">
              <a:lnSpc>
                <a:spcPct val="110000"/>
              </a:lnSpc>
              <a:buFont typeface="Wingdings" panose="05000000000000000000" pitchFamily="2" charset="2"/>
              <a:buNone/>
            </a:pPr>
            <a:r>
              <a:rPr lang="zh-CN" altLang="en-US" sz="2400" b="1" dirty="0">
                <a:latin typeface="微软雅黑" panose="020B0503020204020204" charset="-122"/>
                <a:ea typeface="微软雅黑" panose="020B0503020204020204" charset="-122"/>
              </a:rPr>
              <a:t>    </a:t>
            </a:r>
            <a:r>
              <a:rPr lang="zh-CN" altLang="en-US" sz="2800" b="1" dirty="0">
                <a:latin typeface="微软雅黑" panose="020B0503020204020204" charset="-122"/>
                <a:ea typeface="微软雅黑" panose="020B0503020204020204" charset="-122"/>
              </a:rPr>
              <a:t>从</a:t>
            </a:r>
            <a:r>
              <a:rPr lang="zh-CN" altLang="en-US" sz="2800" dirty="0">
                <a:latin typeface="微软雅黑" panose="020B0503020204020204" charset="-122"/>
                <a:ea typeface="微软雅黑" panose="020B0503020204020204" charset="-122"/>
              </a:rPr>
              <a:t>终端</a:t>
            </a:r>
            <a:r>
              <a:rPr lang="zh-CN" altLang="en-US" sz="2800" b="1" dirty="0">
                <a:latin typeface="微软雅黑" panose="020B0503020204020204" charset="-122"/>
                <a:ea typeface="微软雅黑" panose="020B0503020204020204" charset="-122"/>
              </a:rPr>
              <a:t>结点中删除一个关键字的情况是：</a:t>
            </a:r>
            <a:endParaRPr lang="zh-CN" altLang="en-US" sz="2800" b="1" dirty="0">
              <a:latin typeface="微软雅黑" panose="020B0503020204020204" charset="-122"/>
              <a:ea typeface="微软雅黑" panose="020B0503020204020204" charset="-122"/>
            </a:endParaRPr>
          </a:p>
          <a:p>
            <a:pPr marL="533400" lvl="1" indent="0">
              <a:lnSpc>
                <a:spcPct val="110000"/>
              </a:lnSpc>
              <a:buFontTx/>
              <a:buNone/>
            </a:pPr>
            <a:r>
              <a:rPr lang="zh-CN" altLang="en-US" b="1" dirty="0">
                <a:latin typeface="微软雅黑" panose="020B0503020204020204" charset="-122"/>
                <a:ea typeface="微软雅黑" panose="020B0503020204020204" charset="-122"/>
              </a:rPr>
              <a:t>⑴ 若结点</a:t>
            </a:r>
            <a:r>
              <a:rPr lang="en-US" b="1" dirty="0">
                <a:latin typeface="微软雅黑" panose="020B0503020204020204" charset="-122"/>
                <a:ea typeface="微软雅黑" panose="020B0503020204020204" charset="-122"/>
              </a:rPr>
              <a:t>N</a:t>
            </a:r>
            <a:r>
              <a:rPr lang="zh-CN" altLang="en-US" b="1" dirty="0">
                <a:latin typeface="微软雅黑" panose="020B0503020204020204" charset="-122"/>
                <a:ea typeface="微软雅黑" panose="020B0503020204020204" charset="-122"/>
              </a:rPr>
              <a:t>中的关键字</a:t>
            </a:r>
            <a:r>
              <a:rPr lang="zh-CN" altLang="en-US" b="1" dirty="0">
                <a:solidFill>
                  <a:schemeClr val="folHlink"/>
                </a:solidFill>
                <a:latin typeface="微软雅黑" panose="020B0503020204020204" charset="-122"/>
                <a:ea typeface="微软雅黑" panose="020B0503020204020204" charset="-122"/>
              </a:rPr>
              <a:t>个数</a:t>
            </a:r>
            <a:r>
              <a:rPr lang="en-US" b="1" dirty="0">
                <a:solidFill>
                  <a:schemeClr val="folHlink"/>
                </a:solidFill>
                <a:latin typeface="微软雅黑" panose="020B0503020204020204" charset="-122"/>
                <a:ea typeface="微软雅黑" panose="020B0503020204020204" charset="-122"/>
              </a:rPr>
              <a:t>&gt;</a:t>
            </a:r>
            <a:r>
              <a:rPr lang="en-US" b="1" dirty="0">
                <a:solidFill>
                  <a:schemeClr val="folHlink"/>
                </a:solidFill>
                <a:latin typeface="微软雅黑" panose="020B0503020204020204" charset="-122"/>
                <a:ea typeface="微软雅黑" panose="020B0503020204020204" charset="-122"/>
                <a:sym typeface="Symbol" panose="05050102010706020507" pitchFamily="18" charset="2"/>
              </a:rPr>
              <a:t></a:t>
            </a:r>
            <a:r>
              <a:rPr lang="en-US" b="1" dirty="0">
                <a:solidFill>
                  <a:schemeClr val="folHlink"/>
                </a:solidFill>
                <a:latin typeface="微软雅黑" panose="020B0503020204020204" charset="-122"/>
                <a:ea typeface="微软雅黑" panose="020B0503020204020204" charset="-122"/>
              </a:rPr>
              <a:t>m/2</a:t>
            </a:r>
            <a:r>
              <a:rPr lang="en-US" b="1" dirty="0">
                <a:solidFill>
                  <a:schemeClr val="folHlink"/>
                </a:solidFill>
                <a:latin typeface="微软雅黑" panose="020B0503020204020204" charset="-122"/>
                <a:ea typeface="微软雅黑" panose="020B0503020204020204" charset="-122"/>
                <a:sym typeface="Symbol" panose="05050102010706020507" pitchFamily="18" charset="2"/>
              </a:rPr>
              <a:t></a:t>
            </a:r>
            <a:r>
              <a:rPr lang="en-US" b="1" dirty="0">
                <a:solidFill>
                  <a:schemeClr val="folHlink"/>
                </a:solidFill>
                <a:latin typeface="微软雅黑" panose="020B0503020204020204" charset="-122"/>
                <a:ea typeface="微软雅黑" panose="020B0503020204020204" charset="-122"/>
              </a:rPr>
              <a:t>-1</a:t>
            </a:r>
            <a:r>
              <a:rPr lang="zh-CN" altLang="en-US" b="1" dirty="0">
                <a:latin typeface="微软雅黑" panose="020B0503020204020204" charset="-122"/>
                <a:ea typeface="微软雅黑" panose="020B0503020204020204" charset="-122"/>
              </a:rPr>
              <a:t>：在结点中直接删除关键字</a:t>
            </a:r>
            <a:r>
              <a:rPr lang="en-US" b="1" dirty="0">
                <a:latin typeface="微软雅黑" panose="020B0503020204020204" charset="-122"/>
                <a:ea typeface="微软雅黑" panose="020B0503020204020204" charset="-122"/>
              </a:rPr>
              <a:t>K</a:t>
            </a:r>
            <a:r>
              <a:rPr lang="zh-CN" altLang="en-US" b="1" dirty="0">
                <a:latin typeface="微软雅黑" panose="020B0503020204020204" charset="-122"/>
                <a:ea typeface="微软雅黑" panose="020B0503020204020204" charset="-122"/>
              </a:rPr>
              <a:t>，如图</a:t>
            </a:r>
            <a:r>
              <a:rPr lang="en-US" b="1" dirty="0">
                <a:latin typeface="微软雅黑" panose="020B0503020204020204" charset="-122"/>
                <a:ea typeface="微软雅黑" panose="020B0503020204020204" charset="-122"/>
              </a:rPr>
              <a:t>9-15(b)</a:t>
            </a:r>
            <a:r>
              <a:rPr lang="en-US" b="1" dirty="0">
                <a:latin typeface="微软雅黑" panose="020B0503020204020204" charset="-122"/>
                <a:ea typeface="微软雅黑" panose="020B0503020204020204" charset="-122"/>
                <a:cs typeface="Times New Roman" panose="02020603050405020304" pitchFamily="18" charset="0"/>
              </a:rPr>
              <a:t>∽(</a:t>
            </a:r>
            <a:r>
              <a:rPr lang="en-US" dirty="0">
                <a:latin typeface="微软雅黑" panose="020B0503020204020204" charset="-122"/>
                <a:ea typeface="微软雅黑" panose="020B0503020204020204" charset="-122"/>
                <a:cs typeface="Times New Roman" panose="02020603050405020304" pitchFamily="18" charset="0"/>
              </a:rPr>
              <a:t>c) </a:t>
            </a:r>
            <a:r>
              <a:rPr lang="zh-CN" altLang="en-US" b="1" dirty="0">
                <a:latin typeface="微软雅黑" panose="020B0503020204020204" charset="-122"/>
                <a:ea typeface="微软雅黑" panose="020B0503020204020204" charset="-122"/>
              </a:rPr>
              <a:t>所示。</a:t>
            </a:r>
            <a:endParaRPr lang="zh-CN" altLang="en-US" b="1" dirty="0">
              <a:latin typeface="微软雅黑" panose="020B0503020204020204" charset="-122"/>
              <a:ea typeface="微软雅黑" panose="020B0503020204020204" charset="-122"/>
            </a:endParaRPr>
          </a:p>
          <a:p>
            <a:pPr marL="533400" lvl="1" indent="0">
              <a:lnSpc>
                <a:spcPct val="110000"/>
              </a:lnSpc>
              <a:buFontTx/>
              <a:buNone/>
            </a:pPr>
            <a:r>
              <a:rPr lang="zh-CN" altLang="en-US" b="1" dirty="0">
                <a:latin typeface="微软雅黑" panose="020B0503020204020204" charset="-122"/>
                <a:ea typeface="微软雅黑" panose="020B0503020204020204" charset="-122"/>
              </a:rPr>
              <a:t>⑵ 若结点</a:t>
            </a:r>
            <a:r>
              <a:rPr lang="en-US" b="1" dirty="0">
                <a:latin typeface="微软雅黑" panose="020B0503020204020204" charset="-122"/>
                <a:ea typeface="微软雅黑" panose="020B0503020204020204" charset="-122"/>
              </a:rPr>
              <a:t>N</a:t>
            </a:r>
            <a:r>
              <a:rPr lang="zh-CN" altLang="en-US" b="1" dirty="0">
                <a:latin typeface="微软雅黑" panose="020B0503020204020204" charset="-122"/>
                <a:ea typeface="微软雅黑" panose="020B0503020204020204" charset="-122"/>
              </a:rPr>
              <a:t>中的关键字</a:t>
            </a:r>
            <a:r>
              <a:rPr lang="zh-CN" altLang="en-US" b="1" dirty="0">
                <a:solidFill>
                  <a:schemeClr val="folHlink"/>
                </a:solidFill>
                <a:latin typeface="微软雅黑" panose="020B0503020204020204" charset="-122"/>
                <a:ea typeface="微软雅黑" panose="020B0503020204020204" charset="-122"/>
              </a:rPr>
              <a:t>个数</a:t>
            </a:r>
            <a:r>
              <a:rPr lang="en-US" b="1" dirty="0">
                <a:solidFill>
                  <a:schemeClr val="folHlink"/>
                </a:solidFill>
                <a:latin typeface="微软雅黑" panose="020B0503020204020204" charset="-122"/>
                <a:ea typeface="微软雅黑" panose="020B0503020204020204" charset="-122"/>
              </a:rPr>
              <a:t>=</a:t>
            </a:r>
            <a:r>
              <a:rPr lang="en-US" b="1" dirty="0">
                <a:solidFill>
                  <a:schemeClr val="folHlink"/>
                </a:solidFill>
                <a:latin typeface="微软雅黑" panose="020B0503020204020204" charset="-122"/>
                <a:ea typeface="微软雅黑" panose="020B0503020204020204" charset="-122"/>
                <a:sym typeface="Symbol" panose="05050102010706020507" pitchFamily="18" charset="2"/>
              </a:rPr>
              <a:t></a:t>
            </a:r>
            <a:r>
              <a:rPr lang="en-US" b="1" dirty="0">
                <a:solidFill>
                  <a:schemeClr val="folHlink"/>
                </a:solidFill>
                <a:latin typeface="微软雅黑" panose="020B0503020204020204" charset="-122"/>
                <a:ea typeface="微软雅黑" panose="020B0503020204020204" charset="-122"/>
              </a:rPr>
              <a:t>m/2</a:t>
            </a:r>
            <a:r>
              <a:rPr lang="en-US" b="1" dirty="0">
                <a:solidFill>
                  <a:schemeClr val="folHlink"/>
                </a:solidFill>
                <a:latin typeface="微软雅黑" panose="020B0503020204020204" charset="-122"/>
                <a:ea typeface="微软雅黑" panose="020B0503020204020204" charset="-122"/>
                <a:sym typeface="Symbol" panose="05050102010706020507" pitchFamily="18" charset="2"/>
              </a:rPr>
              <a:t></a:t>
            </a:r>
            <a:r>
              <a:rPr lang="en-US" b="1" dirty="0">
                <a:solidFill>
                  <a:schemeClr val="folHlink"/>
                </a:solidFill>
                <a:latin typeface="微软雅黑" panose="020B0503020204020204" charset="-122"/>
                <a:ea typeface="微软雅黑" panose="020B0503020204020204" charset="-122"/>
              </a:rPr>
              <a:t>-1</a:t>
            </a:r>
            <a:r>
              <a:rPr lang="zh-CN" altLang="en-US" b="1" dirty="0">
                <a:latin typeface="微软雅黑" panose="020B0503020204020204" charset="-122"/>
                <a:ea typeface="微软雅黑" panose="020B0503020204020204" charset="-122"/>
              </a:rPr>
              <a:t>：若</a:t>
            </a:r>
            <a:r>
              <a:rPr lang="zh-CN" altLang="en-US" b="1" dirty="0">
                <a:solidFill>
                  <a:schemeClr val="folHlink"/>
                </a:solidFill>
                <a:latin typeface="微软雅黑" panose="020B0503020204020204" charset="-122"/>
                <a:ea typeface="微软雅黑" panose="020B0503020204020204" charset="-122"/>
              </a:rPr>
              <a:t>结点</a:t>
            </a:r>
            <a:r>
              <a:rPr lang="en-US" b="1" dirty="0">
                <a:solidFill>
                  <a:schemeClr val="folHlink"/>
                </a:solidFill>
                <a:latin typeface="微软雅黑" panose="020B0503020204020204" charset="-122"/>
                <a:ea typeface="微软雅黑" panose="020B0503020204020204" charset="-122"/>
              </a:rPr>
              <a:t>N</a:t>
            </a:r>
            <a:r>
              <a:rPr lang="zh-CN" altLang="en-US" b="1" dirty="0">
                <a:latin typeface="微软雅黑" panose="020B0503020204020204" charset="-122"/>
                <a:ea typeface="微软雅黑" panose="020B0503020204020204" charset="-122"/>
              </a:rPr>
              <a:t>的</a:t>
            </a:r>
            <a:r>
              <a:rPr lang="zh-CN" altLang="en-US" b="1" dirty="0">
                <a:solidFill>
                  <a:schemeClr val="folHlink"/>
                </a:solidFill>
                <a:latin typeface="微软雅黑" panose="020B0503020204020204" charset="-122"/>
                <a:ea typeface="微软雅黑" panose="020B0503020204020204" charset="-122"/>
              </a:rPr>
              <a:t>左</a:t>
            </a:r>
            <a:r>
              <a:rPr lang="en-US" b="1" dirty="0">
                <a:latin typeface="微软雅黑" panose="020B0503020204020204" charset="-122"/>
                <a:ea typeface="微软雅黑" panose="020B0503020204020204" charset="-122"/>
              </a:rPr>
              <a:t>(</a:t>
            </a:r>
            <a:r>
              <a:rPr lang="zh-CN" altLang="en-US" b="1" dirty="0">
                <a:latin typeface="微软雅黑" panose="020B0503020204020204" charset="-122"/>
                <a:ea typeface="微软雅黑" panose="020B0503020204020204" charset="-122"/>
              </a:rPr>
              <a:t>右</a:t>
            </a:r>
            <a:r>
              <a:rPr lang="en-US" b="1" dirty="0">
                <a:latin typeface="微软雅黑" panose="020B0503020204020204" charset="-122"/>
                <a:ea typeface="微软雅黑" panose="020B0503020204020204" charset="-122"/>
              </a:rPr>
              <a:t>)</a:t>
            </a:r>
            <a:r>
              <a:rPr lang="zh-CN" altLang="en-US" b="1" dirty="0">
                <a:solidFill>
                  <a:schemeClr val="folHlink"/>
                </a:solidFill>
                <a:latin typeface="微软雅黑" panose="020B0503020204020204" charset="-122"/>
                <a:ea typeface="微软雅黑" panose="020B0503020204020204" charset="-122"/>
              </a:rPr>
              <a:t>兄弟结点中的关键字个数</a:t>
            </a:r>
            <a:r>
              <a:rPr lang="en-US" b="1" dirty="0">
                <a:solidFill>
                  <a:schemeClr val="folHlink"/>
                </a:solidFill>
                <a:latin typeface="微软雅黑" panose="020B0503020204020204" charset="-122"/>
                <a:ea typeface="微软雅黑" panose="020B0503020204020204" charset="-122"/>
              </a:rPr>
              <a:t>&gt;</a:t>
            </a:r>
            <a:r>
              <a:rPr lang="en-US" b="1" dirty="0">
                <a:solidFill>
                  <a:schemeClr val="folHlink"/>
                </a:solidFill>
                <a:latin typeface="微软雅黑" panose="020B0503020204020204" charset="-122"/>
                <a:ea typeface="微软雅黑" panose="020B0503020204020204" charset="-122"/>
                <a:sym typeface="Symbol" panose="05050102010706020507" pitchFamily="18" charset="2"/>
              </a:rPr>
              <a:t></a:t>
            </a:r>
            <a:r>
              <a:rPr lang="en-US" b="1" dirty="0">
                <a:solidFill>
                  <a:schemeClr val="folHlink"/>
                </a:solidFill>
                <a:latin typeface="微软雅黑" panose="020B0503020204020204" charset="-122"/>
                <a:ea typeface="微软雅黑" panose="020B0503020204020204" charset="-122"/>
              </a:rPr>
              <a:t>m/2</a:t>
            </a:r>
            <a:r>
              <a:rPr lang="en-US" b="1" dirty="0">
                <a:solidFill>
                  <a:schemeClr val="folHlink"/>
                </a:solidFill>
                <a:latin typeface="微软雅黑" panose="020B0503020204020204" charset="-122"/>
                <a:ea typeface="微软雅黑" panose="020B0503020204020204" charset="-122"/>
                <a:sym typeface="Symbol" panose="05050102010706020507" pitchFamily="18" charset="2"/>
              </a:rPr>
              <a:t></a:t>
            </a:r>
            <a:r>
              <a:rPr lang="en-US" b="1" dirty="0">
                <a:solidFill>
                  <a:schemeClr val="folHlink"/>
                </a:solidFill>
                <a:latin typeface="微软雅黑" panose="020B0503020204020204" charset="-122"/>
                <a:ea typeface="微软雅黑" panose="020B0503020204020204" charset="-122"/>
              </a:rPr>
              <a:t>-1</a:t>
            </a:r>
            <a:r>
              <a:rPr lang="zh-CN" altLang="en-US" b="1" dirty="0">
                <a:latin typeface="微软雅黑" panose="020B0503020204020204" charset="-122"/>
                <a:ea typeface="微软雅黑" panose="020B0503020204020204" charset="-122"/>
              </a:rPr>
              <a:t>，则将结点</a:t>
            </a:r>
            <a:r>
              <a:rPr lang="en-US" b="1" dirty="0">
                <a:latin typeface="微软雅黑" panose="020B0503020204020204" charset="-122"/>
                <a:ea typeface="微软雅黑" panose="020B0503020204020204" charset="-122"/>
              </a:rPr>
              <a:t>N</a:t>
            </a:r>
            <a:r>
              <a:rPr lang="zh-CN" altLang="en-US" b="1" dirty="0">
                <a:latin typeface="微软雅黑" panose="020B0503020204020204" charset="-122"/>
                <a:ea typeface="微软雅黑" panose="020B0503020204020204" charset="-122"/>
              </a:rPr>
              <a:t>的左</a:t>
            </a:r>
            <a:r>
              <a:rPr lang="en-US" b="1" dirty="0">
                <a:latin typeface="微软雅黑" panose="020B0503020204020204" charset="-122"/>
                <a:ea typeface="微软雅黑" panose="020B0503020204020204" charset="-122"/>
              </a:rPr>
              <a:t>(</a:t>
            </a:r>
            <a:r>
              <a:rPr lang="zh-CN" altLang="en-US" b="1" dirty="0">
                <a:latin typeface="微软雅黑" panose="020B0503020204020204" charset="-122"/>
                <a:ea typeface="微软雅黑" panose="020B0503020204020204" charset="-122"/>
              </a:rPr>
              <a:t>或右</a:t>
            </a:r>
            <a:r>
              <a:rPr lang="en-US" b="1" dirty="0">
                <a:latin typeface="微软雅黑" panose="020B0503020204020204" charset="-122"/>
                <a:ea typeface="微软雅黑" panose="020B0503020204020204" charset="-122"/>
              </a:rPr>
              <a:t>)</a:t>
            </a:r>
            <a:r>
              <a:rPr lang="zh-CN" altLang="en-US" b="1" dirty="0">
                <a:latin typeface="微软雅黑" panose="020B0503020204020204" charset="-122"/>
                <a:ea typeface="微软雅黑" panose="020B0503020204020204" charset="-122"/>
              </a:rPr>
              <a:t>兄弟结点中的最大</a:t>
            </a:r>
            <a:r>
              <a:rPr lang="en-US" b="1" dirty="0">
                <a:latin typeface="微软雅黑" panose="020B0503020204020204" charset="-122"/>
                <a:ea typeface="微软雅黑" panose="020B0503020204020204" charset="-122"/>
              </a:rPr>
              <a:t>(</a:t>
            </a:r>
            <a:r>
              <a:rPr lang="zh-CN" altLang="en-US" b="1" dirty="0">
                <a:latin typeface="微软雅黑" panose="020B0503020204020204" charset="-122"/>
                <a:ea typeface="微软雅黑" panose="020B0503020204020204" charset="-122"/>
              </a:rPr>
              <a:t>或最小</a:t>
            </a:r>
            <a:r>
              <a:rPr lang="en-US" b="1" dirty="0">
                <a:latin typeface="微软雅黑" panose="020B0503020204020204" charset="-122"/>
                <a:ea typeface="微软雅黑" panose="020B0503020204020204" charset="-122"/>
              </a:rPr>
              <a:t>)</a:t>
            </a:r>
            <a:r>
              <a:rPr lang="zh-CN" altLang="en-US" b="1" dirty="0">
                <a:latin typeface="微软雅黑" panose="020B0503020204020204" charset="-122"/>
                <a:ea typeface="微软雅黑" panose="020B0503020204020204" charset="-122"/>
              </a:rPr>
              <a:t>关键字上移到其父结点中，而父结点中大于</a:t>
            </a:r>
            <a:r>
              <a:rPr lang="en-US" b="1" dirty="0">
                <a:latin typeface="微软雅黑" panose="020B0503020204020204" charset="-122"/>
                <a:ea typeface="微软雅黑" panose="020B0503020204020204" charset="-122"/>
              </a:rPr>
              <a:t>(</a:t>
            </a:r>
            <a:r>
              <a:rPr lang="zh-CN" altLang="en-US" b="1" dirty="0">
                <a:latin typeface="微软雅黑" panose="020B0503020204020204" charset="-122"/>
                <a:ea typeface="微软雅黑" panose="020B0503020204020204" charset="-122"/>
              </a:rPr>
              <a:t>或小于</a:t>
            </a:r>
            <a:r>
              <a:rPr lang="en-US" b="1" dirty="0">
                <a:latin typeface="微软雅黑" panose="020B0503020204020204" charset="-122"/>
                <a:ea typeface="微软雅黑" panose="020B0503020204020204" charset="-122"/>
              </a:rPr>
              <a:t>)</a:t>
            </a:r>
            <a:r>
              <a:rPr lang="zh-CN" altLang="en-US" b="1" dirty="0">
                <a:latin typeface="微软雅黑" panose="020B0503020204020204" charset="-122"/>
                <a:ea typeface="微软雅黑" panose="020B0503020204020204" charset="-122"/>
              </a:rPr>
              <a:t>且紧靠上移关键字的关键字下移到结点</a:t>
            </a:r>
            <a:r>
              <a:rPr lang="en-US" b="1" dirty="0">
                <a:latin typeface="微软雅黑" panose="020B0503020204020204" charset="-122"/>
                <a:ea typeface="微软雅黑" panose="020B0503020204020204" charset="-122"/>
              </a:rPr>
              <a:t>N</a:t>
            </a:r>
            <a:r>
              <a:rPr lang="zh-CN" altLang="en-US" b="1" dirty="0">
                <a:latin typeface="微软雅黑" panose="020B0503020204020204" charset="-122"/>
                <a:ea typeface="微软雅黑" panose="020B0503020204020204" charset="-122"/>
              </a:rPr>
              <a:t>，如图</a:t>
            </a:r>
            <a:r>
              <a:rPr lang="en-US" b="1" dirty="0">
                <a:latin typeface="微软雅黑" panose="020B0503020204020204" charset="-122"/>
                <a:ea typeface="微软雅黑" panose="020B0503020204020204" charset="-122"/>
              </a:rPr>
              <a:t>9-15(a)</a:t>
            </a:r>
            <a:r>
              <a:rPr lang="zh-CN" altLang="en-US" b="1" dirty="0">
                <a:latin typeface="微软雅黑" panose="020B0503020204020204" charset="-122"/>
                <a:ea typeface="微软雅黑" panose="020B0503020204020204" charset="-122"/>
              </a:rPr>
              <a:t>。</a:t>
            </a:r>
            <a:endParaRPr lang="zh-CN" altLang="en-US" b="1" dirty="0">
              <a:latin typeface="微软雅黑" panose="020B0503020204020204" charset="-122"/>
              <a:ea typeface="微软雅黑" panose="020B0503020204020204" charset="-122"/>
            </a:endParaRPr>
          </a:p>
          <a:p>
            <a:pPr marL="533400" lvl="1" indent="0">
              <a:lnSpc>
                <a:spcPct val="110000"/>
              </a:lnSpc>
              <a:buFontTx/>
              <a:buNone/>
            </a:pPr>
            <a:r>
              <a:rPr lang="zh-CN" altLang="en-US" b="1" dirty="0">
                <a:latin typeface="微软雅黑" panose="020B0503020204020204" charset="-122"/>
                <a:ea typeface="微软雅黑" panose="020B0503020204020204" charset="-122"/>
              </a:rPr>
              <a:t>⑶  若结点</a:t>
            </a:r>
            <a:r>
              <a:rPr lang="en-US" b="1" dirty="0">
                <a:latin typeface="微软雅黑" panose="020B0503020204020204" charset="-122"/>
                <a:ea typeface="微软雅黑" panose="020B0503020204020204" charset="-122"/>
              </a:rPr>
              <a:t>N</a:t>
            </a:r>
            <a:r>
              <a:rPr lang="zh-CN" altLang="en-US" b="1" dirty="0">
                <a:latin typeface="微软雅黑" panose="020B0503020204020204" charset="-122"/>
                <a:ea typeface="微软雅黑" panose="020B0503020204020204" charset="-122"/>
              </a:rPr>
              <a:t>和其兄弟结点中的</a:t>
            </a:r>
            <a:r>
              <a:rPr lang="zh-CN" altLang="en-US" b="1" dirty="0">
                <a:solidFill>
                  <a:schemeClr val="folHlink"/>
                </a:solidFill>
                <a:latin typeface="微软雅黑" panose="020B0503020204020204" charset="-122"/>
                <a:ea typeface="微软雅黑" panose="020B0503020204020204" charset="-122"/>
              </a:rPr>
              <a:t>关键字数</a:t>
            </a:r>
            <a:r>
              <a:rPr lang="en-US" b="1" dirty="0">
                <a:solidFill>
                  <a:schemeClr val="folHlink"/>
                </a:solidFill>
                <a:latin typeface="微软雅黑" panose="020B0503020204020204" charset="-122"/>
                <a:ea typeface="微软雅黑" panose="020B0503020204020204" charset="-122"/>
              </a:rPr>
              <a:t>=</a:t>
            </a:r>
            <a:r>
              <a:rPr lang="en-US" b="1" dirty="0">
                <a:solidFill>
                  <a:schemeClr val="folHlink"/>
                </a:solidFill>
                <a:latin typeface="微软雅黑" panose="020B0503020204020204" charset="-122"/>
                <a:ea typeface="微软雅黑" panose="020B0503020204020204" charset="-122"/>
                <a:sym typeface="Symbol" panose="05050102010706020507" pitchFamily="18" charset="2"/>
              </a:rPr>
              <a:t></a:t>
            </a:r>
            <a:r>
              <a:rPr lang="en-US" b="1" dirty="0">
                <a:solidFill>
                  <a:schemeClr val="folHlink"/>
                </a:solidFill>
                <a:latin typeface="微软雅黑" panose="020B0503020204020204" charset="-122"/>
                <a:ea typeface="微软雅黑" panose="020B0503020204020204" charset="-122"/>
              </a:rPr>
              <a:t>m/2</a:t>
            </a:r>
            <a:r>
              <a:rPr lang="en-US" b="1" dirty="0">
                <a:solidFill>
                  <a:schemeClr val="folHlink"/>
                </a:solidFill>
                <a:latin typeface="微软雅黑" panose="020B0503020204020204" charset="-122"/>
                <a:ea typeface="微软雅黑" panose="020B0503020204020204" charset="-122"/>
                <a:sym typeface="Symbol" panose="05050102010706020507" pitchFamily="18" charset="2"/>
              </a:rPr>
              <a:t></a:t>
            </a:r>
            <a:r>
              <a:rPr lang="en-US" b="1" dirty="0">
                <a:solidFill>
                  <a:schemeClr val="folHlink"/>
                </a:solidFill>
                <a:latin typeface="微软雅黑" panose="020B0503020204020204" charset="-122"/>
                <a:ea typeface="微软雅黑" panose="020B0503020204020204" charset="-122"/>
              </a:rPr>
              <a:t>-1</a:t>
            </a:r>
            <a:r>
              <a:rPr lang="zh-CN" altLang="en-US" b="1" dirty="0">
                <a:latin typeface="微软雅黑" panose="020B0503020204020204" charset="-122"/>
                <a:ea typeface="微软雅黑" panose="020B0503020204020204" charset="-122"/>
              </a:rPr>
              <a:t>：</a:t>
            </a:r>
            <a:r>
              <a:rPr lang="zh-CN" altLang="en-US" b="1" dirty="0">
                <a:solidFill>
                  <a:schemeClr val="accent1"/>
                </a:solidFill>
                <a:latin typeface="微软雅黑" panose="020B0503020204020204" charset="-122"/>
                <a:ea typeface="微软雅黑" panose="020B0503020204020204" charset="-122"/>
              </a:rPr>
              <a:t>删除</a:t>
            </a:r>
            <a:r>
              <a:rPr lang="zh-CN" altLang="en-US" b="1" dirty="0">
                <a:solidFill>
                  <a:schemeClr val="folHlink"/>
                </a:solidFill>
                <a:latin typeface="微软雅黑" panose="020B0503020204020204" charset="-122"/>
                <a:ea typeface="微软雅黑" panose="020B0503020204020204" charset="-122"/>
              </a:rPr>
              <a:t>结点</a:t>
            </a:r>
            <a:r>
              <a:rPr lang="en-US" b="1" dirty="0">
                <a:solidFill>
                  <a:schemeClr val="folHlink"/>
                </a:solidFill>
                <a:latin typeface="微软雅黑" panose="020B0503020204020204" charset="-122"/>
                <a:ea typeface="微软雅黑" panose="020B0503020204020204" charset="-122"/>
              </a:rPr>
              <a:t>N</a:t>
            </a:r>
            <a:r>
              <a:rPr lang="zh-CN" altLang="en-US" b="1" dirty="0">
                <a:solidFill>
                  <a:schemeClr val="folHlink"/>
                </a:solidFill>
                <a:latin typeface="微软雅黑" panose="020B0503020204020204" charset="-122"/>
                <a:ea typeface="微软雅黑" panose="020B0503020204020204" charset="-122"/>
              </a:rPr>
              <a:t>中的关键字</a:t>
            </a:r>
            <a:r>
              <a:rPr lang="zh-CN" altLang="en-US" b="1" dirty="0">
                <a:latin typeface="微软雅黑" panose="020B0503020204020204" charset="-122"/>
                <a:ea typeface="微软雅黑" panose="020B0503020204020204" charset="-122"/>
              </a:rPr>
              <a:t>，再将结点</a:t>
            </a:r>
            <a:r>
              <a:rPr lang="en-US" b="1" dirty="0">
                <a:latin typeface="微软雅黑" panose="020B0503020204020204" charset="-122"/>
                <a:ea typeface="微软雅黑" panose="020B0503020204020204" charset="-122"/>
              </a:rPr>
              <a:t>N</a:t>
            </a:r>
            <a:r>
              <a:rPr lang="zh-CN" altLang="en-US" b="1" dirty="0">
                <a:latin typeface="微软雅黑" panose="020B0503020204020204" charset="-122"/>
                <a:ea typeface="微软雅黑" panose="020B0503020204020204" charset="-122"/>
              </a:rPr>
              <a:t>中的关键字、指针与其兄弟结点以及分割二者的父结点中的某个关键字</a:t>
            </a:r>
            <a:r>
              <a:rPr lang="en-US" b="1" dirty="0">
                <a:latin typeface="微软雅黑" panose="020B0503020204020204" charset="-122"/>
                <a:ea typeface="微软雅黑" panose="020B0503020204020204" charset="-122"/>
              </a:rPr>
              <a:t>K</a:t>
            </a:r>
            <a:r>
              <a:rPr lang="en-US" b="1" baseline="-20000" dirty="0">
                <a:latin typeface="微软雅黑" panose="020B0503020204020204" charset="-122"/>
                <a:ea typeface="微软雅黑" panose="020B0503020204020204" charset="-122"/>
              </a:rPr>
              <a:t>i</a:t>
            </a:r>
            <a:r>
              <a:rPr lang="zh-CN" altLang="en-US" b="1" dirty="0">
                <a:latin typeface="微软雅黑" panose="020B0503020204020204" charset="-122"/>
                <a:ea typeface="微软雅黑" panose="020B0503020204020204" charset="-122"/>
              </a:rPr>
              <a:t>，</a:t>
            </a:r>
            <a:r>
              <a:rPr lang="zh-CN" altLang="en-US" b="1" dirty="0">
                <a:solidFill>
                  <a:schemeClr val="folHlink"/>
                </a:solidFill>
                <a:latin typeface="微软雅黑" panose="020B0503020204020204" charset="-122"/>
                <a:ea typeface="微软雅黑" panose="020B0503020204020204" charset="-122"/>
              </a:rPr>
              <a:t>合并为一个结点</a:t>
            </a:r>
            <a:r>
              <a:rPr lang="zh-CN" altLang="en-US" b="1" dirty="0">
                <a:latin typeface="微软雅黑" panose="020B0503020204020204" charset="-122"/>
                <a:ea typeface="微软雅黑" panose="020B0503020204020204" charset="-122"/>
              </a:rPr>
              <a:t>，若因此使父结点中的</a:t>
            </a:r>
            <a:r>
              <a:rPr lang="zh-CN" altLang="en-US" b="1" dirty="0">
                <a:solidFill>
                  <a:schemeClr val="folHlink"/>
                </a:solidFill>
                <a:latin typeface="微软雅黑" panose="020B0503020204020204" charset="-122"/>
                <a:ea typeface="微软雅黑" panose="020B0503020204020204" charset="-122"/>
              </a:rPr>
              <a:t>关键字个数</a:t>
            </a:r>
            <a:r>
              <a:rPr lang="en-US" sz="3200" b="1" dirty="0">
                <a:solidFill>
                  <a:schemeClr val="folHlink"/>
                </a:solidFill>
                <a:latin typeface="微软雅黑" panose="020B0503020204020204" charset="-122"/>
                <a:ea typeface="微软雅黑" panose="020B0503020204020204" charset="-122"/>
              </a:rPr>
              <a:t>&lt;</a:t>
            </a:r>
            <a:r>
              <a:rPr lang="en-US" b="1" dirty="0">
                <a:solidFill>
                  <a:schemeClr val="folHlink"/>
                </a:solidFill>
                <a:latin typeface="微软雅黑" panose="020B0503020204020204" charset="-122"/>
                <a:ea typeface="微软雅黑" panose="020B0503020204020204" charset="-122"/>
                <a:sym typeface="Symbol" panose="05050102010706020507" pitchFamily="18" charset="2"/>
              </a:rPr>
              <a:t></a:t>
            </a:r>
            <a:r>
              <a:rPr lang="en-US" b="1" dirty="0">
                <a:solidFill>
                  <a:schemeClr val="folHlink"/>
                </a:solidFill>
                <a:latin typeface="微软雅黑" panose="020B0503020204020204" charset="-122"/>
                <a:ea typeface="微软雅黑" panose="020B0503020204020204" charset="-122"/>
              </a:rPr>
              <a:t>m/2</a:t>
            </a:r>
            <a:r>
              <a:rPr lang="en-US" b="1" dirty="0">
                <a:solidFill>
                  <a:schemeClr val="folHlink"/>
                </a:solidFill>
                <a:latin typeface="微软雅黑" panose="020B0503020204020204" charset="-122"/>
                <a:ea typeface="微软雅黑" panose="020B0503020204020204" charset="-122"/>
                <a:sym typeface="Symbol" panose="05050102010706020507" pitchFamily="18" charset="2"/>
              </a:rPr>
              <a:t></a:t>
            </a:r>
            <a:r>
              <a:rPr lang="en-US" sz="3200" b="1" dirty="0">
                <a:solidFill>
                  <a:schemeClr val="folHlink"/>
                </a:solidFill>
                <a:latin typeface="微软雅黑" panose="020B0503020204020204" charset="-122"/>
                <a:ea typeface="微软雅黑" panose="020B0503020204020204" charset="-122"/>
              </a:rPr>
              <a:t>-1</a:t>
            </a:r>
            <a:r>
              <a:rPr lang="zh-CN" altLang="en-US" b="1" dirty="0">
                <a:latin typeface="微软雅黑" panose="020B0503020204020204" charset="-122"/>
                <a:ea typeface="微软雅黑" panose="020B0503020204020204" charset="-122"/>
              </a:rPr>
              <a:t>，则依此类推，</a:t>
            </a:r>
            <a:r>
              <a:rPr lang="zh-CN" altLang="en-US" dirty="0">
                <a:latin typeface="微软雅黑" panose="020B0503020204020204" charset="-122"/>
                <a:ea typeface="微软雅黑" panose="020B0503020204020204" charset="-122"/>
              </a:rPr>
              <a:t>如上图</a:t>
            </a:r>
            <a:r>
              <a:rPr lang="en-US" altLang="zh-CN" dirty="0">
                <a:latin typeface="微软雅黑" panose="020B0503020204020204" charset="-122"/>
                <a:ea typeface="微软雅黑" panose="020B0503020204020204" charset="-122"/>
              </a:rPr>
              <a:t>9-15(c)</a:t>
            </a:r>
            <a:r>
              <a:rPr lang="zh-CN" altLang="en-US" dirty="0">
                <a:latin typeface="微软雅黑" panose="020B0503020204020204" charset="-122"/>
                <a:ea typeface="微软雅黑" panose="020B0503020204020204" charset="-122"/>
              </a:rPr>
              <a:t>所示。</a:t>
            </a:r>
            <a:endParaRPr lang="zh-CN" altLang="en-US" b="1" dirty="0">
              <a:latin typeface="微软雅黑" panose="020B0503020204020204" charset="-122"/>
              <a:ea typeface="微软雅黑" panose="020B0503020204020204" charset="-122"/>
            </a:endParaRPr>
          </a:p>
        </p:txBody>
      </p:sp>
      <p:sp>
        <p:nvSpPr>
          <p:cNvPr id="2" name="灯片编号占位符 1"/>
          <p:cNvSpPr>
            <a:spLocks noGrp="1"/>
          </p:cNvSpPr>
          <p:nvPr>
            <p:ph type="sldNum" sz="quarter" idx="12"/>
          </p:nvPr>
        </p:nvSpPr>
        <p:spPr/>
        <p:txBody>
          <a:bodyPr/>
          <a:lstStyle/>
          <a:p>
            <a:pPr>
              <a:defRPr/>
            </a:pPr>
            <a:fld id="{9EE3FC62-86F7-416E-92C0-4F08BCF99AED}" type="slidenum">
              <a:rPr lang="zh-CN" altLang="en-US" smtClean="0"/>
            </a:fld>
            <a:endParaRPr lang="en-US" altLang="zh-CN"/>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B树插入示例"/>
          <p:cNvSpPr txBox="1">
            <a:spLocks noGrp="1"/>
          </p:cNvSpPr>
          <p:nvPr>
            <p:ph type="title"/>
          </p:nvPr>
        </p:nvSpPr>
        <p:spPr>
          <a:xfrm>
            <a:off x="1115616" y="1014869"/>
            <a:ext cx="7793037" cy="839787"/>
          </a:xfrm>
          <a:prstGeom prst="rect">
            <a:avLst/>
          </a:prstGeom>
        </p:spPr>
        <p:txBody>
          <a:bodyPr/>
          <a:lstStyle>
            <a:lvl1pPr defTabSz="525780">
              <a:spcBef>
                <a:spcPts val="1400"/>
              </a:spcBef>
              <a:defRPr sz="6300"/>
            </a:lvl1pPr>
          </a:lstStyle>
          <a:p>
            <a:r>
              <a:rPr sz="3600" dirty="0"/>
              <a:t>B</a:t>
            </a:r>
            <a:r>
              <a:rPr lang="en-US" altLang="zh-CN" sz="3600" dirty="0"/>
              <a:t>-</a:t>
            </a:r>
            <a:r>
              <a:rPr sz="3600" dirty="0" err="1"/>
              <a:t>树插入示例</a:t>
            </a:r>
            <a:endParaRPr sz="3600" dirty="0"/>
          </a:p>
        </p:txBody>
      </p:sp>
      <p:sp>
        <p:nvSpPr>
          <p:cNvPr id="633" name="向4阶B树中依次插入：6, 10, 4, 14, 5, 11, 15, 3, 2, 12, 1, 7, 8, 8, 6, 3, 6, 21, 5, 15, 15, 6, 32, 23, 45, 65, 7, 8, 6, 5, 4"/>
          <p:cNvSpPr txBox="1">
            <a:spLocks noGrp="1"/>
          </p:cNvSpPr>
          <p:nvPr>
            <p:ph type="body" sz="quarter" idx="1"/>
          </p:nvPr>
        </p:nvSpPr>
        <p:spPr>
          <a:xfrm>
            <a:off x="357188" y="1935576"/>
            <a:ext cx="8429625" cy="1033236"/>
          </a:xfrm>
          <a:prstGeom prst="rect">
            <a:avLst/>
          </a:prstGeom>
        </p:spPr>
        <p:txBody>
          <a:bodyPr/>
          <a:lstStyle/>
          <a:p>
            <a:pPr marL="0" indent="0">
              <a:buClrTx/>
              <a:buSzTx/>
              <a:buNone/>
            </a:pPr>
            <a:r>
              <a:rPr dirty="0"/>
              <a:t>向</a:t>
            </a:r>
            <a:r>
              <a:rPr b="1" dirty="0">
                <a:solidFill>
                  <a:schemeClr val="accent5">
                    <a:hueOff val="-411174"/>
                    <a:satOff val="4030"/>
                    <a:lumOff val="-29864"/>
                  </a:schemeClr>
                </a:solidFill>
              </a:rPr>
              <a:t>4阶B树</a:t>
            </a:r>
            <a:r>
              <a:rPr dirty="0"/>
              <a:t>中依次插入：6, 10, 4, 14, 5, 11, 15, 3, 2, 12, 1, 7, 8, 8, 6, 3, 6, 21, 5, 15, 15, 6, 32, 23, 45, 65, 7, 8, 6, 5, 4</a:t>
            </a:r>
            <a:endParaRPr dirty="0"/>
          </a:p>
        </p:txBody>
      </p:sp>
      <p:pic>
        <p:nvPicPr>
          <p:cNvPr id="634" name="btreebuild.gif" descr="btreebuild.gif"/>
          <p:cNvPicPr/>
          <p:nvPr/>
        </p:nvPicPr>
        <p:blipFill>
          <a:blip r:embed="rId1"/>
          <a:stretch>
            <a:fillRect/>
          </a:stretch>
        </p:blipFill>
        <p:spPr>
          <a:xfrm>
            <a:off x="294679" y="3469625"/>
            <a:ext cx="8554641" cy="2044899"/>
          </a:xfrm>
          <a:prstGeom prst="rect">
            <a:avLst/>
          </a:prstGeom>
          <a:ln w="12700">
            <a:miter lim="400000"/>
            <a:headEnd/>
            <a:tailEnd/>
          </a:ln>
        </p:spPr>
      </p:pic>
      <p:sp>
        <p:nvSpPr>
          <p:cNvPr id="2" name="灯片编号占位符 1"/>
          <p:cNvSpPr>
            <a:spLocks noGrp="1"/>
          </p:cNvSpPr>
          <p:nvPr>
            <p:ph type="sldNum" sz="quarter" idx="2"/>
          </p:nvPr>
        </p:nvSpPr>
        <p:spPr/>
        <p:txBody>
          <a:bodyPr/>
          <a:lstStyle/>
          <a:p>
            <a:fld id="{86CB4B4D-7CA3-9044-876B-883B54F8677D}" type="slidenum">
              <a:rPr lang="en-US" altLang="zh-CN" smtClean="0"/>
            </a:fld>
            <a:endParaRPr lang="zh-CN" altLang="en-US"/>
          </a:p>
        </p:txBody>
      </p:sp>
    </p:spTree>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2"/>
          <p:cNvSpPr>
            <a:spLocks noGrp="1" noChangeArrowheads="1"/>
          </p:cNvSpPr>
          <p:nvPr>
            <p:ph type="title"/>
          </p:nvPr>
        </p:nvSpPr>
        <p:spPr>
          <a:xfrm>
            <a:off x="899592" y="1169078"/>
            <a:ext cx="4563616" cy="685800"/>
          </a:xfrm>
        </p:spPr>
        <p:txBody>
          <a:bodyPr>
            <a:noAutofit/>
          </a:bodyPr>
          <a:lstStyle/>
          <a:p>
            <a:pPr algn="l"/>
            <a:r>
              <a:rPr lang="en-US" b="1" dirty="0">
                <a:latin typeface="微软雅黑" panose="020B0503020204020204" charset="-122"/>
                <a:ea typeface="微软雅黑" panose="020B0503020204020204" charset="-122"/>
              </a:rPr>
              <a:t>B</a:t>
            </a:r>
            <a:r>
              <a:rPr lang="en-US" b="1" baseline="26000" dirty="0">
                <a:latin typeface="微软雅黑" panose="020B0503020204020204" charset="-122"/>
                <a:ea typeface="微软雅黑" panose="020B0503020204020204" charset="-122"/>
              </a:rPr>
              <a:t>+</a:t>
            </a:r>
            <a:r>
              <a:rPr lang="zh-CN" altLang="en-US" b="1" dirty="0">
                <a:latin typeface="微软雅黑" panose="020B0503020204020204" charset="-122"/>
                <a:ea typeface="微软雅黑" panose="020B0503020204020204" charset="-122"/>
              </a:rPr>
              <a:t>树</a:t>
            </a:r>
            <a:endParaRPr lang="zh-CN" altLang="en-US" b="1" dirty="0">
              <a:latin typeface="微软雅黑" panose="020B0503020204020204" charset="-122"/>
              <a:ea typeface="微软雅黑" panose="020B0503020204020204" charset="-122"/>
            </a:endParaRPr>
          </a:p>
        </p:txBody>
      </p:sp>
      <p:sp>
        <p:nvSpPr>
          <p:cNvPr id="712707" name="Rectangle 3"/>
          <p:cNvSpPr>
            <a:spLocks noGrp="1" noChangeArrowheads="1"/>
          </p:cNvSpPr>
          <p:nvPr>
            <p:ph type="body" idx="1"/>
          </p:nvPr>
        </p:nvSpPr>
        <p:spPr>
          <a:xfrm>
            <a:off x="179512" y="1988840"/>
            <a:ext cx="8784976" cy="4526450"/>
          </a:xfrm>
          <a:noFill/>
        </p:spPr>
        <p:txBody>
          <a:bodyPr/>
          <a:lstStyle/>
          <a:p>
            <a:pPr marL="0" indent="0">
              <a:lnSpc>
                <a:spcPct val="110000"/>
              </a:lnSpc>
              <a:buFont typeface="Wingdings" panose="05000000000000000000" pitchFamily="2" charset="2"/>
              <a:buNone/>
            </a:pPr>
            <a:r>
              <a:rPr lang="zh-CN" altLang="en-US" sz="2800" b="1" dirty="0">
                <a:latin typeface="宋体" panose="02010600030101010101" pitchFamily="2" charset="-122"/>
              </a:rPr>
              <a:t>    </a:t>
            </a:r>
            <a:r>
              <a:rPr lang="zh-CN" altLang="en-US" sz="2800" b="1" dirty="0">
                <a:latin typeface="微软雅黑" panose="020B0503020204020204" charset="-122"/>
                <a:ea typeface="微软雅黑" panose="020B0503020204020204" charset="-122"/>
              </a:rPr>
              <a:t>在</a:t>
            </a:r>
            <a:r>
              <a:rPr lang="zh-CN" altLang="en-US" sz="2800" b="1" dirty="0">
                <a:solidFill>
                  <a:srgbClr val="C00000"/>
                </a:solidFill>
                <a:latin typeface="微软雅黑" panose="020B0503020204020204" charset="-122"/>
                <a:ea typeface="微软雅黑" panose="020B0503020204020204" charset="-122"/>
              </a:rPr>
              <a:t>实际</a:t>
            </a:r>
            <a:r>
              <a:rPr lang="zh-CN" altLang="en-US" sz="2800" b="1" dirty="0">
                <a:latin typeface="微软雅黑" panose="020B0503020204020204" charset="-122"/>
                <a:ea typeface="微软雅黑" panose="020B0503020204020204" charset="-122"/>
              </a:rPr>
              <a:t>的文件系统中，基本上不使用</a:t>
            </a:r>
            <a:r>
              <a:rPr lang="en-US" sz="2800" b="1" dirty="0">
                <a:latin typeface="微软雅黑" panose="020B0503020204020204" charset="-122"/>
                <a:ea typeface="微软雅黑" panose="020B0503020204020204" charset="-122"/>
              </a:rPr>
              <a:t>B</a:t>
            </a:r>
            <a:r>
              <a:rPr lang="en-US" altLang="zh-CN" sz="2800" b="1" dirty="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树，而是使用</a:t>
            </a:r>
            <a:r>
              <a:rPr lang="en-US" sz="2800" b="1" dirty="0">
                <a:latin typeface="微软雅黑" panose="020B0503020204020204" charset="-122"/>
                <a:ea typeface="微软雅黑" panose="020B0503020204020204" charset="-122"/>
              </a:rPr>
              <a:t>B</a:t>
            </a:r>
            <a:r>
              <a:rPr lang="en-US" altLang="zh-CN" sz="2800" b="1" dirty="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树的一种变体，称为</a:t>
            </a:r>
            <a:r>
              <a:rPr lang="en-US" sz="2800" b="1" dirty="0">
                <a:latin typeface="微软雅黑" panose="020B0503020204020204" charset="-122"/>
                <a:ea typeface="微软雅黑" panose="020B0503020204020204" charset="-122"/>
              </a:rPr>
              <a:t>m</a:t>
            </a:r>
            <a:r>
              <a:rPr lang="zh-CN" altLang="en-US" sz="2800" b="1" dirty="0">
                <a:latin typeface="微软雅黑" panose="020B0503020204020204" charset="-122"/>
                <a:ea typeface="微软雅黑" panose="020B0503020204020204" charset="-122"/>
              </a:rPr>
              <a:t>阶</a:t>
            </a:r>
            <a:r>
              <a:rPr lang="en-US" sz="2800" b="1" dirty="0">
                <a:solidFill>
                  <a:schemeClr val="folHlink"/>
                </a:solidFill>
                <a:latin typeface="微软雅黑" panose="020B0503020204020204" charset="-122"/>
                <a:ea typeface="微软雅黑" panose="020B0503020204020204" charset="-122"/>
              </a:rPr>
              <a:t>B</a:t>
            </a:r>
            <a:r>
              <a:rPr lang="en-US" sz="2800" b="1" baseline="26000" dirty="0">
                <a:solidFill>
                  <a:schemeClr val="folHlink"/>
                </a:solidFill>
                <a:latin typeface="微软雅黑" panose="020B0503020204020204" charset="-122"/>
                <a:ea typeface="微软雅黑" panose="020B0503020204020204" charset="-122"/>
              </a:rPr>
              <a:t>+</a:t>
            </a:r>
            <a:r>
              <a:rPr lang="zh-CN" altLang="en-US" sz="2800" b="1" dirty="0">
                <a:solidFill>
                  <a:schemeClr val="folHlink"/>
                </a:solidFill>
                <a:latin typeface="微软雅黑" panose="020B0503020204020204" charset="-122"/>
                <a:ea typeface="微软雅黑" panose="020B0503020204020204" charset="-122"/>
              </a:rPr>
              <a:t>树</a:t>
            </a:r>
            <a:r>
              <a:rPr lang="zh-CN" altLang="en-US" sz="2800" b="1" dirty="0">
                <a:latin typeface="微软雅黑" panose="020B0503020204020204" charset="-122"/>
                <a:ea typeface="微软雅黑" panose="020B0503020204020204" charset="-122"/>
              </a:rPr>
              <a:t>。</a:t>
            </a:r>
            <a:r>
              <a:rPr lang="zh-CN" altLang="en-US" sz="2800" b="1" dirty="0">
                <a:solidFill>
                  <a:schemeClr val="hlink"/>
                </a:solidFill>
                <a:latin typeface="微软雅黑" panose="020B0503020204020204" charset="-122"/>
                <a:ea typeface="微软雅黑" panose="020B0503020204020204" charset="-122"/>
              </a:rPr>
              <a:t> </a:t>
            </a:r>
            <a:r>
              <a:rPr lang="zh-CN" altLang="en-US" sz="2800" b="1" dirty="0">
                <a:latin typeface="微软雅黑" panose="020B0503020204020204" charset="-122"/>
                <a:ea typeface="微软雅黑" panose="020B0503020204020204" charset="-122"/>
              </a:rPr>
              <a:t>它与</a:t>
            </a:r>
            <a:r>
              <a:rPr lang="en-US" sz="2800" b="1" dirty="0">
                <a:latin typeface="微软雅黑" panose="020B0503020204020204" charset="-122"/>
                <a:ea typeface="微软雅黑" panose="020B0503020204020204" charset="-122"/>
              </a:rPr>
              <a:t>B</a:t>
            </a:r>
            <a:r>
              <a:rPr lang="en-US" altLang="zh-CN" sz="2800" b="1" dirty="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树的主要不同是</a:t>
            </a:r>
            <a:r>
              <a:rPr lang="zh-CN" altLang="en-US" sz="2800" b="1" dirty="0">
                <a:solidFill>
                  <a:schemeClr val="folHlink"/>
                </a:solidFill>
                <a:latin typeface="微软雅黑" panose="020B0503020204020204" charset="-122"/>
                <a:ea typeface="微软雅黑" panose="020B0503020204020204" charset="-122"/>
              </a:rPr>
              <a:t>叶子结点中存储记录</a:t>
            </a:r>
            <a:r>
              <a:rPr lang="zh-CN" altLang="en-US" sz="2800" b="1" dirty="0">
                <a:latin typeface="微软雅黑" panose="020B0503020204020204" charset="-122"/>
                <a:ea typeface="微软雅黑" panose="020B0503020204020204" charset="-122"/>
              </a:rPr>
              <a:t>。</a:t>
            </a:r>
            <a:endParaRPr lang="en-US" altLang="zh-CN" sz="2800" b="1" dirty="0">
              <a:latin typeface="微软雅黑" panose="020B0503020204020204" charset="-122"/>
              <a:ea typeface="微软雅黑" panose="020B0503020204020204" charset="-122"/>
            </a:endParaRPr>
          </a:p>
          <a:p>
            <a:pPr marL="0" indent="0">
              <a:lnSpc>
                <a:spcPct val="110000"/>
              </a:lnSpc>
              <a:buFont typeface="Wingdings" panose="05000000000000000000" pitchFamily="2" charset="2"/>
              <a:buNone/>
            </a:pPr>
            <a:r>
              <a:rPr lang="en-US" altLang="zh-CN" sz="2800" dirty="0">
                <a:latin typeface="微软雅黑" panose="020B0503020204020204" charset="-122"/>
                <a:ea typeface="微软雅黑" panose="020B0503020204020204" charset="-122"/>
              </a:rPr>
              <a:t>      </a:t>
            </a:r>
            <a:r>
              <a:rPr lang="zh-CN" altLang="en-US" sz="2800" b="1" dirty="0">
                <a:latin typeface="微软雅黑" panose="020B0503020204020204" charset="-122"/>
                <a:ea typeface="微软雅黑" panose="020B0503020204020204" charset="-122"/>
              </a:rPr>
              <a:t>在</a:t>
            </a:r>
            <a:r>
              <a:rPr lang="en-US" sz="2800" b="1" dirty="0">
                <a:solidFill>
                  <a:schemeClr val="folHlink"/>
                </a:solidFill>
                <a:latin typeface="微软雅黑" panose="020B0503020204020204" charset="-122"/>
                <a:ea typeface="微软雅黑" panose="020B0503020204020204" charset="-122"/>
              </a:rPr>
              <a:t>B</a:t>
            </a:r>
            <a:r>
              <a:rPr lang="en-US" sz="2800" b="1" baseline="26000" dirty="0">
                <a:solidFill>
                  <a:schemeClr val="folHlink"/>
                </a:solidFill>
                <a:latin typeface="微软雅黑" panose="020B0503020204020204" charset="-122"/>
                <a:ea typeface="微软雅黑" panose="020B0503020204020204" charset="-122"/>
              </a:rPr>
              <a:t>+</a:t>
            </a:r>
            <a:r>
              <a:rPr lang="zh-CN" altLang="en-US" sz="2800" b="1" dirty="0">
                <a:solidFill>
                  <a:schemeClr val="folHlink"/>
                </a:solidFill>
                <a:latin typeface="微软雅黑" panose="020B0503020204020204" charset="-122"/>
                <a:ea typeface="微软雅黑" panose="020B0503020204020204" charset="-122"/>
              </a:rPr>
              <a:t>树</a:t>
            </a:r>
            <a:r>
              <a:rPr lang="zh-CN" altLang="en-US" sz="2800" b="1" dirty="0">
                <a:latin typeface="微软雅黑" panose="020B0503020204020204" charset="-122"/>
                <a:ea typeface="微软雅黑" panose="020B0503020204020204" charset="-122"/>
              </a:rPr>
              <a:t>中，</a:t>
            </a:r>
            <a:r>
              <a:rPr lang="zh-CN" altLang="en-US" sz="2800" b="1" dirty="0">
                <a:solidFill>
                  <a:srgbClr val="C00000"/>
                </a:solidFill>
                <a:latin typeface="微软雅黑" panose="020B0503020204020204" charset="-122"/>
                <a:ea typeface="微软雅黑" panose="020B0503020204020204" charset="-122"/>
              </a:rPr>
              <a:t>所有的非叶子结点可以看成是索引，而其中的关键字是作为“分界关键字”，用来界定某一关键字的记录所在的子树。</a:t>
            </a:r>
            <a:endParaRPr lang="en-US" altLang="zh-CN" sz="2800" b="1" dirty="0">
              <a:solidFill>
                <a:srgbClr val="C00000"/>
              </a:solidFill>
              <a:latin typeface="微软雅黑" panose="020B0503020204020204" charset="-122"/>
              <a:ea typeface="微软雅黑" panose="020B0503020204020204" charset="-122"/>
            </a:endParaRPr>
          </a:p>
          <a:p>
            <a:pPr marL="0" indent="0">
              <a:lnSpc>
                <a:spcPct val="110000"/>
              </a:lnSpc>
              <a:buNone/>
            </a:pPr>
            <a:r>
              <a:rPr lang="zh-CN" altLang="en-US" sz="2800" dirty="0">
                <a:solidFill>
                  <a:srgbClr val="FF0000"/>
                </a:solidFill>
                <a:latin typeface="微软雅黑" panose="020B0503020204020204" charset="-122"/>
                <a:ea typeface="微软雅黑" panose="020B0503020204020204" charset="-122"/>
              </a:rPr>
              <a:t>      </a:t>
            </a:r>
            <a:r>
              <a:rPr lang="zh-CN" altLang="en-US" sz="2800" dirty="0">
                <a:solidFill>
                  <a:srgbClr val="C00000"/>
                </a:solidFill>
                <a:latin typeface="微软雅黑" panose="020B0503020204020204" charset="-122"/>
                <a:ea typeface="微软雅黑" panose="020B0503020204020204" charset="-122"/>
              </a:rPr>
              <a:t>所有叶子结点彼此相链接构成一个</a:t>
            </a:r>
            <a:r>
              <a:rPr kumimoji="1" lang="zh-CN" altLang="en-US" sz="2800" dirty="0">
                <a:solidFill>
                  <a:srgbClr val="0000FF"/>
                </a:solidFill>
                <a:latin typeface="楷体_GB2312"/>
                <a:ea typeface="楷体_GB2312"/>
                <a:cs typeface="楷体_GB2312"/>
              </a:rPr>
              <a:t>有序链表</a:t>
            </a:r>
            <a:r>
              <a:rPr kumimoji="1" lang="zh-CN" altLang="en-US" sz="2800" dirty="0">
                <a:solidFill>
                  <a:srgbClr val="A50021"/>
                </a:solidFill>
                <a:latin typeface="楷体_GB2312"/>
                <a:ea typeface="楷体_GB2312"/>
                <a:cs typeface="楷体_GB2312"/>
              </a:rPr>
              <a:t>，其</a:t>
            </a:r>
            <a:r>
              <a:rPr kumimoji="1" lang="zh-CN" altLang="en-US" sz="2800" dirty="0">
                <a:solidFill>
                  <a:srgbClr val="0000FF"/>
                </a:solidFill>
                <a:latin typeface="楷体_GB2312"/>
                <a:ea typeface="楷体_GB2312"/>
                <a:cs typeface="楷体_GB2312"/>
              </a:rPr>
              <a:t>头指针指向含最小关键字的结点；</a:t>
            </a:r>
            <a:endParaRPr kumimoji="1" lang="en-US" altLang="zh-CN" sz="2800" dirty="0">
              <a:solidFill>
                <a:srgbClr val="0000FF"/>
              </a:solidFill>
              <a:latin typeface="楷体_GB2312"/>
              <a:ea typeface="楷体_GB2312"/>
              <a:cs typeface="楷体_GB2312"/>
            </a:endParaRPr>
          </a:p>
          <a:p>
            <a:pPr marL="0" indent="0">
              <a:lnSpc>
                <a:spcPct val="110000"/>
              </a:lnSpc>
              <a:buNone/>
            </a:pPr>
            <a:r>
              <a:rPr kumimoji="1" lang="zh-CN" altLang="en-US" sz="2800" dirty="0">
                <a:solidFill>
                  <a:srgbClr val="A50021"/>
                </a:solidFill>
                <a:latin typeface="楷体_GB2312"/>
                <a:ea typeface="楷体_GB2312"/>
                <a:cs typeface="楷体_GB2312"/>
              </a:rPr>
              <a:t>    每个叶子结点中关键字的个数均介于 </a:t>
            </a:r>
            <a:r>
              <a:rPr kumimoji="1" lang="zh-CN" altLang="en-US" sz="2800" dirty="0">
                <a:solidFill>
                  <a:srgbClr val="0000FF"/>
                </a:solidFill>
                <a:ea typeface="楷体_GB2312"/>
                <a:cs typeface="楷体_GB2312"/>
                <a:sym typeface="Symbol" panose="05050102010706020507" pitchFamily="18" charset="2"/>
              </a:rPr>
              <a:t></a:t>
            </a:r>
            <a:r>
              <a:rPr kumimoji="1" lang="en-US" altLang="zh-CN" sz="2800" i="1" dirty="0">
                <a:solidFill>
                  <a:srgbClr val="0000FF"/>
                </a:solidFill>
                <a:ea typeface="楷体_GB2312"/>
                <a:cs typeface="楷体_GB2312"/>
              </a:rPr>
              <a:t>m/2</a:t>
            </a:r>
            <a:r>
              <a:rPr kumimoji="1" lang="en-US" altLang="zh-CN" sz="2800" dirty="0">
                <a:solidFill>
                  <a:srgbClr val="0000FF"/>
                </a:solidFill>
                <a:ea typeface="楷体_GB2312"/>
                <a:cs typeface="楷体_GB2312"/>
                <a:sym typeface="Symbol" panose="05050102010706020507" pitchFamily="18" charset="2"/>
              </a:rPr>
              <a:t></a:t>
            </a:r>
            <a:r>
              <a:rPr kumimoji="1" lang="zh-CN" altLang="en-US" sz="2800" dirty="0">
                <a:solidFill>
                  <a:srgbClr val="0000FF"/>
                </a:solidFill>
                <a:ea typeface="楷体_GB2312"/>
                <a:cs typeface="楷体_GB2312"/>
              </a:rPr>
              <a:t>和 </a:t>
            </a:r>
            <a:r>
              <a:rPr kumimoji="1" lang="en-US" altLang="zh-CN" sz="2800" i="1" dirty="0">
                <a:solidFill>
                  <a:srgbClr val="0000FF"/>
                </a:solidFill>
                <a:ea typeface="楷体_GB2312"/>
                <a:cs typeface="楷体_GB2312"/>
              </a:rPr>
              <a:t>m </a:t>
            </a:r>
            <a:r>
              <a:rPr kumimoji="1" lang="zh-CN" altLang="en-US" sz="2800" dirty="0">
                <a:solidFill>
                  <a:srgbClr val="A50021"/>
                </a:solidFill>
                <a:ea typeface="楷体_GB2312"/>
                <a:cs typeface="楷体_GB2312"/>
              </a:rPr>
              <a:t>之间。</a:t>
            </a:r>
            <a:endParaRPr lang="zh-CN" altLang="en-US" sz="2800" b="1" dirty="0">
              <a:latin typeface="微软雅黑" panose="020B0503020204020204" charset="-122"/>
              <a:ea typeface="微软雅黑" panose="020B0503020204020204" charset="-122"/>
            </a:endParaRPr>
          </a:p>
        </p:txBody>
      </p:sp>
      <p:sp>
        <p:nvSpPr>
          <p:cNvPr id="2" name="灯片编号占位符 1"/>
          <p:cNvSpPr>
            <a:spLocks noGrp="1"/>
          </p:cNvSpPr>
          <p:nvPr>
            <p:ph type="sldNum" sz="quarter" idx="12"/>
          </p:nvPr>
        </p:nvSpPr>
        <p:spPr/>
        <p:txBody>
          <a:bodyPr/>
          <a:lstStyle/>
          <a:p>
            <a:pPr>
              <a:defRPr/>
            </a:pPr>
            <a:fld id="{9EE3FC62-86F7-416E-92C0-4F08BCF99AED}" type="slidenum">
              <a:rPr lang="zh-CN" altLang="en-US" smtClean="0"/>
            </a:fld>
            <a:endParaRPr lang="en-US" altLang="zh-CN"/>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2"/>
          <p:cNvSpPr>
            <a:spLocks noGrp="1" noChangeArrowheads="1"/>
          </p:cNvSpPr>
          <p:nvPr>
            <p:ph type="body" idx="1"/>
          </p:nvPr>
        </p:nvSpPr>
        <p:spPr>
          <a:xfrm>
            <a:off x="238292" y="1503215"/>
            <a:ext cx="9005554" cy="3101217"/>
          </a:xfrm>
          <a:noFill/>
        </p:spPr>
        <p:txBody>
          <a:bodyPr/>
          <a:lstStyle/>
          <a:p>
            <a:pPr marL="0" indent="0">
              <a:lnSpc>
                <a:spcPct val="110000"/>
              </a:lnSpc>
              <a:buFont typeface="Wingdings" panose="05000000000000000000" pitchFamily="2" charset="2"/>
              <a:buNone/>
            </a:pPr>
            <a:r>
              <a:rPr lang="zh-CN" altLang="en-US" sz="2800" b="1" dirty="0">
                <a:latin typeface="微软雅黑" panose="020B0503020204020204" charset="-122"/>
                <a:ea typeface="微软雅黑" panose="020B0503020204020204" charset="-122"/>
              </a:rPr>
              <a:t>           </a:t>
            </a:r>
            <a:endParaRPr lang="en-US" altLang="zh-CN" sz="2800" b="1" dirty="0">
              <a:latin typeface="微软雅黑" panose="020B0503020204020204" charset="-122"/>
              <a:ea typeface="微软雅黑" panose="020B0503020204020204" charset="-122"/>
            </a:endParaRPr>
          </a:p>
          <a:p>
            <a:pPr marL="0" indent="0">
              <a:lnSpc>
                <a:spcPct val="110000"/>
              </a:lnSpc>
              <a:buFont typeface="Wingdings" panose="05000000000000000000" pitchFamily="2" charset="2"/>
              <a:buNone/>
            </a:pPr>
            <a:r>
              <a:rPr lang="zh-CN" altLang="en-US" sz="2800" b="1" dirty="0">
                <a:latin typeface="微软雅黑" panose="020B0503020204020204" charset="-122"/>
                <a:ea typeface="微软雅黑" panose="020B0503020204020204" charset="-122"/>
              </a:rPr>
              <a:t>如图是一棵</a:t>
            </a:r>
            <a:r>
              <a:rPr lang="en-US" sz="2800" b="1" dirty="0">
                <a:latin typeface="微软雅黑" panose="020B0503020204020204" charset="-122"/>
                <a:ea typeface="微软雅黑" panose="020B0503020204020204" charset="-122"/>
              </a:rPr>
              <a:t>3</a:t>
            </a:r>
            <a:r>
              <a:rPr lang="zh-CN" altLang="en-US" sz="2800" b="1" dirty="0">
                <a:latin typeface="微软雅黑" panose="020B0503020204020204" charset="-122"/>
                <a:ea typeface="微软雅黑" panose="020B0503020204020204" charset="-122"/>
              </a:rPr>
              <a:t>阶</a:t>
            </a:r>
            <a:r>
              <a:rPr lang="en-US" sz="2800" b="1" dirty="0">
                <a:latin typeface="微软雅黑" panose="020B0503020204020204" charset="-122"/>
                <a:ea typeface="微软雅黑" panose="020B0503020204020204" charset="-122"/>
              </a:rPr>
              <a:t>B+</a:t>
            </a:r>
            <a:r>
              <a:rPr lang="zh-CN" altLang="en-US" sz="2800" b="1" dirty="0">
                <a:latin typeface="微软雅黑" panose="020B0503020204020204" charset="-122"/>
                <a:ea typeface="微软雅黑" panose="020B0503020204020204" charset="-122"/>
              </a:rPr>
              <a:t>树。</a:t>
            </a:r>
            <a:endParaRPr lang="zh-CN" altLang="en-US" sz="2800" b="1" dirty="0">
              <a:latin typeface="微软雅黑" panose="020B0503020204020204" charset="-122"/>
              <a:ea typeface="微软雅黑" panose="020B0503020204020204" charset="-122"/>
            </a:endParaRPr>
          </a:p>
          <a:p>
            <a:pPr marL="0" indent="0">
              <a:lnSpc>
                <a:spcPct val="110000"/>
              </a:lnSpc>
              <a:buFont typeface="Wingdings" panose="05000000000000000000" pitchFamily="2" charset="2"/>
              <a:buNone/>
            </a:pPr>
            <a:r>
              <a:rPr lang="zh-CN" altLang="en-US" sz="2800" b="1" dirty="0">
                <a:latin typeface="微软雅黑" panose="020B0503020204020204" charset="-122"/>
                <a:ea typeface="微软雅黑" panose="020B0503020204020204" charset="-122"/>
              </a:rPr>
              <a:t>    由于</a:t>
            </a:r>
            <a:r>
              <a:rPr lang="en-US" sz="2800" b="1" dirty="0">
                <a:latin typeface="微软雅黑" panose="020B0503020204020204" charset="-122"/>
                <a:ea typeface="微软雅黑" panose="020B0503020204020204" charset="-122"/>
              </a:rPr>
              <a:t>B</a:t>
            </a:r>
            <a:r>
              <a:rPr lang="en-US" sz="2800" b="1" baseline="26000" dirty="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树的叶子结点和非叶子结点结构上显无著区别，因此需要一个</a:t>
            </a:r>
            <a:r>
              <a:rPr lang="zh-CN" altLang="en-US" sz="2800" b="1" dirty="0">
                <a:solidFill>
                  <a:srgbClr val="FF0000"/>
                </a:solidFill>
                <a:latin typeface="微软雅黑" panose="020B0503020204020204" charset="-122"/>
                <a:ea typeface="微软雅黑" panose="020B0503020204020204" charset="-122"/>
              </a:rPr>
              <a:t>标志域</a:t>
            </a:r>
            <a:r>
              <a:rPr lang="zh-CN" altLang="en-US" sz="2800" b="1" dirty="0">
                <a:latin typeface="微软雅黑" panose="020B0503020204020204" charset="-122"/>
                <a:ea typeface="微软雅黑" panose="020B0503020204020204" charset="-122"/>
              </a:rPr>
              <a:t>加以区分，结点结构定义如下</a:t>
            </a:r>
            <a:r>
              <a:rPr lang="zh-CN" altLang="en-US" sz="2800" b="1" dirty="0">
                <a:latin typeface="宋体" panose="02010600030101010101" pitchFamily="2" charset="-122"/>
              </a:rPr>
              <a:t>：</a:t>
            </a:r>
            <a:endParaRPr lang="zh-CN" altLang="en-US" sz="2800" b="1" dirty="0"/>
          </a:p>
        </p:txBody>
      </p:sp>
      <p:grpSp>
        <p:nvGrpSpPr>
          <p:cNvPr id="713731" name="Group 3"/>
          <p:cNvGrpSpPr/>
          <p:nvPr/>
        </p:nvGrpSpPr>
        <p:grpSpPr bwMode="auto">
          <a:xfrm>
            <a:off x="371475" y="3702731"/>
            <a:ext cx="8521700" cy="3090862"/>
            <a:chOff x="0" y="0"/>
            <a:chExt cx="5368" cy="1947"/>
          </a:xfrm>
        </p:grpSpPr>
        <p:sp>
          <p:nvSpPr>
            <p:cNvPr id="713732" name="Rectangle 4"/>
            <p:cNvSpPr>
              <a:spLocks noChangeArrowheads="1"/>
            </p:cNvSpPr>
            <p:nvPr/>
          </p:nvSpPr>
          <p:spPr bwMode="auto">
            <a:xfrm>
              <a:off x="1383" y="1724"/>
              <a:ext cx="1717"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000" b="1" dirty="0">
                  <a:latin typeface="宋体" panose="02010600030101010101" pitchFamily="2" charset="-122"/>
                </a:rPr>
                <a:t>图</a:t>
              </a:r>
              <a:r>
                <a:rPr lang="en-US" sz="2000" b="1" dirty="0"/>
                <a:t>9-16    </a:t>
              </a:r>
              <a:r>
                <a:rPr lang="zh-CN" altLang="en-US" sz="2000" b="1" dirty="0"/>
                <a:t>一棵</a:t>
              </a:r>
              <a:r>
                <a:rPr lang="en-US" sz="2000" b="1" dirty="0"/>
                <a:t>3</a:t>
              </a:r>
              <a:r>
                <a:rPr lang="zh-CN" altLang="en-US" sz="2000" b="1" dirty="0"/>
                <a:t>阶</a:t>
              </a:r>
              <a:r>
                <a:rPr lang="en-US" sz="2000" b="1" dirty="0"/>
                <a:t>B</a:t>
              </a:r>
              <a:r>
                <a:rPr lang="en-US" sz="2000" b="1" baseline="26000" dirty="0"/>
                <a:t>+</a:t>
              </a:r>
              <a:r>
                <a:rPr lang="zh-CN" altLang="en-US" sz="2000" b="1" dirty="0"/>
                <a:t>树 </a:t>
              </a:r>
              <a:endParaRPr lang="zh-CN" altLang="en-US" sz="2000" b="1" dirty="0"/>
            </a:p>
          </p:txBody>
        </p:sp>
        <p:grpSp>
          <p:nvGrpSpPr>
            <p:cNvPr id="713733" name="Group 5"/>
            <p:cNvGrpSpPr/>
            <p:nvPr/>
          </p:nvGrpSpPr>
          <p:grpSpPr bwMode="auto">
            <a:xfrm>
              <a:off x="0" y="0"/>
              <a:ext cx="5368" cy="1158"/>
              <a:chOff x="0" y="0"/>
              <a:chExt cx="5368" cy="1158"/>
            </a:xfrm>
          </p:grpSpPr>
          <p:sp>
            <p:nvSpPr>
              <p:cNvPr id="713734" name="Rectangle 6"/>
              <p:cNvSpPr>
                <a:spLocks noChangeArrowheads="1"/>
              </p:cNvSpPr>
              <p:nvPr/>
            </p:nvSpPr>
            <p:spPr bwMode="auto">
              <a:xfrm>
                <a:off x="1908" y="0"/>
                <a:ext cx="619" cy="227"/>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400" b="1" dirty="0"/>
                  <a:t>35   96</a:t>
                </a:r>
                <a:endParaRPr lang="en-US" sz="2400" b="1" dirty="0"/>
              </a:p>
            </p:txBody>
          </p:sp>
          <p:sp>
            <p:nvSpPr>
              <p:cNvPr id="713735" name="Rectangle 7"/>
              <p:cNvSpPr>
                <a:spLocks noChangeArrowheads="1"/>
              </p:cNvSpPr>
              <p:nvPr/>
            </p:nvSpPr>
            <p:spPr bwMode="auto">
              <a:xfrm>
                <a:off x="906" y="469"/>
                <a:ext cx="620" cy="227"/>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400" b="1" dirty="0"/>
                  <a:t>17   35</a:t>
                </a:r>
                <a:endParaRPr lang="en-US" sz="2400" b="1" dirty="0"/>
              </a:p>
            </p:txBody>
          </p:sp>
          <p:sp>
            <p:nvSpPr>
              <p:cNvPr id="713736" name="Rectangle 8"/>
              <p:cNvSpPr>
                <a:spLocks noChangeArrowheads="1"/>
              </p:cNvSpPr>
              <p:nvPr/>
            </p:nvSpPr>
            <p:spPr bwMode="auto">
              <a:xfrm>
                <a:off x="2791" y="437"/>
                <a:ext cx="953" cy="227"/>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400" b="1"/>
                  <a:t>58   76   96</a:t>
                </a:r>
                <a:endParaRPr lang="en-US" sz="2400" b="1"/>
              </a:p>
            </p:txBody>
          </p:sp>
          <p:sp>
            <p:nvSpPr>
              <p:cNvPr id="713737" name="Rectangle 9"/>
              <p:cNvSpPr>
                <a:spLocks noChangeArrowheads="1"/>
              </p:cNvSpPr>
              <p:nvPr/>
            </p:nvSpPr>
            <p:spPr bwMode="auto">
              <a:xfrm>
                <a:off x="0" y="931"/>
                <a:ext cx="839" cy="227"/>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400" b="1" dirty="0"/>
                  <a:t>5   12   17</a:t>
                </a:r>
                <a:endParaRPr lang="en-US" sz="2400" b="1" dirty="0"/>
              </a:p>
            </p:txBody>
          </p:sp>
          <p:sp>
            <p:nvSpPr>
              <p:cNvPr id="713738" name="Rectangle 10"/>
              <p:cNvSpPr>
                <a:spLocks noChangeArrowheads="1"/>
              </p:cNvSpPr>
              <p:nvPr/>
            </p:nvSpPr>
            <p:spPr bwMode="auto">
              <a:xfrm>
                <a:off x="3601" y="916"/>
                <a:ext cx="612" cy="227"/>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400" b="1"/>
                  <a:t>63   76</a:t>
                </a:r>
                <a:endParaRPr lang="en-US" sz="2400" b="1"/>
              </a:p>
            </p:txBody>
          </p:sp>
          <p:sp>
            <p:nvSpPr>
              <p:cNvPr id="713739" name="Rectangle 11"/>
              <p:cNvSpPr>
                <a:spLocks noChangeArrowheads="1"/>
              </p:cNvSpPr>
              <p:nvPr/>
            </p:nvSpPr>
            <p:spPr bwMode="auto">
              <a:xfrm>
                <a:off x="4462" y="915"/>
                <a:ext cx="906" cy="227"/>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400" b="1"/>
                  <a:t>79   84  96</a:t>
                </a:r>
                <a:endParaRPr lang="en-US" sz="2400" b="1"/>
              </a:p>
            </p:txBody>
          </p:sp>
          <p:sp>
            <p:nvSpPr>
              <p:cNvPr id="713740" name="Rectangle 12"/>
              <p:cNvSpPr>
                <a:spLocks noChangeArrowheads="1"/>
              </p:cNvSpPr>
              <p:nvPr/>
            </p:nvSpPr>
            <p:spPr bwMode="auto">
              <a:xfrm>
                <a:off x="1129" y="923"/>
                <a:ext cx="953" cy="227"/>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400" b="1"/>
                  <a:t>19   23   35</a:t>
                </a:r>
                <a:endParaRPr lang="en-US" sz="2400" b="1"/>
              </a:p>
            </p:txBody>
          </p:sp>
          <p:sp>
            <p:nvSpPr>
              <p:cNvPr id="713741" name="Rectangle 13"/>
              <p:cNvSpPr>
                <a:spLocks noChangeArrowheads="1"/>
              </p:cNvSpPr>
              <p:nvPr/>
            </p:nvSpPr>
            <p:spPr bwMode="auto">
              <a:xfrm>
                <a:off x="2313" y="916"/>
                <a:ext cx="953" cy="227"/>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400" b="1"/>
                  <a:t>41   49   58</a:t>
                </a:r>
                <a:endParaRPr lang="en-US" sz="2400" b="1"/>
              </a:p>
            </p:txBody>
          </p:sp>
          <p:sp>
            <p:nvSpPr>
              <p:cNvPr id="713742" name="Line 14"/>
              <p:cNvSpPr>
                <a:spLocks noChangeShapeType="1"/>
              </p:cNvSpPr>
              <p:nvPr/>
            </p:nvSpPr>
            <p:spPr bwMode="auto">
              <a:xfrm flipH="1">
                <a:off x="1240" y="235"/>
                <a:ext cx="771" cy="22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3743" name="Line 15"/>
              <p:cNvSpPr>
                <a:spLocks noChangeShapeType="1"/>
              </p:cNvSpPr>
              <p:nvPr/>
            </p:nvSpPr>
            <p:spPr bwMode="auto">
              <a:xfrm>
                <a:off x="2400" y="227"/>
                <a:ext cx="771" cy="204"/>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3744" name="Line 16"/>
              <p:cNvSpPr>
                <a:spLocks noChangeShapeType="1"/>
              </p:cNvSpPr>
              <p:nvPr/>
            </p:nvSpPr>
            <p:spPr bwMode="auto">
              <a:xfrm flipH="1">
                <a:off x="480" y="701"/>
                <a:ext cx="544" cy="22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3745" name="Line 17"/>
              <p:cNvSpPr>
                <a:spLocks noChangeShapeType="1"/>
              </p:cNvSpPr>
              <p:nvPr/>
            </p:nvSpPr>
            <p:spPr bwMode="auto">
              <a:xfrm>
                <a:off x="1431" y="699"/>
                <a:ext cx="317" cy="22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3746" name="Line 18"/>
              <p:cNvSpPr>
                <a:spLocks noChangeShapeType="1"/>
              </p:cNvSpPr>
              <p:nvPr/>
            </p:nvSpPr>
            <p:spPr bwMode="auto">
              <a:xfrm flipH="1">
                <a:off x="2552" y="667"/>
                <a:ext cx="401" cy="24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3747" name="Line 19"/>
              <p:cNvSpPr>
                <a:spLocks noChangeShapeType="1"/>
              </p:cNvSpPr>
              <p:nvPr/>
            </p:nvSpPr>
            <p:spPr bwMode="auto">
              <a:xfrm>
                <a:off x="3291" y="667"/>
                <a:ext cx="667" cy="24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3748" name="Line 20"/>
              <p:cNvSpPr>
                <a:spLocks noChangeShapeType="1"/>
              </p:cNvSpPr>
              <p:nvPr/>
            </p:nvSpPr>
            <p:spPr bwMode="auto">
              <a:xfrm>
                <a:off x="3628" y="667"/>
                <a:ext cx="1191" cy="24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3749" name="Line 21"/>
              <p:cNvSpPr>
                <a:spLocks noChangeShapeType="1"/>
              </p:cNvSpPr>
              <p:nvPr/>
            </p:nvSpPr>
            <p:spPr bwMode="auto">
              <a:xfrm>
                <a:off x="848" y="1059"/>
                <a:ext cx="288"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3750" name="Line 22"/>
              <p:cNvSpPr>
                <a:spLocks noChangeShapeType="1"/>
              </p:cNvSpPr>
              <p:nvPr/>
            </p:nvSpPr>
            <p:spPr bwMode="auto">
              <a:xfrm>
                <a:off x="2080" y="1035"/>
                <a:ext cx="240"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3751" name="Line 23"/>
              <p:cNvSpPr>
                <a:spLocks noChangeShapeType="1"/>
              </p:cNvSpPr>
              <p:nvPr/>
            </p:nvSpPr>
            <p:spPr bwMode="auto">
              <a:xfrm flipV="1">
                <a:off x="3264" y="1011"/>
                <a:ext cx="340"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3752" name="Line 24"/>
              <p:cNvSpPr>
                <a:spLocks noChangeShapeType="1"/>
              </p:cNvSpPr>
              <p:nvPr/>
            </p:nvSpPr>
            <p:spPr bwMode="auto">
              <a:xfrm>
                <a:off x="4216" y="1019"/>
                <a:ext cx="240"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713753" name="Group 25"/>
            <p:cNvGrpSpPr/>
            <p:nvPr/>
          </p:nvGrpSpPr>
          <p:grpSpPr bwMode="auto">
            <a:xfrm>
              <a:off x="7" y="1118"/>
              <a:ext cx="5331" cy="475"/>
              <a:chOff x="0" y="0"/>
              <a:chExt cx="5331" cy="475"/>
            </a:xfrm>
          </p:grpSpPr>
          <p:grpSp>
            <p:nvGrpSpPr>
              <p:cNvPr id="713754" name="Group 26"/>
              <p:cNvGrpSpPr/>
              <p:nvPr/>
            </p:nvGrpSpPr>
            <p:grpSpPr bwMode="auto">
              <a:xfrm>
                <a:off x="0" y="16"/>
                <a:ext cx="182" cy="459"/>
                <a:chOff x="0" y="0"/>
                <a:chExt cx="182" cy="459"/>
              </a:xfrm>
            </p:grpSpPr>
            <p:sp>
              <p:nvSpPr>
                <p:cNvPr id="713755" name="Line 27"/>
                <p:cNvSpPr>
                  <a:spLocks noChangeShapeType="1"/>
                </p:cNvSpPr>
                <p:nvPr/>
              </p:nvSpPr>
              <p:spPr bwMode="auto">
                <a:xfrm>
                  <a:off x="99" y="0"/>
                  <a:ext cx="0" cy="27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3756" name="Rectangle 28"/>
                <p:cNvSpPr>
                  <a:spLocks noChangeArrowheads="1"/>
                </p:cNvSpPr>
                <p:nvPr/>
              </p:nvSpPr>
              <p:spPr bwMode="auto">
                <a:xfrm>
                  <a:off x="0" y="278"/>
                  <a:ext cx="182" cy="181"/>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3757" name="Group 29"/>
              <p:cNvGrpSpPr/>
              <p:nvPr/>
            </p:nvGrpSpPr>
            <p:grpSpPr bwMode="auto">
              <a:xfrm>
                <a:off x="280" y="16"/>
                <a:ext cx="182" cy="459"/>
                <a:chOff x="0" y="0"/>
                <a:chExt cx="182" cy="459"/>
              </a:xfrm>
            </p:grpSpPr>
            <p:sp>
              <p:nvSpPr>
                <p:cNvPr id="713758" name="Line 30"/>
                <p:cNvSpPr>
                  <a:spLocks noChangeShapeType="1"/>
                </p:cNvSpPr>
                <p:nvPr/>
              </p:nvSpPr>
              <p:spPr bwMode="auto">
                <a:xfrm>
                  <a:off x="99" y="0"/>
                  <a:ext cx="0" cy="27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3759" name="Rectangle 31"/>
                <p:cNvSpPr>
                  <a:spLocks noChangeArrowheads="1"/>
                </p:cNvSpPr>
                <p:nvPr/>
              </p:nvSpPr>
              <p:spPr bwMode="auto">
                <a:xfrm>
                  <a:off x="0" y="278"/>
                  <a:ext cx="182" cy="181"/>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3760" name="Group 32"/>
              <p:cNvGrpSpPr/>
              <p:nvPr/>
            </p:nvGrpSpPr>
            <p:grpSpPr bwMode="auto">
              <a:xfrm>
                <a:off x="627" y="16"/>
                <a:ext cx="182" cy="459"/>
                <a:chOff x="0" y="0"/>
                <a:chExt cx="182" cy="459"/>
              </a:xfrm>
            </p:grpSpPr>
            <p:sp>
              <p:nvSpPr>
                <p:cNvPr id="713761" name="Line 33"/>
                <p:cNvSpPr>
                  <a:spLocks noChangeShapeType="1"/>
                </p:cNvSpPr>
                <p:nvPr/>
              </p:nvSpPr>
              <p:spPr bwMode="auto">
                <a:xfrm>
                  <a:off x="99" y="0"/>
                  <a:ext cx="0" cy="27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3762" name="Rectangle 34"/>
                <p:cNvSpPr>
                  <a:spLocks noChangeArrowheads="1"/>
                </p:cNvSpPr>
                <p:nvPr/>
              </p:nvSpPr>
              <p:spPr bwMode="auto">
                <a:xfrm>
                  <a:off x="0" y="278"/>
                  <a:ext cx="182" cy="181"/>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3763" name="Group 35"/>
              <p:cNvGrpSpPr/>
              <p:nvPr/>
            </p:nvGrpSpPr>
            <p:grpSpPr bwMode="auto">
              <a:xfrm>
                <a:off x="1195" y="0"/>
                <a:ext cx="182" cy="459"/>
                <a:chOff x="0" y="0"/>
                <a:chExt cx="182" cy="459"/>
              </a:xfrm>
            </p:grpSpPr>
            <p:sp>
              <p:nvSpPr>
                <p:cNvPr id="713764" name="Line 36"/>
                <p:cNvSpPr>
                  <a:spLocks noChangeShapeType="1"/>
                </p:cNvSpPr>
                <p:nvPr/>
              </p:nvSpPr>
              <p:spPr bwMode="auto">
                <a:xfrm>
                  <a:off x="99" y="0"/>
                  <a:ext cx="0" cy="27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3765" name="Rectangle 37"/>
                <p:cNvSpPr>
                  <a:spLocks noChangeArrowheads="1"/>
                </p:cNvSpPr>
                <p:nvPr/>
              </p:nvSpPr>
              <p:spPr bwMode="auto">
                <a:xfrm>
                  <a:off x="0" y="278"/>
                  <a:ext cx="182" cy="181"/>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3766" name="Group 38"/>
              <p:cNvGrpSpPr/>
              <p:nvPr/>
            </p:nvGrpSpPr>
            <p:grpSpPr bwMode="auto">
              <a:xfrm>
                <a:off x="1504" y="0"/>
                <a:ext cx="182" cy="459"/>
                <a:chOff x="0" y="0"/>
                <a:chExt cx="182" cy="459"/>
              </a:xfrm>
            </p:grpSpPr>
            <p:sp>
              <p:nvSpPr>
                <p:cNvPr id="713767" name="Line 39"/>
                <p:cNvSpPr>
                  <a:spLocks noChangeShapeType="1"/>
                </p:cNvSpPr>
                <p:nvPr/>
              </p:nvSpPr>
              <p:spPr bwMode="auto">
                <a:xfrm>
                  <a:off x="99" y="0"/>
                  <a:ext cx="0" cy="27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3768" name="Rectangle 40"/>
                <p:cNvSpPr>
                  <a:spLocks noChangeArrowheads="1"/>
                </p:cNvSpPr>
                <p:nvPr/>
              </p:nvSpPr>
              <p:spPr bwMode="auto">
                <a:xfrm>
                  <a:off x="0" y="278"/>
                  <a:ext cx="182" cy="181"/>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3769" name="Group 41"/>
              <p:cNvGrpSpPr/>
              <p:nvPr/>
            </p:nvGrpSpPr>
            <p:grpSpPr bwMode="auto">
              <a:xfrm>
                <a:off x="1822" y="0"/>
                <a:ext cx="182" cy="459"/>
                <a:chOff x="0" y="0"/>
                <a:chExt cx="182" cy="459"/>
              </a:xfrm>
            </p:grpSpPr>
            <p:sp>
              <p:nvSpPr>
                <p:cNvPr id="713770" name="Line 42"/>
                <p:cNvSpPr>
                  <a:spLocks noChangeShapeType="1"/>
                </p:cNvSpPr>
                <p:nvPr/>
              </p:nvSpPr>
              <p:spPr bwMode="auto">
                <a:xfrm>
                  <a:off x="99" y="0"/>
                  <a:ext cx="0" cy="27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3771" name="Rectangle 43"/>
                <p:cNvSpPr>
                  <a:spLocks noChangeArrowheads="1"/>
                </p:cNvSpPr>
                <p:nvPr/>
              </p:nvSpPr>
              <p:spPr bwMode="auto">
                <a:xfrm>
                  <a:off x="0" y="278"/>
                  <a:ext cx="182" cy="181"/>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3772" name="Group 44"/>
              <p:cNvGrpSpPr/>
              <p:nvPr/>
            </p:nvGrpSpPr>
            <p:grpSpPr bwMode="auto">
              <a:xfrm>
                <a:off x="2374" y="3"/>
                <a:ext cx="182" cy="459"/>
                <a:chOff x="0" y="0"/>
                <a:chExt cx="182" cy="459"/>
              </a:xfrm>
            </p:grpSpPr>
            <p:sp>
              <p:nvSpPr>
                <p:cNvPr id="713773" name="Line 45"/>
                <p:cNvSpPr>
                  <a:spLocks noChangeShapeType="1"/>
                </p:cNvSpPr>
                <p:nvPr/>
              </p:nvSpPr>
              <p:spPr bwMode="auto">
                <a:xfrm>
                  <a:off x="99" y="0"/>
                  <a:ext cx="0" cy="27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3774" name="Rectangle 46"/>
                <p:cNvSpPr>
                  <a:spLocks noChangeArrowheads="1"/>
                </p:cNvSpPr>
                <p:nvPr/>
              </p:nvSpPr>
              <p:spPr bwMode="auto">
                <a:xfrm>
                  <a:off x="0" y="278"/>
                  <a:ext cx="182" cy="181"/>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3775" name="Group 47"/>
              <p:cNvGrpSpPr/>
              <p:nvPr/>
            </p:nvGrpSpPr>
            <p:grpSpPr bwMode="auto">
              <a:xfrm>
                <a:off x="2707" y="3"/>
                <a:ext cx="182" cy="459"/>
                <a:chOff x="0" y="0"/>
                <a:chExt cx="182" cy="459"/>
              </a:xfrm>
            </p:grpSpPr>
            <p:sp>
              <p:nvSpPr>
                <p:cNvPr id="713776" name="Line 48"/>
                <p:cNvSpPr>
                  <a:spLocks noChangeShapeType="1"/>
                </p:cNvSpPr>
                <p:nvPr/>
              </p:nvSpPr>
              <p:spPr bwMode="auto">
                <a:xfrm>
                  <a:off x="99" y="0"/>
                  <a:ext cx="0" cy="27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3777" name="Rectangle 49"/>
                <p:cNvSpPr>
                  <a:spLocks noChangeArrowheads="1"/>
                </p:cNvSpPr>
                <p:nvPr/>
              </p:nvSpPr>
              <p:spPr bwMode="auto">
                <a:xfrm>
                  <a:off x="0" y="278"/>
                  <a:ext cx="182" cy="181"/>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3778" name="Group 50"/>
              <p:cNvGrpSpPr/>
              <p:nvPr/>
            </p:nvGrpSpPr>
            <p:grpSpPr bwMode="auto">
              <a:xfrm>
                <a:off x="3041" y="3"/>
                <a:ext cx="182" cy="459"/>
                <a:chOff x="0" y="0"/>
                <a:chExt cx="182" cy="459"/>
              </a:xfrm>
            </p:grpSpPr>
            <p:sp>
              <p:nvSpPr>
                <p:cNvPr id="713779" name="Line 51"/>
                <p:cNvSpPr>
                  <a:spLocks noChangeShapeType="1"/>
                </p:cNvSpPr>
                <p:nvPr/>
              </p:nvSpPr>
              <p:spPr bwMode="auto">
                <a:xfrm>
                  <a:off x="99" y="0"/>
                  <a:ext cx="0" cy="27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3780" name="Rectangle 52"/>
                <p:cNvSpPr>
                  <a:spLocks noChangeArrowheads="1"/>
                </p:cNvSpPr>
                <p:nvPr/>
              </p:nvSpPr>
              <p:spPr bwMode="auto">
                <a:xfrm>
                  <a:off x="0" y="278"/>
                  <a:ext cx="182" cy="181"/>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3781" name="Group 53"/>
              <p:cNvGrpSpPr/>
              <p:nvPr/>
            </p:nvGrpSpPr>
            <p:grpSpPr bwMode="auto">
              <a:xfrm>
                <a:off x="4506" y="0"/>
                <a:ext cx="182" cy="459"/>
                <a:chOff x="0" y="0"/>
                <a:chExt cx="182" cy="459"/>
              </a:xfrm>
            </p:grpSpPr>
            <p:sp>
              <p:nvSpPr>
                <p:cNvPr id="713782" name="Line 54"/>
                <p:cNvSpPr>
                  <a:spLocks noChangeShapeType="1"/>
                </p:cNvSpPr>
                <p:nvPr/>
              </p:nvSpPr>
              <p:spPr bwMode="auto">
                <a:xfrm>
                  <a:off x="99" y="0"/>
                  <a:ext cx="0" cy="27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3783" name="Rectangle 55"/>
                <p:cNvSpPr>
                  <a:spLocks noChangeArrowheads="1"/>
                </p:cNvSpPr>
                <p:nvPr/>
              </p:nvSpPr>
              <p:spPr bwMode="auto">
                <a:xfrm>
                  <a:off x="0" y="278"/>
                  <a:ext cx="182" cy="181"/>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3784" name="Group 56"/>
              <p:cNvGrpSpPr/>
              <p:nvPr/>
            </p:nvGrpSpPr>
            <p:grpSpPr bwMode="auto">
              <a:xfrm>
                <a:off x="4847" y="0"/>
                <a:ext cx="182" cy="459"/>
                <a:chOff x="0" y="0"/>
                <a:chExt cx="182" cy="459"/>
              </a:xfrm>
            </p:grpSpPr>
            <p:sp>
              <p:nvSpPr>
                <p:cNvPr id="713785" name="Line 57"/>
                <p:cNvSpPr>
                  <a:spLocks noChangeShapeType="1"/>
                </p:cNvSpPr>
                <p:nvPr/>
              </p:nvSpPr>
              <p:spPr bwMode="auto">
                <a:xfrm>
                  <a:off x="99" y="0"/>
                  <a:ext cx="0" cy="27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3786" name="Rectangle 58"/>
                <p:cNvSpPr>
                  <a:spLocks noChangeArrowheads="1"/>
                </p:cNvSpPr>
                <p:nvPr/>
              </p:nvSpPr>
              <p:spPr bwMode="auto">
                <a:xfrm>
                  <a:off x="0" y="278"/>
                  <a:ext cx="182" cy="181"/>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3787" name="Group 59"/>
              <p:cNvGrpSpPr/>
              <p:nvPr/>
            </p:nvGrpSpPr>
            <p:grpSpPr bwMode="auto">
              <a:xfrm>
                <a:off x="5149" y="0"/>
                <a:ext cx="182" cy="459"/>
                <a:chOff x="0" y="0"/>
                <a:chExt cx="182" cy="459"/>
              </a:xfrm>
            </p:grpSpPr>
            <p:sp>
              <p:nvSpPr>
                <p:cNvPr id="713788" name="Line 60"/>
                <p:cNvSpPr>
                  <a:spLocks noChangeShapeType="1"/>
                </p:cNvSpPr>
                <p:nvPr/>
              </p:nvSpPr>
              <p:spPr bwMode="auto">
                <a:xfrm>
                  <a:off x="99" y="0"/>
                  <a:ext cx="0" cy="27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3789" name="Rectangle 61"/>
                <p:cNvSpPr>
                  <a:spLocks noChangeArrowheads="1"/>
                </p:cNvSpPr>
                <p:nvPr/>
              </p:nvSpPr>
              <p:spPr bwMode="auto">
                <a:xfrm>
                  <a:off x="0" y="278"/>
                  <a:ext cx="182" cy="181"/>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3790" name="Group 62"/>
              <p:cNvGrpSpPr/>
              <p:nvPr/>
            </p:nvGrpSpPr>
            <p:grpSpPr bwMode="auto">
              <a:xfrm>
                <a:off x="3681" y="0"/>
                <a:ext cx="182" cy="459"/>
                <a:chOff x="0" y="0"/>
                <a:chExt cx="182" cy="459"/>
              </a:xfrm>
            </p:grpSpPr>
            <p:sp>
              <p:nvSpPr>
                <p:cNvPr id="713791" name="Line 63"/>
                <p:cNvSpPr>
                  <a:spLocks noChangeShapeType="1"/>
                </p:cNvSpPr>
                <p:nvPr/>
              </p:nvSpPr>
              <p:spPr bwMode="auto">
                <a:xfrm>
                  <a:off x="99" y="0"/>
                  <a:ext cx="0" cy="27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3792" name="Rectangle 64"/>
                <p:cNvSpPr>
                  <a:spLocks noChangeArrowheads="1"/>
                </p:cNvSpPr>
                <p:nvPr/>
              </p:nvSpPr>
              <p:spPr bwMode="auto">
                <a:xfrm>
                  <a:off x="0" y="278"/>
                  <a:ext cx="182" cy="181"/>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3793" name="Group 65"/>
              <p:cNvGrpSpPr/>
              <p:nvPr/>
            </p:nvGrpSpPr>
            <p:grpSpPr bwMode="auto">
              <a:xfrm>
                <a:off x="3999" y="0"/>
                <a:ext cx="182" cy="459"/>
                <a:chOff x="0" y="0"/>
                <a:chExt cx="182" cy="459"/>
              </a:xfrm>
            </p:grpSpPr>
            <p:sp>
              <p:nvSpPr>
                <p:cNvPr id="713794" name="Line 66"/>
                <p:cNvSpPr>
                  <a:spLocks noChangeShapeType="1"/>
                </p:cNvSpPr>
                <p:nvPr/>
              </p:nvSpPr>
              <p:spPr bwMode="auto">
                <a:xfrm>
                  <a:off x="99" y="0"/>
                  <a:ext cx="0" cy="27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3795" name="Rectangle 67"/>
                <p:cNvSpPr>
                  <a:spLocks noChangeArrowheads="1"/>
                </p:cNvSpPr>
                <p:nvPr/>
              </p:nvSpPr>
              <p:spPr bwMode="auto">
                <a:xfrm>
                  <a:off x="0" y="278"/>
                  <a:ext cx="182" cy="181"/>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
        <p:nvSpPr>
          <p:cNvPr id="71" name="Rectangle 2"/>
          <p:cNvSpPr>
            <a:spLocks noGrp="1" noChangeArrowheads="1"/>
          </p:cNvSpPr>
          <p:nvPr>
            <p:ph type="title"/>
          </p:nvPr>
        </p:nvSpPr>
        <p:spPr>
          <a:xfrm>
            <a:off x="899592" y="1169078"/>
            <a:ext cx="4563616" cy="685800"/>
          </a:xfrm>
        </p:spPr>
        <p:txBody>
          <a:bodyPr>
            <a:noAutofit/>
          </a:bodyPr>
          <a:lstStyle/>
          <a:p>
            <a:pPr algn="l"/>
            <a:r>
              <a:rPr lang="en-US" b="1" dirty="0">
                <a:latin typeface="微软雅黑" panose="020B0503020204020204" charset="-122"/>
                <a:ea typeface="微软雅黑" panose="020B0503020204020204" charset="-122"/>
              </a:rPr>
              <a:t>B</a:t>
            </a:r>
            <a:r>
              <a:rPr lang="en-US" b="1" baseline="26000" dirty="0">
                <a:latin typeface="微软雅黑" panose="020B0503020204020204" charset="-122"/>
                <a:ea typeface="微软雅黑" panose="020B0503020204020204" charset="-122"/>
              </a:rPr>
              <a:t>+</a:t>
            </a:r>
            <a:r>
              <a:rPr lang="zh-CN" altLang="en-US" b="1" dirty="0">
                <a:latin typeface="微软雅黑" panose="020B0503020204020204" charset="-122"/>
                <a:ea typeface="微软雅黑" panose="020B0503020204020204" charset="-122"/>
              </a:rPr>
              <a:t>树</a:t>
            </a:r>
            <a:endParaRPr lang="zh-CN" altLang="en-US" b="1" dirty="0">
              <a:latin typeface="微软雅黑" panose="020B0503020204020204" charset="-122"/>
              <a:ea typeface="微软雅黑" panose="020B0503020204020204" charset="-122"/>
            </a:endParaRPr>
          </a:p>
        </p:txBody>
      </p:sp>
      <p:sp>
        <p:nvSpPr>
          <p:cNvPr id="2" name="灯片编号占位符 1"/>
          <p:cNvSpPr>
            <a:spLocks noGrp="1"/>
          </p:cNvSpPr>
          <p:nvPr>
            <p:ph type="sldNum" sz="quarter" idx="12"/>
          </p:nvPr>
        </p:nvSpPr>
        <p:spPr/>
        <p:txBody>
          <a:bodyPr/>
          <a:lstStyle/>
          <a:p>
            <a:pPr>
              <a:defRPr/>
            </a:pPr>
            <a:fld id="{9EE3FC62-86F7-416E-92C0-4F08BCF99AED}" type="slidenum">
              <a:rPr lang="zh-CN" altLang="en-US" smtClean="0"/>
            </a:fld>
            <a:endParaRPr lang="en-US" altLang="zh-CN"/>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2"/>
          <p:cNvSpPr>
            <a:spLocks noGrp="1" noChangeArrowheads="1"/>
          </p:cNvSpPr>
          <p:nvPr>
            <p:ph type="title"/>
          </p:nvPr>
        </p:nvSpPr>
        <p:spPr>
          <a:xfrm>
            <a:off x="899592" y="1169078"/>
            <a:ext cx="4563616" cy="685800"/>
          </a:xfrm>
        </p:spPr>
        <p:txBody>
          <a:bodyPr>
            <a:noAutofit/>
          </a:bodyPr>
          <a:lstStyle/>
          <a:p>
            <a:pPr algn="l"/>
            <a:r>
              <a:rPr lang="en-US" b="1" dirty="0">
                <a:latin typeface="微软雅黑" panose="020B0503020204020204" charset="-122"/>
                <a:ea typeface="微软雅黑" panose="020B0503020204020204" charset="-122"/>
              </a:rPr>
              <a:t>B</a:t>
            </a:r>
            <a:r>
              <a:rPr lang="en-US" b="1" baseline="26000" dirty="0">
                <a:latin typeface="微软雅黑" panose="020B0503020204020204" charset="-122"/>
                <a:ea typeface="微软雅黑" panose="020B0503020204020204" charset="-122"/>
              </a:rPr>
              <a:t>+</a:t>
            </a:r>
            <a:r>
              <a:rPr lang="zh-CN" altLang="en-US" b="1" dirty="0">
                <a:latin typeface="微软雅黑" panose="020B0503020204020204" charset="-122"/>
                <a:ea typeface="微软雅黑" panose="020B0503020204020204" charset="-122"/>
              </a:rPr>
              <a:t>树</a:t>
            </a:r>
            <a:endParaRPr lang="zh-CN" altLang="en-US" b="1" dirty="0">
              <a:latin typeface="微软雅黑" panose="020B0503020204020204" charset="-122"/>
              <a:ea typeface="微软雅黑" panose="020B0503020204020204" charset="-122"/>
            </a:endParaRPr>
          </a:p>
        </p:txBody>
      </p:sp>
      <p:sp>
        <p:nvSpPr>
          <p:cNvPr id="712707" name="Rectangle 3"/>
          <p:cNvSpPr>
            <a:spLocks noGrp="1" noChangeArrowheads="1"/>
          </p:cNvSpPr>
          <p:nvPr>
            <p:ph type="body" idx="1"/>
          </p:nvPr>
        </p:nvSpPr>
        <p:spPr>
          <a:xfrm>
            <a:off x="323465" y="1988840"/>
            <a:ext cx="8497069" cy="4526450"/>
          </a:xfrm>
          <a:noFill/>
        </p:spPr>
        <p:txBody>
          <a:bodyPr/>
          <a:lstStyle/>
          <a:p>
            <a:pPr marL="0" indent="0">
              <a:lnSpc>
                <a:spcPct val="110000"/>
              </a:lnSpc>
              <a:buFont typeface="Wingdings" panose="05000000000000000000" pitchFamily="2" charset="2"/>
              <a:buNone/>
            </a:pPr>
            <a:r>
              <a:rPr lang="zh-CN" altLang="en-US" sz="2800" b="1" dirty="0">
                <a:latin typeface="微软雅黑" panose="020B0503020204020204" charset="-122"/>
                <a:ea typeface="微软雅黑" panose="020B0503020204020204" charset="-122"/>
              </a:rPr>
              <a:t>   一棵</a:t>
            </a:r>
            <a:r>
              <a:rPr lang="en-US" sz="2800" b="1" dirty="0">
                <a:latin typeface="微软雅黑" panose="020B0503020204020204" charset="-122"/>
                <a:ea typeface="微软雅黑" panose="020B0503020204020204" charset="-122"/>
              </a:rPr>
              <a:t>m</a:t>
            </a:r>
            <a:r>
              <a:rPr lang="zh-CN" altLang="en-US" sz="2800" b="1" dirty="0">
                <a:latin typeface="微软雅黑" panose="020B0503020204020204" charset="-122"/>
                <a:ea typeface="微软雅黑" panose="020B0503020204020204" charset="-122"/>
              </a:rPr>
              <a:t>阶</a:t>
            </a:r>
            <a:r>
              <a:rPr lang="en-US" sz="2800" b="1" dirty="0">
                <a:solidFill>
                  <a:schemeClr val="folHlink"/>
                </a:solidFill>
                <a:latin typeface="微软雅黑" panose="020B0503020204020204" charset="-122"/>
                <a:ea typeface="微软雅黑" panose="020B0503020204020204" charset="-122"/>
              </a:rPr>
              <a:t>B</a:t>
            </a:r>
            <a:r>
              <a:rPr lang="en-US" sz="2800" b="1" baseline="26000" dirty="0">
                <a:solidFill>
                  <a:schemeClr val="folHlink"/>
                </a:solidFill>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树与</a:t>
            </a:r>
            <a:r>
              <a:rPr lang="en-US" sz="2800" b="1" dirty="0">
                <a:latin typeface="微软雅黑" panose="020B0503020204020204" charset="-122"/>
                <a:ea typeface="微软雅黑" panose="020B0503020204020204" charset="-122"/>
              </a:rPr>
              <a:t>m</a:t>
            </a:r>
            <a:r>
              <a:rPr lang="zh-CN" altLang="en-US" sz="2800" b="1" dirty="0">
                <a:latin typeface="微软雅黑" panose="020B0503020204020204" charset="-122"/>
                <a:ea typeface="微软雅黑" panose="020B0503020204020204" charset="-122"/>
              </a:rPr>
              <a:t>阶</a:t>
            </a:r>
            <a:r>
              <a:rPr lang="en-US" sz="2800" b="1" dirty="0">
                <a:solidFill>
                  <a:schemeClr val="folHlink"/>
                </a:solidFill>
                <a:latin typeface="微软雅黑" panose="020B0503020204020204" charset="-122"/>
                <a:ea typeface="微软雅黑" panose="020B0503020204020204" charset="-122"/>
              </a:rPr>
              <a:t>B</a:t>
            </a:r>
            <a:r>
              <a:rPr lang="en-US" altLang="zh-CN" sz="2800" b="1" dirty="0">
                <a:solidFill>
                  <a:schemeClr val="folHlink"/>
                </a:solidFill>
                <a:latin typeface="微软雅黑" panose="020B0503020204020204" charset="-122"/>
                <a:ea typeface="微软雅黑" panose="020B0503020204020204" charset="-122"/>
              </a:rPr>
              <a:t>- </a:t>
            </a:r>
            <a:r>
              <a:rPr lang="zh-CN" altLang="en-US" sz="2800" b="1" dirty="0">
                <a:latin typeface="微软雅黑" panose="020B0503020204020204" charset="-122"/>
                <a:ea typeface="微软雅黑" panose="020B0503020204020204" charset="-122"/>
              </a:rPr>
              <a:t>树的主要差异是：</a:t>
            </a:r>
            <a:endParaRPr lang="zh-CN" altLang="en-US" sz="2800" b="1" dirty="0">
              <a:latin typeface="微软雅黑" panose="020B0503020204020204" charset="-122"/>
              <a:ea typeface="微软雅黑" panose="020B0503020204020204" charset="-122"/>
            </a:endParaRPr>
          </a:p>
          <a:p>
            <a:pPr marL="533400" lvl="1" indent="0">
              <a:lnSpc>
                <a:spcPct val="110000"/>
              </a:lnSpc>
              <a:buFontTx/>
              <a:buNone/>
            </a:pPr>
            <a:r>
              <a:rPr lang="zh-CN" altLang="en-US" b="1" dirty="0">
                <a:latin typeface="微软雅黑" panose="020B0503020204020204" charset="-122"/>
                <a:ea typeface="微软雅黑" panose="020B0503020204020204" charset="-122"/>
              </a:rPr>
              <a:t>⑴ 若一个结点有</a:t>
            </a:r>
            <a:r>
              <a:rPr lang="en-US" b="1" dirty="0">
                <a:latin typeface="微软雅黑" panose="020B0503020204020204" charset="-122"/>
                <a:ea typeface="微软雅黑" panose="020B0503020204020204" charset="-122"/>
              </a:rPr>
              <a:t>n</a:t>
            </a:r>
            <a:r>
              <a:rPr lang="zh-CN" altLang="en-US" b="1" dirty="0">
                <a:latin typeface="微软雅黑" panose="020B0503020204020204" charset="-122"/>
                <a:ea typeface="微软雅黑" panose="020B0503020204020204" charset="-122"/>
              </a:rPr>
              <a:t>棵子树，则必含有</a:t>
            </a:r>
            <a:r>
              <a:rPr lang="en-US" b="1" dirty="0">
                <a:latin typeface="微软雅黑" panose="020B0503020204020204" charset="-122"/>
                <a:ea typeface="微软雅黑" panose="020B0503020204020204" charset="-122"/>
              </a:rPr>
              <a:t>n</a:t>
            </a:r>
            <a:r>
              <a:rPr lang="zh-CN" altLang="en-US" b="1" dirty="0">
                <a:latin typeface="微软雅黑" panose="020B0503020204020204" charset="-122"/>
                <a:ea typeface="微软雅黑" panose="020B0503020204020204" charset="-122"/>
              </a:rPr>
              <a:t>个关键字；</a:t>
            </a:r>
            <a:endParaRPr lang="zh-CN" altLang="en-US" b="1" dirty="0">
              <a:latin typeface="微软雅黑" panose="020B0503020204020204" charset="-122"/>
              <a:ea typeface="微软雅黑" panose="020B0503020204020204" charset="-122"/>
            </a:endParaRPr>
          </a:p>
          <a:p>
            <a:pPr marL="533400" lvl="1" indent="0">
              <a:lnSpc>
                <a:spcPct val="110000"/>
              </a:lnSpc>
              <a:buFontTx/>
              <a:buNone/>
            </a:pPr>
            <a:r>
              <a:rPr lang="zh-CN" altLang="en-US" b="1" dirty="0">
                <a:latin typeface="微软雅黑" panose="020B0503020204020204" charset="-122"/>
                <a:ea typeface="微软雅黑" panose="020B0503020204020204" charset="-122"/>
              </a:rPr>
              <a:t>⑵ 所有</a:t>
            </a:r>
            <a:r>
              <a:rPr lang="zh-CN" altLang="en-US" b="1" dirty="0">
                <a:solidFill>
                  <a:srgbClr val="C00000"/>
                </a:solidFill>
                <a:latin typeface="微软雅黑" panose="020B0503020204020204" charset="-122"/>
                <a:ea typeface="微软雅黑" panose="020B0503020204020204" charset="-122"/>
              </a:rPr>
              <a:t>叶子结点中包含了全部记录的关键字信息</a:t>
            </a:r>
            <a:r>
              <a:rPr lang="zh-CN" altLang="en-US" b="1" dirty="0">
                <a:latin typeface="微软雅黑" panose="020B0503020204020204" charset="-122"/>
                <a:ea typeface="微软雅黑" panose="020B0503020204020204" charset="-122"/>
              </a:rPr>
              <a:t>以及这些关键字记录的指针，而且叶子结点按关键字的大小从小到大顺序链接</a:t>
            </a:r>
            <a:r>
              <a:rPr lang="zh-CN" altLang="en-US" dirty="0">
                <a:latin typeface="微软雅黑" panose="020B0503020204020204" charset="-122"/>
                <a:ea typeface="微软雅黑" panose="020B0503020204020204" charset="-122"/>
              </a:rPr>
              <a:t>；</a:t>
            </a:r>
            <a:endParaRPr lang="en-US" altLang="zh-CN" dirty="0">
              <a:latin typeface="微软雅黑" panose="020B0503020204020204" charset="-122"/>
              <a:ea typeface="微软雅黑" panose="020B0503020204020204" charset="-122"/>
            </a:endParaRPr>
          </a:p>
          <a:p>
            <a:pPr marL="533400" lvl="1" indent="0">
              <a:lnSpc>
                <a:spcPct val="110000"/>
              </a:lnSpc>
              <a:buNone/>
            </a:pPr>
            <a:r>
              <a:rPr lang="zh-CN" altLang="en-US" dirty="0">
                <a:latin typeface="微软雅黑" panose="020B0503020204020204" charset="-122"/>
                <a:ea typeface="微软雅黑" panose="020B0503020204020204" charset="-122"/>
              </a:rPr>
              <a:t>⑶  所有的非叶子结点可以看成是索引的部分，结点中只含有其</a:t>
            </a:r>
            <a:r>
              <a:rPr lang="zh-CN" altLang="en-US" dirty="0">
                <a:solidFill>
                  <a:srgbClr val="C00000"/>
                </a:solidFill>
                <a:latin typeface="微软雅黑" panose="020B0503020204020204" charset="-122"/>
                <a:ea typeface="微软雅黑" panose="020B0503020204020204" charset="-122"/>
              </a:rPr>
              <a:t>子树</a:t>
            </a:r>
            <a:r>
              <a:rPr lang="zh-CN" altLang="en-US" dirty="0">
                <a:latin typeface="微软雅黑" panose="020B0503020204020204" charset="-122"/>
                <a:ea typeface="微软雅黑" panose="020B0503020204020204" charset="-122"/>
              </a:rPr>
              <a:t>的</a:t>
            </a:r>
            <a:r>
              <a:rPr lang="zh-CN" altLang="en-US" dirty="0">
                <a:solidFill>
                  <a:srgbClr val="C00000"/>
                </a:solidFill>
                <a:latin typeface="微软雅黑" panose="020B0503020204020204" charset="-122"/>
                <a:ea typeface="微软雅黑" panose="020B0503020204020204" charset="-122"/>
              </a:rPr>
              <a:t>根结点</a:t>
            </a:r>
            <a:r>
              <a:rPr lang="zh-CN" altLang="en-US" dirty="0">
                <a:latin typeface="微软雅黑" panose="020B0503020204020204" charset="-122"/>
                <a:ea typeface="微软雅黑" panose="020B0503020204020204" charset="-122"/>
              </a:rPr>
              <a:t>中的最大</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或最小</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关键字。</a:t>
            </a:r>
            <a:endParaRPr lang="zh-CN" altLang="en-US" dirty="0">
              <a:latin typeface="微软雅黑" panose="020B0503020204020204" charset="-122"/>
              <a:ea typeface="微软雅黑" panose="020B0503020204020204" charset="-122"/>
            </a:endParaRPr>
          </a:p>
          <a:p>
            <a:pPr marL="533400" lvl="1" indent="0">
              <a:lnSpc>
                <a:spcPct val="110000"/>
              </a:lnSpc>
              <a:buFontTx/>
              <a:buNone/>
            </a:pPr>
            <a:endParaRPr lang="en-US" altLang="zh-CN" dirty="0">
              <a:latin typeface="微软雅黑" panose="020B0503020204020204" charset="-122"/>
              <a:ea typeface="微软雅黑" panose="020B0503020204020204" charset="-122"/>
            </a:endParaRPr>
          </a:p>
          <a:p>
            <a:pPr marL="533400" lvl="1" indent="0">
              <a:lnSpc>
                <a:spcPct val="110000"/>
              </a:lnSpc>
              <a:buFontTx/>
              <a:buNone/>
            </a:pPr>
            <a:endParaRPr lang="en-US" altLang="zh-CN" dirty="0">
              <a:latin typeface="微软雅黑" panose="020B0503020204020204" charset="-122"/>
              <a:ea typeface="微软雅黑" panose="020B0503020204020204" charset="-122"/>
            </a:endParaRPr>
          </a:p>
          <a:p>
            <a:pPr marL="533400" lvl="1" indent="0">
              <a:lnSpc>
                <a:spcPct val="110000"/>
              </a:lnSpc>
              <a:buFontTx/>
              <a:buNone/>
            </a:pPr>
            <a:endParaRPr lang="en-US" altLang="zh-CN" dirty="0">
              <a:latin typeface="微软雅黑" panose="020B0503020204020204" charset="-122"/>
              <a:ea typeface="微软雅黑" panose="020B0503020204020204" charset="-122"/>
            </a:endParaRPr>
          </a:p>
          <a:p>
            <a:pPr marL="533400" lvl="1" indent="0">
              <a:lnSpc>
                <a:spcPct val="110000"/>
              </a:lnSpc>
              <a:buFontTx/>
              <a:buNone/>
            </a:pPr>
            <a:endParaRPr lang="en-US" altLang="zh-CN" b="1" dirty="0">
              <a:latin typeface="微软雅黑" panose="020B0503020204020204" charset="-122"/>
              <a:ea typeface="微软雅黑" panose="020B0503020204020204" charset="-122"/>
            </a:endParaRPr>
          </a:p>
        </p:txBody>
      </p:sp>
      <p:sp>
        <p:nvSpPr>
          <p:cNvPr id="2" name="灯片编号占位符 1"/>
          <p:cNvSpPr>
            <a:spLocks noGrp="1"/>
          </p:cNvSpPr>
          <p:nvPr>
            <p:ph type="sldNum" sz="quarter" idx="12"/>
          </p:nvPr>
        </p:nvSpPr>
        <p:spPr/>
        <p:txBody>
          <a:bodyPr/>
          <a:lstStyle/>
          <a:p>
            <a:pPr>
              <a:defRPr/>
            </a:pPr>
            <a:fld id="{9EE3FC62-86F7-416E-92C0-4F08BCF99AED}" type="slidenum">
              <a:rPr lang="zh-CN" altLang="en-US" smtClean="0"/>
            </a:fld>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noChangeArrowheads="1"/>
          </p:cNvSpPr>
          <p:nvPr>
            <p:ph type="title"/>
          </p:nvPr>
        </p:nvSpPr>
        <p:spPr/>
        <p:txBody>
          <a:bodyPr/>
          <a:lstStyle/>
          <a:p>
            <a:pPr eaLnBrk="1" hangingPunct="1"/>
            <a:r>
              <a:rPr lang="en-US" altLang="zh-CN"/>
              <a:t>1</a:t>
            </a:r>
            <a:r>
              <a:rPr lang="zh-CN" altLang="en-US"/>
              <a:t>、顺序表的顺序查找</a:t>
            </a:r>
            <a:endParaRPr lang="zh-CN" altLang="en-US"/>
          </a:p>
        </p:txBody>
      </p:sp>
      <p:sp>
        <p:nvSpPr>
          <p:cNvPr id="3" name="内容占位符 2"/>
          <p:cNvSpPr>
            <a:spLocks noGrp="1"/>
          </p:cNvSpPr>
          <p:nvPr>
            <p:ph idx="1"/>
          </p:nvPr>
        </p:nvSpPr>
        <p:spPr>
          <a:xfrm>
            <a:off x="642938" y="1989138"/>
            <a:ext cx="8316912" cy="4114800"/>
          </a:xfrm>
        </p:spPr>
        <p:txBody>
          <a:bodyPr/>
          <a:lstStyle/>
          <a:p>
            <a:pPr marL="0" indent="363855" eaLnBrk="1" hangingPunct="1">
              <a:buFont typeface="Wingdings" panose="05000000000000000000" pitchFamily="2" charset="2"/>
              <a:buNone/>
              <a:defRPr/>
            </a:pPr>
            <a:r>
              <a:rPr lang="zh-CN" altLang="en-US" sz="2800" dirty="0"/>
              <a:t>   顺序表进行顺序查找：</a:t>
            </a:r>
            <a:endParaRPr lang="en-US" altLang="zh-CN" sz="2800" dirty="0"/>
          </a:p>
          <a:p>
            <a:pPr marL="0" indent="539750" eaLnBrk="1" hangingPunct="1">
              <a:buFont typeface="Wingdings" panose="05000000000000000000" pitchFamily="2" charset="2"/>
              <a:buNone/>
              <a:defRPr/>
            </a:pPr>
            <a:r>
              <a:rPr lang="zh-CN" altLang="en-US" sz="2800" dirty="0"/>
              <a:t>从表的第一个元素</a:t>
            </a:r>
            <a:r>
              <a:rPr lang="en-US" altLang="zh-CN" sz="2800" dirty="0"/>
              <a:t>table[0]</a:t>
            </a:r>
            <a:r>
              <a:rPr lang="zh-CN" altLang="en-US" sz="2800" dirty="0"/>
              <a:t>开始，依次对数组中的元素</a:t>
            </a:r>
            <a:r>
              <a:rPr lang="en-US" altLang="zh-CN" sz="2800" dirty="0"/>
              <a:t>table[</a:t>
            </a:r>
            <a:r>
              <a:rPr lang="en-US" altLang="zh-CN" sz="2800" dirty="0" err="1"/>
              <a:t>i</a:t>
            </a:r>
            <a:r>
              <a:rPr lang="en-US" altLang="zh-CN" sz="2800" dirty="0"/>
              <a:t>]</a:t>
            </a:r>
            <a:r>
              <a:rPr lang="zh-CN" altLang="en-US" sz="2800" dirty="0"/>
              <a:t>和给定值</a:t>
            </a:r>
            <a:r>
              <a:rPr lang="en-US" altLang="zh-CN" sz="2800" dirty="0"/>
              <a:t>value</a:t>
            </a:r>
            <a:r>
              <a:rPr lang="zh-CN" altLang="en-US" sz="2800" dirty="0"/>
              <a:t>进行比较，</a:t>
            </a:r>
            <a:endParaRPr lang="en-US" altLang="zh-CN" sz="2800" dirty="0"/>
          </a:p>
          <a:p>
            <a:pPr marL="0" indent="539750" eaLnBrk="1" hangingPunct="1">
              <a:buFont typeface="Wingdings" panose="05000000000000000000" pitchFamily="2" charset="2"/>
              <a:buNone/>
              <a:defRPr/>
            </a:pPr>
            <a:r>
              <a:rPr lang="zh-CN" altLang="en-US" sz="2800" dirty="0"/>
              <a:t>若当前记录的关键字与</a:t>
            </a:r>
            <a:r>
              <a:rPr lang="en-US" altLang="zh-CN" sz="2800" dirty="0"/>
              <a:t>value</a:t>
            </a:r>
            <a:r>
              <a:rPr lang="zh-CN" altLang="en-US" sz="2800" dirty="0"/>
              <a:t>相等，则查找成功，返回记录在表中的位置序号；</a:t>
            </a:r>
            <a:endParaRPr lang="en-US" altLang="zh-CN" sz="2800" dirty="0"/>
          </a:p>
          <a:p>
            <a:pPr marL="0" indent="539750" eaLnBrk="1" hangingPunct="1">
              <a:buFont typeface="Wingdings" panose="05000000000000000000" pitchFamily="2" charset="2"/>
              <a:buNone/>
              <a:defRPr/>
            </a:pPr>
            <a:r>
              <a:rPr lang="zh-CN" altLang="en-US" sz="2800" dirty="0"/>
              <a:t>若扫描结束仍未找到关键字等于</a:t>
            </a:r>
            <a:r>
              <a:rPr lang="en-US" altLang="zh-CN" sz="2800" dirty="0"/>
              <a:t>value</a:t>
            </a:r>
            <a:r>
              <a:rPr lang="zh-CN" altLang="en-US" sz="2800" dirty="0"/>
              <a:t>的记录，则查找不成功，返回－</a:t>
            </a:r>
            <a:r>
              <a:rPr lang="en-US" altLang="zh-CN" sz="2800" dirty="0"/>
              <a:t>1</a:t>
            </a:r>
            <a:r>
              <a:rPr lang="zh-CN" altLang="en-US" sz="2800" dirty="0"/>
              <a:t>。</a:t>
            </a:r>
            <a:endParaRPr lang="zh-CN" altLang="en-US" sz="2800" dirty="0"/>
          </a:p>
        </p:txBody>
      </p:sp>
      <p:sp>
        <p:nvSpPr>
          <p:cNvPr id="17412"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970A607-5DA7-4A58-8641-EC55CA3E278C}"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
          <p:cNvSpPr txBox="1">
            <a:spLocks noChangeArrowheads="1"/>
          </p:cNvSpPr>
          <p:nvPr/>
        </p:nvSpPr>
        <p:spPr bwMode="auto">
          <a:xfrm>
            <a:off x="971600" y="1195801"/>
            <a:ext cx="273504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1" lang="en-US" altLang="zh-CN" dirty="0">
                <a:solidFill>
                  <a:srgbClr val="C00000"/>
                </a:solidFill>
                <a:ea typeface="楷体_GB2312"/>
                <a:cs typeface="楷体_GB2312"/>
              </a:rPr>
              <a:t>B</a:t>
            </a:r>
            <a:r>
              <a:rPr kumimoji="1" lang="en-US" altLang="zh-CN" baseline="30000" dirty="0">
                <a:solidFill>
                  <a:srgbClr val="C00000"/>
                </a:solidFill>
                <a:ea typeface="楷体_GB2312"/>
                <a:cs typeface="楷体_GB2312"/>
              </a:rPr>
              <a:t>+ </a:t>
            </a:r>
            <a:r>
              <a:rPr kumimoji="1" lang="zh-CN" altLang="en-US" dirty="0">
                <a:solidFill>
                  <a:srgbClr val="C00000"/>
                </a:solidFill>
                <a:ea typeface="楷体_GB2312"/>
                <a:cs typeface="楷体_GB2312"/>
              </a:rPr>
              <a:t>树查找过程</a:t>
            </a:r>
            <a:endParaRPr kumimoji="1" lang="zh-CN" altLang="en-US" dirty="0">
              <a:solidFill>
                <a:srgbClr val="C00000"/>
              </a:solidFill>
              <a:ea typeface="楷体_GB2312"/>
              <a:cs typeface="楷体_GB2312"/>
            </a:endParaRPr>
          </a:p>
        </p:txBody>
      </p:sp>
      <p:sp>
        <p:nvSpPr>
          <p:cNvPr id="143363" name="Text Box 3"/>
          <p:cNvSpPr txBox="1">
            <a:spLocks noChangeArrowheads="1"/>
          </p:cNvSpPr>
          <p:nvPr/>
        </p:nvSpPr>
        <p:spPr bwMode="auto">
          <a:xfrm>
            <a:off x="683568" y="1916832"/>
            <a:ext cx="8196263" cy="393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10000"/>
              </a:spcBef>
              <a:buClrTx/>
              <a:buSzTx/>
              <a:buFont typeface="Wingdings" panose="05000000000000000000" pitchFamily="2" charset="2"/>
              <a:buChar char="Ø"/>
            </a:pPr>
            <a:r>
              <a:rPr lang="zh-CN" altLang="en-US" sz="2400" dirty="0">
                <a:latin typeface="宋体" panose="02010600030101010101" pitchFamily="2" charset="-122"/>
              </a:rPr>
              <a:t>与</a:t>
            </a:r>
            <a:r>
              <a:rPr lang="en-US" altLang="zh-CN" sz="2400" dirty="0"/>
              <a:t>B-</a:t>
            </a:r>
            <a:r>
              <a:rPr lang="zh-CN" altLang="en-US" sz="2400" dirty="0"/>
              <a:t>树相比</a:t>
            </a:r>
            <a:r>
              <a:rPr lang="zh-CN" altLang="en-US" sz="2400" dirty="0">
                <a:latin typeface="宋体" panose="02010600030101010101" pitchFamily="2" charset="-122"/>
              </a:rPr>
              <a:t>，对</a:t>
            </a:r>
            <a:r>
              <a:rPr lang="en-US" altLang="zh-CN" sz="2400" dirty="0"/>
              <a:t>B</a:t>
            </a:r>
            <a:r>
              <a:rPr lang="en-US" altLang="zh-CN" sz="2400" baseline="26000" dirty="0"/>
              <a:t>+</a:t>
            </a:r>
            <a:r>
              <a:rPr lang="zh-CN" altLang="en-US" sz="2400" dirty="0"/>
              <a:t>树不仅可以从根结点开始</a:t>
            </a:r>
            <a:r>
              <a:rPr lang="zh-CN" altLang="en-US" sz="2400" dirty="0">
                <a:latin typeface="宋体" panose="02010600030101010101" pitchFamily="2" charset="-122"/>
              </a:rPr>
              <a:t>按关键字随机查找，而且可以从最小关键字起，按</a:t>
            </a:r>
            <a:r>
              <a:rPr lang="zh-CN" altLang="en-US" sz="2400" dirty="0"/>
              <a:t>叶子结点的链接顺序进行顺序查找</a:t>
            </a:r>
            <a:r>
              <a:rPr lang="zh-CN" altLang="en-US" sz="2400" dirty="0">
                <a:latin typeface="宋体" panose="02010600030101010101" pitchFamily="2" charset="-122"/>
              </a:rPr>
              <a:t>。</a:t>
            </a:r>
            <a:endParaRPr lang="en-US" altLang="zh-CN" sz="2400" dirty="0">
              <a:latin typeface="宋体" panose="02010600030101010101" pitchFamily="2" charset="-122"/>
            </a:endParaRPr>
          </a:p>
          <a:p>
            <a:pPr algn="just" eaLnBrk="1" hangingPunct="1">
              <a:lnSpc>
                <a:spcPct val="150000"/>
              </a:lnSpc>
              <a:spcBef>
                <a:spcPct val="10000"/>
              </a:spcBef>
              <a:buClrTx/>
              <a:buSzTx/>
              <a:buFont typeface="Wingdings" panose="05000000000000000000" pitchFamily="2" charset="2"/>
              <a:buChar char="Ø"/>
            </a:pPr>
            <a:r>
              <a:rPr lang="zh-CN" altLang="en-US" sz="2400" dirty="0">
                <a:latin typeface="宋体" panose="02010600030101010101" pitchFamily="2" charset="-122"/>
              </a:rPr>
              <a:t>在</a:t>
            </a:r>
            <a:r>
              <a:rPr lang="en-US" altLang="zh-CN" sz="2400" dirty="0"/>
              <a:t>B</a:t>
            </a:r>
            <a:r>
              <a:rPr lang="en-US" altLang="zh-CN" sz="2400" baseline="26000" dirty="0"/>
              <a:t>+</a:t>
            </a:r>
            <a:r>
              <a:rPr lang="zh-CN" altLang="en-US" sz="2400" dirty="0"/>
              <a:t>树上进行索引查找时</a:t>
            </a:r>
            <a:r>
              <a:rPr lang="zh-CN" altLang="en-US" sz="2400" dirty="0">
                <a:latin typeface="宋体" panose="02010600030101010101" pitchFamily="2" charset="-122"/>
              </a:rPr>
              <a:t>，若非</a:t>
            </a:r>
            <a:r>
              <a:rPr lang="zh-CN" altLang="en-US" sz="2400" dirty="0"/>
              <a:t>叶子结点的关键字等于给定的</a:t>
            </a:r>
            <a:r>
              <a:rPr lang="en-US" altLang="zh-CN" sz="2400" dirty="0"/>
              <a:t>K</a:t>
            </a:r>
            <a:r>
              <a:rPr lang="zh-CN" altLang="en-US" sz="2400" dirty="0"/>
              <a:t>值</a:t>
            </a:r>
            <a:r>
              <a:rPr lang="zh-CN" altLang="en-US" sz="2400" dirty="0">
                <a:latin typeface="宋体" panose="02010600030101010101" pitchFamily="2" charset="-122"/>
              </a:rPr>
              <a:t>，并不终止，而是继续向下直到</a:t>
            </a:r>
            <a:r>
              <a:rPr lang="zh-CN" altLang="en-US" sz="2400" dirty="0"/>
              <a:t>叶子结点</a:t>
            </a:r>
            <a:r>
              <a:rPr lang="en-US" altLang="zh-CN" sz="2400" dirty="0"/>
              <a:t>(</a:t>
            </a:r>
            <a:r>
              <a:rPr lang="zh-CN" altLang="en-US" sz="2400" dirty="0"/>
              <a:t>只有叶子结点才存储记录</a:t>
            </a:r>
            <a:r>
              <a:rPr lang="en-US" altLang="zh-CN" sz="2400" dirty="0"/>
              <a:t>) </a:t>
            </a:r>
            <a:r>
              <a:rPr lang="zh-CN" altLang="en-US" sz="2400" dirty="0">
                <a:latin typeface="宋体" panose="02010600030101010101" pitchFamily="2" charset="-122"/>
              </a:rPr>
              <a:t>，</a:t>
            </a:r>
            <a:r>
              <a:rPr lang="zh-CN" altLang="en-US" sz="2400" dirty="0"/>
              <a:t>即无论查找成功与否</a:t>
            </a:r>
            <a:r>
              <a:rPr lang="zh-CN" altLang="en-US" sz="2400" dirty="0">
                <a:latin typeface="宋体" panose="02010600030101010101" pitchFamily="2" charset="-122"/>
              </a:rPr>
              <a:t>，都走了一条从根结点到</a:t>
            </a:r>
            <a:r>
              <a:rPr lang="zh-CN" altLang="en-US" sz="2400" dirty="0"/>
              <a:t>叶子结点的路径</a:t>
            </a:r>
            <a:r>
              <a:rPr lang="zh-CN" altLang="en-US" sz="2400" dirty="0">
                <a:latin typeface="宋体" panose="02010600030101010101" pitchFamily="2" charset="-122"/>
              </a:rPr>
              <a:t>。</a:t>
            </a:r>
            <a:endParaRPr kumimoji="1" lang="zh-CN" altLang="en-US" sz="2400" dirty="0">
              <a:ea typeface="楷体_GB2312"/>
              <a:cs typeface="楷体_GB2312"/>
            </a:endParaRPr>
          </a:p>
        </p:txBody>
      </p:sp>
      <p:sp>
        <p:nvSpPr>
          <p:cNvPr id="110596" name="Rectangle 2"/>
          <p:cNvSpPr txBox="1">
            <a:spLocks noChangeArrowheads="1"/>
          </p:cNvSpPr>
          <p:nvPr/>
        </p:nvSpPr>
        <p:spPr bwMode="gray">
          <a:xfrm>
            <a:off x="1295400" y="155104"/>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3600" dirty="0">
                <a:solidFill>
                  <a:schemeClr val="bg1"/>
                </a:solidFill>
                <a:latin typeface="Verdana" panose="020B0604030504040204" pitchFamily="34" charset="0"/>
                <a:ea typeface="楷体_GB2312"/>
                <a:cs typeface="楷体_GB2312"/>
              </a:rPr>
              <a:t>8.2   </a:t>
            </a:r>
            <a:r>
              <a:rPr lang="zh-CN" altLang="en-US" sz="3600" dirty="0">
                <a:solidFill>
                  <a:schemeClr val="bg1"/>
                </a:solidFill>
                <a:latin typeface="Verdana" panose="020B0604030504040204" pitchFamily="34" charset="0"/>
                <a:ea typeface="楷体_GB2312"/>
                <a:cs typeface="楷体_GB2312"/>
              </a:rPr>
              <a:t>动态查找表</a:t>
            </a:r>
            <a:endParaRPr lang="zh-CN" altLang="en-US" sz="3600" dirty="0">
              <a:solidFill>
                <a:schemeClr val="bg1"/>
              </a:solidFill>
              <a:latin typeface="Verdana" panose="020B0604030504040204" pitchFamily="34" charset="0"/>
              <a:ea typeface="楷体_GB2312"/>
              <a:cs typeface="楷体_GB2312"/>
            </a:endParaRPr>
          </a:p>
        </p:txBody>
      </p:sp>
      <p:sp>
        <p:nvSpPr>
          <p:cNvPr id="110597" name="灯片编号占位符 4"/>
          <p:cNvSpPr>
            <a:spLocks noGrp="1"/>
          </p:cNvSpPr>
          <p:nvPr>
            <p:ph type="sldNum" sz="quarter" idx="12"/>
          </p:nvPr>
        </p:nvSpPr>
        <p:spPr>
          <a:xfrm>
            <a:off x="5832475" y="6676176"/>
            <a:ext cx="3311525" cy="215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fld id="{072AB4FE-5CB8-451D-A4F5-31BAE0681FB0}" type="slidenum">
              <a:rPr lang="ko-KR" altLang="en-US" sz="1200" b="0">
                <a:solidFill>
                  <a:srgbClr val="16297A"/>
                </a:solidFill>
                <a:latin typeface="Verdana" panose="020B0604030504040204" pitchFamily="34" charset="0"/>
              </a:rPr>
            </a:fld>
            <a:endParaRPr lang="en-US" altLang="ko-KR" sz="1200" b="0">
              <a:solidFill>
                <a:srgbClr val="16297A"/>
              </a:solidFill>
              <a:latin typeface="Verdana" panose="020B060403050404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3362"/>
                                        </p:tgtEl>
                                        <p:attrNameLst>
                                          <p:attrName>style.visibility</p:attrName>
                                        </p:attrNameLst>
                                      </p:cBhvr>
                                      <p:to>
                                        <p:strVal val="visible"/>
                                      </p:to>
                                    </p:set>
                                    <p:animEffect transition="in" filter="wipe(up)">
                                      <p:cBhvr>
                                        <p:cTn id="7" dur="500"/>
                                        <p:tgtEl>
                                          <p:spTgt spid="1433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3363"/>
                                        </p:tgtEl>
                                        <p:attrNameLst>
                                          <p:attrName>style.visibility</p:attrName>
                                        </p:attrNameLst>
                                      </p:cBhvr>
                                      <p:to>
                                        <p:strVal val="visible"/>
                                      </p:to>
                                    </p:set>
                                    <p:animEffect transition="in" filter="wipe(left)">
                                      <p:cBhvr>
                                        <p:cTn id="12" dur="500"/>
                                        <p:tgtEl>
                                          <p:spTgt spid="143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2" grpId="0" autoUpdateAnimBg="0"/>
      <p:bldP spid="143363"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683568" y="1988840"/>
            <a:ext cx="8196263" cy="4531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10000"/>
              </a:spcBef>
              <a:buClrTx/>
              <a:buSzTx/>
              <a:buFont typeface="Wingdings" panose="05000000000000000000" pitchFamily="2" charset="2"/>
              <a:buChar char="Ø"/>
            </a:pPr>
            <a:r>
              <a:rPr lang="en-US" altLang="zh-CN" sz="2400" dirty="0">
                <a:latin typeface="宋体" panose="02010600030101010101" pitchFamily="2" charset="-122"/>
              </a:rPr>
              <a:t>B</a:t>
            </a:r>
            <a:r>
              <a:rPr lang="en-US" altLang="zh-CN" sz="2400" baseline="26000" dirty="0">
                <a:latin typeface="宋体" panose="02010600030101010101" pitchFamily="2" charset="-122"/>
              </a:rPr>
              <a:t>+</a:t>
            </a:r>
            <a:r>
              <a:rPr lang="zh-CN" altLang="en-US" sz="2400" dirty="0">
                <a:latin typeface="宋体" panose="02010600030101010101" pitchFamily="2" charset="-122"/>
              </a:rPr>
              <a:t>树的插入仅仅在叶子结点上进行。当叶子结点中的关键字个数</a:t>
            </a:r>
            <a:r>
              <a:rPr lang="zh-CN" altLang="en-US" sz="2400" dirty="0">
                <a:solidFill>
                  <a:schemeClr val="folHlink"/>
                </a:solidFill>
                <a:latin typeface="宋体" panose="02010600030101010101" pitchFamily="2" charset="-122"/>
              </a:rPr>
              <a:t>大于</a:t>
            </a:r>
            <a:r>
              <a:rPr lang="en-US" altLang="zh-CN" sz="2400" dirty="0">
                <a:solidFill>
                  <a:schemeClr val="folHlink"/>
                </a:solidFill>
                <a:latin typeface="宋体" panose="02010600030101010101" pitchFamily="2" charset="-122"/>
              </a:rPr>
              <a:t>m</a:t>
            </a:r>
            <a:r>
              <a:rPr lang="zh-CN" altLang="en-US" sz="2400" dirty="0">
                <a:latin typeface="宋体" panose="02010600030101010101" pitchFamily="2" charset="-122"/>
              </a:rPr>
              <a:t>时，“分裂”为两个结点，两个结点中所含有的关键字个数分别是</a:t>
            </a:r>
            <a:r>
              <a:rPr lang="zh-CN" altLang="en-US" sz="2400" dirty="0">
                <a:solidFill>
                  <a:schemeClr val="accent1"/>
                </a:solidFill>
                <a:latin typeface="宋体" panose="02010600030101010101" pitchFamily="2" charset="-122"/>
                <a:cs typeface="Times New Roman" panose="02020603050405020304" pitchFamily="18" charset="0"/>
                <a:sym typeface="Symbol" panose="05050102010706020507" pitchFamily="18" charset="2"/>
              </a:rPr>
              <a:t></a:t>
            </a:r>
            <a:r>
              <a:rPr lang="en-US" altLang="zh-CN" sz="2400" dirty="0">
                <a:solidFill>
                  <a:schemeClr val="accent1"/>
                </a:solidFill>
                <a:latin typeface="宋体" panose="02010600030101010101" pitchFamily="2" charset="-122"/>
                <a:cs typeface="Arial Unicode MS" pitchFamily="34" charset="-122"/>
              </a:rPr>
              <a:t>(</a:t>
            </a:r>
            <a:r>
              <a:rPr lang="en-US" altLang="zh-CN" sz="2400" dirty="0">
                <a:solidFill>
                  <a:schemeClr val="accent1"/>
                </a:solidFill>
                <a:latin typeface="宋体" panose="02010600030101010101" pitchFamily="2" charset="-122"/>
              </a:rPr>
              <a:t>m+1)/2</a:t>
            </a:r>
            <a:r>
              <a:rPr lang="en-US" altLang="zh-CN" sz="2400" dirty="0">
                <a:solidFill>
                  <a:schemeClr val="accent1"/>
                </a:solidFill>
                <a:latin typeface="宋体" panose="02010600030101010101" pitchFamily="2" charset="-122"/>
                <a:cs typeface="Times New Roman" panose="02020603050405020304" pitchFamily="18" charset="0"/>
                <a:sym typeface="Symbol" panose="05050102010706020507" pitchFamily="18" charset="2"/>
              </a:rPr>
              <a:t></a:t>
            </a:r>
            <a:r>
              <a:rPr lang="zh-CN" altLang="en-US" sz="2400" dirty="0">
                <a:latin typeface="宋体" panose="02010600030101010101" pitchFamily="2" charset="-122"/>
              </a:rPr>
              <a:t>和</a:t>
            </a:r>
            <a:r>
              <a:rPr lang="zh-CN" altLang="en-US" sz="2400" dirty="0">
                <a:solidFill>
                  <a:schemeClr val="folHlink"/>
                </a:solidFill>
                <a:latin typeface="宋体" panose="02010600030101010101" pitchFamily="2" charset="-122"/>
                <a:sym typeface="Symbol" panose="05050102010706020507" pitchFamily="18" charset="2"/>
              </a:rPr>
              <a:t> </a:t>
            </a:r>
            <a:r>
              <a:rPr lang="en-US" altLang="zh-CN" sz="2400" dirty="0">
                <a:solidFill>
                  <a:schemeClr val="folHlink"/>
                </a:solidFill>
                <a:latin typeface="宋体" panose="02010600030101010101" pitchFamily="2" charset="-122"/>
              </a:rPr>
              <a:t>(m+1)/2</a:t>
            </a:r>
            <a:r>
              <a:rPr lang="en-US" altLang="zh-CN" sz="2400" dirty="0">
                <a:solidFill>
                  <a:schemeClr val="folHlink"/>
                </a:solidFill>
                <a:latin typeface="宋体" panose="02010600030101010101" pitchFamily="2" charset="-122"/>
                <a:sym typeface="Symbol" panose="05050102010706020507" pitchFamily="18" charset="2"/>
              </a:rPr>
              <a:t></a:t>
            </a:r>
            <a:r>
              <a:rPr lang="en-US" altLang="zh-CN" sz="2400" dirty="0">
                <a:solidFill>
                  <a:schemeClr val="accent1"/>
                </a:solidFill>
                <a:latin typeface="宋体" panose="02010600030101010101" pitchFamily="2" charset="-122"/>
                <a:cs typeface="Arial Unicode MS" pitchFamily="34" charset="-122"/>
              </a:rPr>
              <a:t> </a:t>
            </a:r>
            <a:r>
              <a:rPr lang="zh-CN" altLang="en-US" sz="2400" dirty="0">
                <a:latin typeface="宋体" panose="02010600030101010101" pitchFamily="2" charset="-122"/>
              </a:rPr>
              <a:t>，且将这两个结点中的最大关键字提升到父结点中，用来替代原结点在父结点中所对应的关键字。提升后父结点又可能会分裂，依次类推。</a:t>
            </a:r>
            <a:endParaRPr lang="zh-CN" altLang="en-US" sz="2400" dirty="0">
              <a:latin typeface="宋体" panose="02010600030101010101" pitchFamily="2" charset="-122"/>
            </a:endParaRPr>
          </a:p>
          <a:p>
            <a:pPr algn="just" eaLnBrk="1" hangingPunct="1">
              <a:lnSpc>
                <a:spcPct val="150000"/>
              </a:lnSpc>
              <a:spcBef>
                <a:spcPct val="10000"/>
              </a:spcBef>
              <a:buClrTx/>
              <a:buSzTx/>
              <a:buFont typeface="Wingdings" panose="05000000000000000000" pitchFamily="2" charset="2"/>
              <a:buChar char="Ø"/>
            </a:pPr>
            <a:endParaRPr kumimoji="1" lang="en-US" altLang="zh-CN" sz="2400" dirty="0">
              <a:latin typeface="宋体" panose="02010600030101010101" pitchFamily="2" charset="-122"/>
              <a:ea typeface="楷体_GB2312"/>
              <a:cs typeface="楷体_GB2312"/>
            </a:endParaRPr>
          </a:p>
          <a:p>
            <a:pPr algn="just" eaLnBrk="1" hangingPunct="1">
              <a:lnSpc>
                <a:spcPct val="150000"/>
              </a:lnSpc>
              <a:spcBef>
                <a:spcPct val="10000"/>
              </a:spcBef>
              <a:buClrTx/>
              <a:buSzTx/>
              <a:buFont typeface="Wingdings" panose="05000000000000000000" pitchFamily="2" charset="2"/>
              <a:buChar char="Ø"/>
            </a:pPr>
            <a:endParaRPr kumimoji="1" lang="zh-CN" altLang="en-US" sz="2400" dirty="0">
              <a:ea typeface="楷体_GB2312"/>
              <a:cs typeface="楷体_GB2312"/>
            </a:endParaRPr>
          </a:p>
        </p:txBody>
      </p:sp>
      <p:sp>
        <p:nvSpPr>
          <p:cNvPr id="7" name="Text Box 2"/>
          <p:cNvSpPr txBox="1">
            <a:spLocks noChangeArrowheads="1"/>
          </p:cNvSpPr>
          <p:nvPr/>
        </p:nvSpPr>
        <p:spPr bwMode="auto">
          <a:xfrm>
            <a:off x="971600" y="1195801"/>
            <a:ext cx="273504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1" lang="en-US" altLang="zh-CN" dirty="0">
                <a:solidFill>
                  <a:srgbClr val="C00000"/>
                </a:solidFill>
                <a:ea typeface="楷体_GB2312"/>
                <a:cs typeface="楷体_GB2312"/>
              </a:rPr>
              <a:t>B</a:t>
            </a:r>
            <a:r>
              <a:rPr kumimoji="1" lang="en-US" altLang="zh-CN" baseline="30000" dirty="0">
                <a:solidFill>
                  <a:srgbClr val="C00000"/>
                </a:solidFill>
                <a:ea typeface="楷体_GB2312"/>
                <a:cs typeface="楷体_GB2312"/>
              </a:rPr>
              <a:t>+ </a:t>
            </a:r>
            <a:r>
              <a:rPr kumimoji="1" lang="zh-CN" altLang="en-US" dirty="0">
                <a:solidFill>
                  <a:srgbClr val="C00000"/>
                </a:solidFill>
                <a:ea typeface="楷体_GB2312"/>
                <a:cs typeface="楷体_GB2312"/>
              </a:rPr>
              <a:t>树查找过程</a:t>
            </a:r>
            <a:endParaRPr kumimoji="1" lang="zh-CN" altLang="en-US" dirty="0">
              <a:solidFill>
                <a:srgbClr val="C00000"/>
              </a:solidFill>
              <a:ea typeface="楷体_GB2312"/>
              <a:cs typeface="楷体_GB2312"/>
            </a:endParaRPr>
          </a:p>
        </p:txBody>
      </p:sp>
      <p:sp>
        <p:nvSpPr>
          <p:cNvPr id="2" name="灯片编号占位符 1"/>
          <p:cNvSpPr>
            <a:spLocks noGrp="1"/>
          </p:cNvSpPr>
          <p:nvPr>
            <p:ph type="sldNum" sz="quarter" idx="12"/>
          </p:nvPr>
        </p:nvSpPr>
        <p:spPr/>
        <p:txBody>
          <a:bodyPr/>
          <a:lstStyle/>
          <a:p>
            <a:pPr>
              <a:defRPr/>
            </a:pPr>
            <a:fld id="{9EE3FC62-86F7-416E-92C0-4F08BCF99AED}" type="slidenum">
              <a:rPr lang="zh-CN" altLang="en-US"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7" grpId="0"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p:cNvSpPr>
            <a:spLocks noGrp="1" noChangeArrowheads="1"/>
          </p:cNvSpPr>
          <p:nvPr>
            <p:ph type="title"/>
          </p:nvPr>
        </p:nvSpPr>
        <p:spPr/>
        <p:txBody>
          <a:bodyPr/>
          <a:lstStyle/>
          <a:p>
            <a:r>
              <a:rPr lang="zh-CN" altLang="en-US"/>
              <a:t>小结</a:t>
            </a:r>
            <a:r>
              <a:rPr lang="en-US" altLang="zh-CN"/>
              <a:t>	</a:t>
            </a:r>
            <a:endParaRPr lang="zh-CN" altLang="en-US"/>
          </a:p>
        </p:txBody>
      </p:sp>
      <p:sp>
        <p:nvSpPr>
          <p:cNvPr id="3" name="内容占位符 2"/>
          <p:cNvSpPr>
            <a:spLocks noGrp="1" noChangeArrowheads="1"/>
          </p:cNvSpPr>
          <p:nvPr>
            <p:ph idx="1"/>
          </p:nvPr>
        </p:nvSpPr>
        <p:spPr/>
        <p:txBody>
          <a:bodyPr/>
          <a:lstStyle/>
          <a:p>
            <a:r>
              <a:rPr lang="zh-CN" altLang="en-US" dirty="0"/>
              <a:t>线性表查找（顺序查找，折半查找）</a:t>
            </a:r>
            <a:endParaRPr lang="en-US" altLang="zh-CN" dirty="0"/>
          </a:p>
          <a:p>
            <a:r>
              <a:rPr lang="zh-CN" altLang="en-US" dirty="0"/>
              <a:t>二叉排序树（排序树、平衡树）</a:t>
            </a:r>
            <a:endParaRPr lang="en-US" altLang="zh-CN" dirty="0"/>
          </a:p>
          <a:p>
            <a:r>
              <a:rPr lang="zh-CN" altLang="en-US" dirty="0"/>
              <a:t>散列表（散列函数、冲突处理）</a:t>
            </a:r>
            <a:endParaRPr lang="en-US" altLang="zh-CN" dirty="0"/>
          </a:p>
          <a:p>
            <a:r>
              <a:rPr lang="en-US" altLang="zh-CN" dirty="0"/>
              <a:t>B-</a:t>
            </a:r>
            <a:r>
              <a:rPr lang="zh-CN" altLang="en-US" dirty="0"/>
              <a:t>树，</a:t>
            </a:r>
            <a:r>
              <a:rPr lang="en-US" altLang="zh-CN" dirty="0"/>
              <a:t>B</a:t>
            </a:r>
            <a:r>
              <a:rPr lang="en-US" altLang="zh-CN" baseline="30000" dirty="0"/>
              <a:t>+</a:t>
            </a:r>
            <a:r>
              <a:rPr lang="zh-CN" altLang="en-US" dirty="0"/>
              <a:t>树</a:t>
            </a:r>
            <a:endParaRPr lang="en-US" altLang="zh-CN" dirty="0"/>
          </a:p>
        </p:txBody>
      </p:sp>
      <p:sp>
        <p:nvSpPr>
          <p:cNvPr id="111620"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9E3DFDD2-A65C-41EB-8FCB-0A4D7055DE86}"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noChangeArrowheads="1"/>
          </p:cNvSpPr>
          <p:nvPr>
            <p:ph type="title"/>
          </p:nvPr>
        </p:nvSpPr>
        <p:spPr/>
        <p:txBody>
          <a:bodyPr/>
          <a:lstStyle/>
          <a:p>
            <a:pPr eaLnBrk="1" hangingPunct="1"/>
            <a:r>
              <a:rPr lang="en-US" altLang="zh-CN"/>
              <a:t>1</a:t>
            </a:r>
            <a:r>
              <a:rPr lang="zh-CN" altLang="en-US"/>
              <a:t>、顺序表的顺序查找</a:t>
            </a:r>
            <a:endParaRPr lang="zh-CN" altLang="en-US"/>
          </a:p>
        </p:txBody>
      </p:sp>
      <p:sp>
        <p:nvSpPr>
          <p:cNvPr id="15363" name="内容占位符 2"/>
          <p:cNvSpPr>
            <a:spLocks noGrp="1"/>
          </p:cNvSpPr>
          <p:nvPr>
            <p:ph idx="1"/>
          </p:nvPr>
        </p:nvSpPr>
        <p:spPr>
          <a:xfrm>
            <a:off x="857250" y="1989138"/>
            <a:ext cx="8102600" cy="411480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eaLnBrk="1" hangingPunct="1">
              <a:buFont typeface="Wingdings" panose="05000000000000000000" pitchFamily="2" charset="2"/>
              <a:buNone/>
              <a:defRPr/>
            </a:pPr>
            <a:r>
              <a:rPr lang="en-US" altLang="zh-CN" sz="2400" dirty="0"/>
              <a:t>public int </a:t>
            </a:r>
            <a:r>
              <a:rPr lang="en-US" altLang="zh-CN" sz="2400" dirty="0" err="1"/>
              <a:t>indexOf</a:t>
            </a:r>
            <a:r>
              <a:rPr lang="en-US" altLang="zh-CN" sz="2400" dirty="0"/>
              <a:t>(T element)               </a:t>
            </a:r>
            <a:r>
              <a:rPr lang="en-US" altLang="zh-CN" sz="2400" dirty="0">
                <a:solidFill>
                  <a:srgbClr val="00B050"/>
                </a:solidFill>
              </a:rPr>
              <a:t>//</a:t>
            </a:r>
            <a:r>
              <a:rPr lang="zh-CN" altLang="en-US" sz="2400" dirty="0">
                <a:solidFill>
                  <a:srgbClr val="00B050"/>
                </a:solidFill>
              </a:rPr>
              <a:t>顺序查找指定对象</a:t>
            </a:r>
            <a:endParaRPr lang="zh-CN" altLang="en-US" sz="2400" dirty="0">
              <a:solidFill>
                <a:srgbClr val="00B050"/>
              </a:solidFill>
            </a:endParaRPr>
          </a:p>
          <a:p>
            <a:pPr eaLnBrk="1" hangingPunct="1">
              <a:buFont typeface="Wingdings" panose="05000000000000000000" pitchFamily="2" charset="2"/>
              <a:buNone/>
              <a:defRPr/>
            </a:pPr>
            <a:r>
              <a:rPr lang="zh-CN" altLang="en-US" sz="2400" dirty="0"/>
              <a:t>    </a:t>
            </a:r>
            <a:r>
              <a:rPr lang="en-US" altLang="zh-CN" sz="2400" dirty="0"/>
              <a:t>{     </a:t>
            </a:r>
            <a:r>
              <a:rPr lang="en-US" altLang="zh-CN" sz="2400" dirty="0">
                <a:solidFill>
                  <a:srgbClr val="00B050"/>
                </a:solidFill>
              </a:rPr>
              <a:t>//</a:t>
            </a:r>
            <a:r>
              <a:rPr lang="zh-CN" altLang="en-US" sz="2400" dirty="0">
                <a:solidFill>
                  <a:srgbClr val="00B050"/>
                </a:solidFill>
              </a:rPr>
              <a:t>若查找成功返回首次出现位置，否则返回</a:t>
            </a:r>
            <a:r>
              <a:rPr lang="en-US" altLang="zh-CN" sz="2400" dirty="0">
                <a:solidFill>
                  <a:srgbClr val="00B050"/>
                </a:solidFill>
              </a:rPr>
              <a:t>-1</a:t>
            </a:r>
            <a:endParaRPr lang="en-US" altLang="zh-CN" sz="2400" dirty="0">
              <a:solidFill>
                <a:srgbClr val="00B050"/>
              </a:solidFill>
            </a:endParaRPr>
          </a:p>
          <a:p>
            <a:pPr eaLnBrk="1" hangingPunct="1">
              <a:buFont typeface="Wingdings" panose="05000000000000000000" pitchFamily="2" charset="2"/>
              <a:buNone/>
              <a:defRPr/>
            </a:pPr>
            <a:r>
              <a:rPr lang="en-US" altLang="zh-CN" sz="2400" dirty="0"/>
              <a:t>        if (element!=null)</a:t>
            </a:r>
            <a:endParaRPr lang="en-US" altLang="zh-CN" sz="2400" dirty="0"/>
          </a:p>
          <a:p>
            <a:pPr eaLnBrk="1" hangingPunct="1">
              <a:buFont typeface="Wingdings" panose="05000000000000000000" pitchFamily="2" charset="2"/>
              <a:buNone/>
              <a:defRPr/>
            </a:pPr>
            <a:r>
              <a:rPr lang="en-US" altLang="zh-CN" sz="2400" dirty="0"/>
              <a:t>            </a:t>
            </a:r>
            <a:r>
              <a:rPr lang="en-US" altLang="zh-CN" sz="2400" dirty="0">
                <a:solidFill>
                  <a:srgbClr val="FF0000"/>
                </a:solidFill>
              </a:rPr>
              <a:t>for (int </a:t>
            </a:r>
            <a:r>
              <a:rPr lang="en-US" altLang="zh-CN" sz="2400" dirty="0" err="1">
                <a:solidFill>
                  <a:srgbClr val="FF0000"/>
                </a:solidFill>
              </a:rPr>
              <a:t>i</a:t>
            </a:r>
            <a:r>
              <a:rPr lang="en-US" altLang="zh-CN" sz="2400" dirty="0">
                <a:solidFill>
                  <a:srgbClr val="FF0000"/>
                </a:solidFill>
              </a:rPr>
              <a:t>=0; </a:t>
            </a:r>
            <a:r>
              <a:rPr lang="en-US" altLang="zh-CN" sz="2400" dirty="0" err="1">
                <a:solidFill>
                  <a:srgbClr val="FF0000"/>
                </a:solidFill>
              </a:rPr>
              <a:t>i</a:t>
            </a:r>
            <a:r>
              <a:rPr lang="en-US" altLang="zh-CN" sz="2400" dirty="0">
                <a:solidFill>
                  <a:srgbClr val="FF0000"/>
                </a:solidFill>
              </a:rPr>
              <a:t>&lt;</a:t>
            </a:r>
            <a:r>
              <a:rPr lang="en-US" altLang="zh-CN" sz="2400" dirty="0" err="1">
                <a:solidFill>
                  <a:srgbClr val="FF0000"/>
                </a:solidFill>
              </a:rPr>
              <a:t>this.n</a:t>
            </a:r>
            <a:r>
              <a:rPr lang="en-US" altLang="zh-CN" sz="2400" dirty="0">
                <a:solidFill>
                  <a:srgbClr val="FF0000"/>
                </a:solidFill>
              </a:rPr>
              <a:t>; </a:t>
            </a:r>
            <a:r>
              <a:rPr lang="en-US" altLang="zh-CN" sz="2400" dirty="0" err="1">
                <a:solidFill>
                  <a:srgbClr val="FF0000"/>
                </a:solidFill>
              </a:rPr>
              <a:t>i</a:t>
            </a:r>
            <a:r>
              <a:rPr lang="en-US" altLang="zh-CN" sz="2400" dirty="0">
                <a:solidFill>
                  <a:srgbClr val="FF0000"/>
                </a:solidFill>
              </a:rPr>
              <a:t>++)</a:t>
            </a:r>
            <a:endParaRPr lang="en-US" altLang="zh-CN" sz="2400" dirty="0">
              <a:solidFill>
                <a:srgbClr val="FF0000"/>
              </a:solidFill>
            </a:endParaRPr>
          </a:p>
          <a:p>
            <a:pPr eaLnBrk="1" hangingPunct="1">
              <a:buFont typeface="Wingdings" panose="05000000000000000000" pitchFamily="2" charset="2"/>
              <a:buNone/>
              <a:defRPr/>
            </a:pPr>
            <a:r>
              <a:rPr lang="en-US" altLang="zh-CN" sz="2400" dirty="0"/>
              <a:t>                </a:t>
            </a:r>
            <a:r>
              <a:rPr lang="en-US" altLang="zh-CN" sz="2400" dirty="0">
                <a:solidFill>
                  <a:srgbClr val="FF0000"/>
                </a:solidFill>
              </a:rPr>
              <a:t>if (</a:t>
            </a:r>
            <a:r>
              <a:rPr lang="en-US" altLang="zh-CN" sz="2400" dirty="0" err="1">
                <a:solidFill>
                  <a:srgbClr val="FF0000"/>
                </a:solidFill>
              </a:rPr>
              <a:t>this.table</a:t>
            </a:r>
            <a:r>
              <a:rPr lang="en-US" altLang="zh-CN" sz="2400" dirty="0">
                <a:solidFill>
                  <a:srgbClr val="FF0000"/>
                </a:solidFill>
              </a:rPr>
              <a:t>[</a:t>
            </a:r>
            <a:r>
              <a:rPr lang="en-US" altLang="zh-CN" sz="2400" dirty="0" err="1">
                <a:solidFill>
                  <a:srgbClr val="FF0000"/>
                </a:solidFill>
              </a:rPr>
              <a:t>i</a:t>
            </a:r>
            <a:r>
              <a:rPr lang="en-US" altLang="zh-CN" sz="2400" dirty="0">
                <a:solidFill>
                  <a:srgbClr val="FF0000"/>
                </a:solidFill>
              </a:rPr>
              <a:t>].equals(element))</a:t>
            </a:r>
            <a:endParaRPr lang="en-US" altLang="zh-CN" sz="2400" dirty="0">
              <a:solidFill>
                <a:srgbClr val="FF0000"/>
              </a:solidFill>
            </a:endParaRPr>
          </a:p>
          <a:p>
            <a:pPr eaLnBrk="1" hangingPunct="1">
              <a:buFont typeface="Wingdings" panose="05000000000000000000" pitchFamily="2" charset="2"/>
              <a:buNone/>
              <a:defRPr/>
            </a:pPr>
            <a:r>
              <a:rPr lang="en-US" altLang="zh-CN" sz="2400" dirty="0">
                <a:solidFill>
                  <a:srgbClr val="00B050"/>
                </a:solidFill>
              </a:rPr>
              <a:t>                           //</a:t>
            </a:r>
            <a:r>
              <a:rPr lang="zh-CN" altLang="en-US" sz="2400" dirty="0">
                <a:solidFill>
                  <a:srgbClr val="00B050"/>
                </a:solidFill>
              </a:rPr>
              <a:t>对象采用</a:t>
            </a:r>
            <a:r>
              <a:rPr lang="en-US" altLang="zh-CN" sz="2400" dirty="0">
                <a:solidFill>
                  <a:srgbClr val="00B050"/>
                </a:solidFill>
              </a:rPr>
              <a:t>equals()</a:t>
            </a:r>
            <a:r>
              <a:rPr lang="zh-CN" altLang="en-US" sz="2400" dirty="0">
                <a:solidFill>
                  <a:srgbClr val="00B050"/>
                </a:solidFill>
              </a:rPr>
              <a:t>方法比较是否相等</a:t>
            </a:r>
            <a:endParaRPr lang="zh-CN" altLang="en-US" sz="2400" dirty="0">
              <a:solidFill>
                <a:srgbClr val="00B050"/>
              </a:solidFill>
            </a:endParaRPr>
          </a:p>
          <a:p>
            <a:pPr eaLnBrk="1" hangingPunct="1">
              <a:buFont typeface="Wingdings" panose="05000000000000000000" pitchFamily="2" charset="2"/>
              <a:buNone/>
              <a:defRPr/>
            </a:pPr>
            <a:r>
              <a:rPr lang="zh-CN" altLang="en-US" sz="2400" dirty="0"/>
              <a:t>                    </a:t>
            </a:r>
            <a:r>
              <a:rPr lang="en-US" altLang="zh-CN" sz="2400" dirty="0">
                <a:solidFill>
                  <a:srgbClr val="FF0000"/>
                </a:solidFill>
              </a:rPr>
              <a:t>return </a:t>
            </a:r>
            <a:r>
              <a:rPr lang="en-US" altLang="zh-CN" sz="2400" dirty="0" err="1">
                <a:solidFill>
                  <a:srgbClr val="FF0000"/>
                </a:solidFill>
              </a:rPr>
              <a:t>i</a:t>
            </a:r>
            <a:r>
              <a:rPr lang="en-US" altLang="zh-CN" sz="2400" dirty="0">
                <a:solidFill>
                  <a:srgbClr val="FF0000"/>
                </a:solidFill>
              </a:rPr>
              <a:t>;</a:t>
            </a:r>
            <a:endParaRPr lang="en-US" altLang="zh-CN" sz="2400" dirty="0">
              <a:solidFill>
                <a:srgbClr val="FF0000"/>
              </a:solidFill>
            </a:endParaRPr>
          </a:p>
          <a:p>
            <a:pPr eaLnBrk="1" hangingPunct="1">
              <a:buFont typeface="Wingdings" panose="05000000000000000000" pitchFamily="2" charset="2"/>
              <a:buNone/>
              <a:defRPr/>
            </a:pPr>
            <a:r>
              <a:rPr lang="en-US" altLang="zh-CN" sz="2400" dirty="0"/>
              <a:t>        return -1;</a:t>
            </a:r>
            <a:endParaRPr lang="en-US" altLang="zh-CN" sz="2400" dirty="0"/>
          </a:p>
          <a:p>
            <a:pPr eaLnBrk="1" hangingPunct="1">
              <a:buFont typeface="Wingdings" panose="05000000000000000000" pitchFamily="2" charset="2"/>
              <a:buNone/>
              <a:defRPr/>
            </a:pPr>
            <a:r>
              <a:rPr lang="en-US" altLang="zh-CN" sz="2400" dirty="0"/>
              <a:t>    }</a:t>
            </a:r>
            <a:endParaRPr lang="zh-CN" altLang="en-US" sz="2400" dirty="0"/>
          </a:p>
        </p:txBody>
      </p:sp>
      <p:sp>
        <p:nvSpPr>
          <p:cNvPr id="18436"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530251B-19F2-4CB6-9124-BC0DA6F1818F}" type="slidenum">
              <a:rPr lang="zh-CN" altLang="en-US" sz="1400"/>
            </a:fld>
            <a:endParaRPr lang="en-US" altLang="zh-CN"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noChangeArrowheads="1"/>
          </p:cNvSpPr>
          <p:nvPr>
            <p:ph type="title"/>
          </p:nvPr>
        </p:nvSpPr>
        <p:spPr/>
        <p:txBody>
          <a:bodyPr/>
          <a:lstStyle/>
          <a:p>
            <a:pPr eaLnBrk="1" hangingPunct="1"/>
            <a:r>
              <a:rPr lang="en-US" altLang="zh-CN"/>
              <a:t>2</a:t>
            </a:r>
            <a:r>
              <a:rPr lang="zh-CN" altLang="en-US"/>
              <a:t>、单链表的顺序查找 </a:t>
            </a:r>
            <a:endParaRPr lang="zh-CN" altLang="en-US"/>
          </a:p>
        </p:txBody>
      </p:sp>
      <p:sp>
        <p:nvSpPr>
          <p:cNvPr id="3" name="内容占位符 2"/>
          <p:cNvSpPr>
            <a:spLocks noGrp="1"/>
          </p:cNvSpPr>
          <p:nvPr>
            <p:ph idx="1"/>
          </p:nvPr>
        </p:nvSpPr>
        <p:spPr>
          <a:xfrm>
            <a:off x="827584" y="1988840"/>
            <a:ext cx="7772400" cy="4114800"/>
          </a:xfrm>
        </p:spPr>
        <p:txBody>
          <a:bodyPr/>
          <a:lstStyle/>
          <a:p>
            <a:pPr marL="0" indent="363855" eaLnBrk="1" hangingPunct="1">
              <a:buFont typeface="Wingdings" panose="05000000000000000000" pitchFamily="2" charset="2"/>
              <a:buNone/>
              <a:defRPr/>
            </a:pPr>
            <a:r>
              <a:rPr lang="zh-CN" altLang="en-US" dirty="0"/>
              <a:t> 单链表进行顺序查找：</a:t>
            </a:r>
            <a:endParaRPr lang="en-US" altLang="zh-CN" dirty="0"/>
          </a:p>
          <a:p>
            <a:pPr marL="0" indent="539750" eaLnBrk="1" hangingPunct="1">
              <a:buFont typeface="Wingdings" panose="05000000000000000000" pitchFamily="2" charset="2"/>
              <a:buNone/>
              <a:defRPr/>
            </a:pPr>
            <a:r>
              <a:rPr lang="zh-CN" altLang="en-US" dirty="0"/>
              <a:t>从表的表头</a:t>
            </a:r>
            <a:r>
              <a:rPr lang="en-US" altLang="zh-CN" dirty="0"/>
              <a:t>p=head</a:t>
            </a:r>
            <a:r>
              <a:rPr lang="zh-CN" altLang="en-US" dirty="0"/>
              <a:t>开始，依次</a:t>
            </a:r>
            <a:r>
              <a:rPr lang="en-US" altLang="zh-CN" dirty="0"/>
              <a:t>(p=</a:t>
            </a:r>
            <a:r>
              <a:rPr lang="en-US" altLang="zh-CN" dirty="0" err="1"/>
              <a:t>p.next</a:t>
            </a:r>
            <a:r>
              <a:rPr lang="en-US" altLang="zh-CN" dirty="0"/>
              <a:t>)</a:t>
            </a:r>
            <a:r>
              <a:rPr lang="zh-CN" altLang="en-US" dirty="0"/>
              <a:t>对链表中的元素</a:t>
            </a:r>
            <a:r>
              <a:rPr lang="en-US" altLang="zh-CN" dirty="0" err="1"/>
              <a:t>p.data</a:t>
            </a:r>
            <a:r>
              <a:rPr lang="zh-CN" altLang="en-US" dirty="0"/>
              <a:t>和给定值</a:t>
            </a:r>
            <a:r>
              <a:rPr lang="en-US" altLang="zh-CN" dirty="0"/>
              <a:t>value</a:t>
            </a:r>
            <a:r>
              <a:rPr lang="zh-CN" altLang="en-US" dirty="0"/>
              <a:t>进行比较，</a:t>
            </a:r>
            <a:endParaRPr lang="en-US" altLang="zh-CN" dirty="0"/>
          </a:p>
          <a:p>
            <a:pPr marL="0" indent="539750" eaLnBrk="1" hangingPunct="1">
              <a:buFont typeface="Wingdings" panose="05000000000000000000" pitchFamily="2" charset="2"/>
              <a:buNone/>
              <a:defRPr/>
            </a:pPr>
            <a:r>
              <a:rPr lang="zh-CN" altLang="en-US" dirty="0"/>
              <a:t>若当前记录的关键字与</a:t>
            </a:r>
            <a:r>
              <a:rPr lang="en-US" altLang="zh-CN" dirty="0"/>
              <a:t>value</a:t>
            </a:r>
            <a:r>
              <a:rPr lang="zh-CN" altLang="en-US" dirty="0"/>
              <a:t>相等，则查找成功，返回记录在表中的位置序号；</a:t>
            </a:r>
            <a:endParaRPr lang="en-US" altLang="zh-CN" dirty="0"/>
          </a:p>
          <a:p>
            <a:pPr marL="0" indent="539750" eaLnBrk="1" hangingPunct="1">
              <a:buFont typeface="Wingdings" panose="05000000000000000000" pitchFamily="2" charset="2"/>
              <a:buNone/>
              <a:defRPr/>
            </a:pPr>
            <a:r>
              <a:rPr lang="zh-CN" altLang="en-US" dirty="0"/>
              <a:t>若扫描结束仍未找到关键字等于</a:t>
            </a:r>
            <a:r>
              <a:rPr lang="en-US" altLang="zh-CN" dirty="0"/>
              <a:t>value</a:t>
            </a:r>
            <a:r>
              <a:rPr lang="zh-CN" altLang="en-US" dirty="0"/>
              <a:t>的记录，则查找不成功，返回－</a:t>
            </a:r>
            <a:r>
              <a:rPr lang="en-US" altLang="zh-CN" dirty="0"/>
              <a:t>1</a:t>
            </a:r>
            <a:r>
              <a:rPr lang="zh-CN" altLang="en-US" dirty="0"/>
              <a:t>。</a:t>
            </a:r>
            <a:endParaRPr lang="zh-CN" altLang="en-US" dirty="0"/>
          </a:p>
        </p:txBody>
      </p:sp>
      <p:sp>
        <p:nvSpPr>
          <p:cNvPr id="19460"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31C3016-5CA9-4C1B-B6B5-A5D7C3D1CC20}"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noChangeArrowheads="1"/>
          </p:cNvSpPr>
          <p:nvPr>
            <p:ph type="title"/>
          </p:nvPr>
        </p:nvSpPr>
        <p:spPr/>
        <p:txBody>
          <a:bodyPr/>
          <a:lstStyle/>
          <a:p>
            <a:pPr eaLnBrk="1" hangingPunct="1"/>
            <a:r>
              <a:rPr lang="en-US" altLang="zh-CN"/>
              <a:t>2</a:t>
            </a:r>
            <a:r>
              <a:rPr lang="zh-CN" altLang="en-US"/>
              <a:t>、单链表的顺序查找 </a:t>
            </a:r>
            <a:endParaRPr lang="zh-CN" altLang="en-US"/>
          </a:p>
        </p:txBody>
      </p:sp>
      <p:sp>
        <p:nvSpPr>
          <p:cNvPr id="17411" name="内容占位符 2"/>
          <p:cNvSpPr>
            <a:spLocks noGrp="1"/>
          </p:cNvSpPr>
          <p:nvPr>
            <p:ph idx="1"/>
          </p:nvPr>
        </p:nvSpPr>
        <p:spPr>
          <a:xfrm>
            <a:off x="395288" y="1484313"/>
            <a:ext cx="8674100" cy="5373687"/>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eaLnBrk="1" hangingPunct="1">
              <a:buFont typeface="Wingdings" panose="05000000000000000000" pitchFamily="2" charset="2"/>
              <a:buNone/>
              <a:defRPr/>
            </a:pPr>
            <a:r>
              <a:rPr lang="en-US" altLang="zh-CN" sz="2400" dirty="0"/>
              <a:t> public Node&lt;T&gt; </a:t>
            </a:r>
            <a:r>
              <a:rPr lang="en-US" altLang="zh-CN" sz="2400" dirty="0">
                <a:solidFill>
                  <a:srgbClr val="7030A0"/>
                </a:solidFill>
              </a:rPr>
              <a:t>search(T element, Node&lt;T&gt; start)  </a:t>
            </a:r>
            <a:endParaRPr lang="en-US" altLang="zh-CN" sz="2400" dirty="0">
              <a:solidFill>
                <a:srgbClr val="7030A0"/>
              </a:solidFill>
            </a:endParaRPr>
          </a:p>
          <a:p>
            <a:pPr eaLnBrk="1" hangingPunct="1">
              <a:buFont typeface="Wingdings" panose="05000000000000000000" pitchFamily="2" charset="2"/>
              <a:buNone/>
              <a:defRPr/>
            </a:pPr>
            <a:r>
              <a:rPr lang="en-US" altLang="zh-CN" sz="2400" dirty="0">
                <a:solidFill>
                  <a:srgbClr val="7030A0"/>
                </a:solidFill>
              </a:rPr>
              <a:t>   </a:t>
            </a:r>
            <a:r>
              <a:rPr lang="en-US" altLang="zh-CN" sz="2400" dirty="0">
                <a:solidFill>
                  <a:srgbClr val="00B050"/>
                </a:solidFill>
              </a:rPr>
              <a:t>//</a:t>
            </a:r>
            <a:r>
              <a:rPr lang="zh-CN" altLang="en-US" sz="2400" dirty="0">
                <a:solidFill>
                  <a:srgbClr val="00B050"/>
                </a:solidFill>
              </a:rPr>
              <a:t>从单链表结点</a:t>
            </a:r>
            <a:r>
              <a:rPr lang="en-US" altLang="zh-CN" sz="2400" dirty="0">
                <a:solidFill>
                  <a:srgbClr val="00B050"/>
                </a:solidFill>
              </a:rPr>
              <a:t>start</a:t>
            </a:r>
            <a:r>
              <a:rPr lang="zh-CN" altLang="en-US" sz="2400" dirty="0">
                <a:solidFill>
                  <a:srgbClr val="00B050"/>
                </a:solidFill>
              </a:rPr>
              <a:t>开始顺序查找指定对象若查找成功返回结点，否则返回</a:t>
            </a:r>
            <a:r>
              <a:rPr lang="en-US" altLang="zh-CN" sz="2400" dirty="0">
                <a:solidFill>
                  <a:srgbClr val="00B050"/>
                </a:solidFill>
              </a:rPr>
              <a:t>null</a:t>
            </a:r>
            <a:endParaRPr lang="zh-CN" altLang="en-US" sz="2400" dirty="0">
              <a:solidFill>
                <a:srgbClr val="00B050"/>
              </a:solidFill>
            </a:endParaRPr>
          </a:p>
          <a:p>
            <a:pPr eaLnBrk="1" hangingPunct="1">
              <a:buFont typeface="Wingdings" panose="05000000000000000000" pitchFamily="2" charset="2"/>
              <a:buNone/>
              <a:defRPr/>
            </a:pPr>
            <a:r>
              <a:rPr lang="zh-CN" altLang="en-US" sz="2400" dirty="0"/>
              <a:t>    </a:t>
            </a:r>
            <a:r>
              <a:rPr lang="en-US" altLang="zh-CN" sz="2400" dirty="0"/>
              <a:t>{  if (</a:t>
            </a:r>
            <a:r>
              <a:rPr lang="en-US" altLang="zh-CN" sz="2400" dirty="0" err="1"/>
              <a:t>this.head</a:t>
            </a:r>
            <a:r>
              <a:rPr lang="en-US" altLang="zh-CN" sz="2400" dirty="0"/>
              <a:t>==null || element==null)</a:t>
            </a:r>
            <a:endParaRPr lang="en-US" altLang="zh-CN" sz="2400" dirty="0"/>
          </a:p>
          <a:p>
            <a:pPr eaLnBrk="1" hangingPunct="1">
              <a:buFont typeface="Wingdings" panose="05000000000000000000" pitchFamily="2" charset="2"/>
              <a:buNone/>
              <a:defRPr/>
            </a:pPr>
            <a:r>
              <a:rPr lang="en-US" altLang="zh-CN" sz="2400" dirty="0"/>
              <a:t>            return null;</a:t>
            </a:r>
            <a:endParaRPr lang="en-US" altLang="zh-CN" sz="2400" dirty="0"/>
          </a:p>
          <a:p>
            <a:pPr eaLnBrk="1" hangingPunct="1">
              <a:buFont typeface="Wingdings" panose="05000000000000000000" pitchFamily="2" charset="2"/>
              <a:buNone/>
              <a:defRPr/>
            </a:pPr>
            <a:r>
              <a:rPr lang="en-US" altLang="zh-CN" sz="2400" dirty="0"/>
              <a:t>        Node&lt;T&gt; p=start;</a:t>
            </a:r>
            <a:endParaRPr lang="en-US" altLang="zh-CN" sz="2400" dirty="0"/>
          </a:p>
          <a:p>
            <a:pPr eaLnBrk="1" hangingPunct="1">
              <a:buFont typeface="Wingdings" panose="05000000000000000000" pitchFamily="2" charset="2"/>
              <a:buNone/>
              <a:defRPr/>
            </a:pPr>
            <a:r>
              <a:rPr lang="en-US" altLang="zh-CN" sz="2400" dirty="0">
                <a:solidFill>
                  <a:srgbClr val="FF0000"/>
                </a:solidFill>
              </a:rPr>
              <a:t>        while (p!=null &amp;&amp; !</a:t>
            </a:r>
            <a:r>
              <a:rPr lang="en-US" altLang="zh-CN" sz="2400" dirty="0" err="1">
                <a:solidFill>
                  <a:srgbClr val="FF0000"/>
                </a:solidFill>
              </a:rPr>
              <a:t>element.equals</a:t>
            </a:r>
            <a:r>
              <a:rPr lang="en-US" altLang="zh-CN" sz="2400" dirty="0">
                <a:solidFill>
                  <a:srgbClr val="FF0000"/>
                </a:solidFill>
              </a:rPr>
              <a:t>(</a:t>
            </a:r>
            <a:r>
              <a:rPr lang="en-US" altLang="zh-CN" sz="2400" dirty="0" err="1">
                <a:solidFill>
                  <a:srgbClr val="FF0000"/>
                </a:solidFill>
              </a:rPr>
              <a:t>p.data</a:t>
            </a:r>
            <a:r>
              <a:rPr lang="en-US" altLang="zh-CN" sz="2400" dirty="0">
                <a:solidFill>
                  <a:srgbClr val="FF0000"/>
                </a:solidFill>
              </a:rPr>
              <a:t>))</a:t>
            </a:r>
            <a:endParaRPr lang="en-US" altLang="zh-CN" sz="2400" dirty="0">
              <a:solidFill>
                <a:srgbClr val="FF0000"/>
              </a:solidFill>
            </a:endParaRPr>
          </a:p>
          <a:p>
            <a:pPr eaLnBrk="1" hangingPunct="1">
              <a:buFont typeface="Wingdings" panose="05000000000000000000" pitchFamily="2" charset="2"/>
              <a:buNone/>
              <a:defRPr/>
            </a:pPr>
            <a:r>
              <a:rPr lang="en-US" altLang="zh-CN" sz="2400" dirty="0"/>
              <a:t>        </a:t>
            </a:r>
            <a:r>
              <a:rPr lang="en-US" altLang="zh-CN" sz="2400" dirty="0">
                <a:solidFill>
                  <a:srgbClr val="FF0000"/>
                </a:solidFill>
              </a:rPr>
              <a:t>{         p = </a:t>
            </a:r>
            <a:r>
              <a:rPr lang="en-US" altLang="zh-CN" sz="2400" dirty="0" err="1">
                <a:solidFill>
                  <a:srgbClr val="FF0000"/>
                </a:solidFill>
              </a:rPr>
              <a:t>p.next</a:t>
            </a:r>
            <a:r>
              <a:rPr lang="en-US" altLang="zh-CN" sz="2400" dirty="0">
                <a:solidFill>
                  <a:srgbClr val="FF0000"/>
                </a:solidFill>
              </a:rPr>
              <a:t>;        }</a:t>
            </a:r>
            <a:endParaRPr lang="en-US" altLang="zh-CN" sz="2400" dirty="0">
              <a:solidFill>
                <a:srgbClr val="FF0000"/>
              </a:solidFill>
            </a:endParaRPr>
          </a:p>
          <a:p>
            <a:pPr eaLnBrk="1" hangingPunct="1">
              <a:buFont typeface="Wingdings" panose="05000000000000000000" pitchFamily="2" charset="2"/>
              <a:buNone/>
              <a:defRPr/>
            </a:pPr>
            <a:r>
              <a:rPr lang="en-US" altLang="zh-CN" sz="2400" dirty="0"/>
              <a:t>        </a:t>
            </a:r>
            <a:r>
              <a:rPr lang="en-US" altLang="zh-CN" sz="2400" dirty="0">
                <a:solidFill>
                  <a:srgbClr val="003399"/>
                </a:solidFill>
              </a:rPr>
              <a:t>return p;</a:t>
            </a:r>
            <a:endParaRPr lang="en-US" altLang="zh-CN" sz="2400" dirty="0">
              <a:solidFill>
                <a:srgbClr val="003399"/>
              </a:solidFill>
            </a:endParaRPr>
          </a:p>
          <a:p>
            <a:pPr eaLnBrk="1" hangingPunct="1">
              <a:buFont typeface="Wingdings" panose="05000000000000000000" pitchFamily="2" charset="2"/>
              <a:buNone/>
              <a:defRPr/>
            </a:pPr>
            <a:r>
              <a:rPr lang="en-US" altLang="zh-CN" sz="2400" dirty="0"/>
              <a:t>    }  </a:t>
            </a:r>
            <a:endParaRPr lang="en-US" altLang="zh-CN" sz="2400" dirty="0"/>
          </a:p>
          <a:p>
            <a:pPr eaLnBrk="1" hangingPunct="1">
              <a:buFont typeface="Wingdings" panose="05000000000000000000" pitchFamily="2" charset="2"/>
              <a:buNone/>
              <a:defRPr/>
            </a:pPr>
            <a:r>
              <a:rPr lang="en-US" altLang="zh-CN" sz="2400" dirty="0"/>
              <a:t>    public Node&lt;T&gt; search(T element)             </a:t>
            </a:r>
            <a:r>
              <a:rPr lang="en-US" altLang="zh-CN" sz="2400" dirty="0">
                <a:solidFill>
                  <a:srgbClr val="00B050"/>
                </a:solidFill>
              </a:rPr>
              <a:t>//</a:t>
            </a:r>
            <a:r>
              <a:rPr lang="zh-CN" altLang="en-US" sz="2400" dirty="0">
                <a:solidFill>
                  <a:srgbClr val="00B050"/>
                </a:solidFill>
              </a:rPr>
              <a:t>顺序查找指定对象</a:t>
            </a:r>
            <a:endParaRPr lang="zh-CN" altLang="en-US" sz="2400" dirty="0">
              <a:solidFill>
                <a:srgbClr val="00B050"/>
              </a:solidFill>
            </a:endParaRPr>
          </a:p>
          <a:p>
            <a:pPr eaLnBrk="1" hangingPunct="1">
              <a:buFont typeface="Wingdings" panose="05000000000000000000" pitchFamily="2" charset="2"/>
              <a:buNone/>
              <a:defRPr/>
            </a:pPr>
            <a:r>
              <a:rPr lang="zh-CN" altLang="en-US" sz="2400" dirty="0"/>
              <a:t>    </a:t>
            </a:r>
            <a:r>
              <a:rPr lang="en-US" altLang="zh-CN" sz="2400" dirty="0"/>
              <a:t>{        return </a:t>
            </a:r>
            <a:r>
              <a:rPr lang="en-US" altLang="zh-CN" sz="2400" dirty="0">
                <a:solidFill>
                  <a:srgbClr val="7030A0"/>
                </a:solidFill>
              </a:rPr>
              <a:t>search(element, head);     </a:t>
            </a:r>
            <a:r>
              <a:rPr lang="en-US" altLang="zh-CN" sz="2400" dirty="0"/>
              <a:t>}</a:t>
            </a:r>
            <a:endParaRPr lang="zh-CN" altLang="en-US" sz="2400" dirty="0"/>
          </a:p>
        </p:txBody>
      </p:sp>
      <p:sp>
        <p:nvSpPr>
          <p:cNvPr id="20484"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95EE5A2-BC53-48D0-BEDF-032E5AB1CBEF}" type="slidenum">
              <a:rPr lang="zh-CN" altLang="en-US" sz="1400"/>
            </a:fld>
            <a:endParaRPr lang="en-US" altLang="zh-CN"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noChangeArrowheads="1"/>
          </p:cNvSpPr>
          <p:nvPr>
            <p:ph type="title"/>
          </p:nvPr>
        </p:nvSpPr>
        <p:spPr/>
        <p:txBody>
          <a:bodyPr/>
          <a:lstStyle/>
          <a:p>
            <a:pPr eaLnBrk="1" hangingPunct="1"/>
            <a:r>
              <a:rPr lang="en-US" altLang="zh-CN"/>
              <a:t>2</a:t>
            </a:r>
            <a:r>
              <a:rPr lang="zh-CN" altLang="en-US"/>
              <a:t>、单链表的顺序查找 </a:t>
            </a:r>
            <a:endParaRPr lang="zh-CN" altLang="en-US"/>
          </a:p>
        </p:txBody>
      </p:sp>
      <p:sp>
        <p:nvSpPr>
          <p:cNvPr id="17411" name="内容占位符 2"/>
          <p:cNvSpPr>
            <a:spLocks noGrp="1"/>
          </p:cNvSpPr>
          <p:nvPr>
            <p:ph idx="1"/>
          </p:nvPr>
        </p:nvSpPr>
        <p:spPr>
          <a:xfrm>
            <a:off x="0" y="1916113"/>
            <a:ext cx="9145588" cy="4941887"/>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defRPr/>
            </a:pPr>
            <a:r>
              <a:rPr lang="en-US" altLang="zh-CN" sz="2800" dirty="0"/>
              <a:t>public T search(T key) </a:t>
            </a:r>
            <a:endParaRPr lang="en-US" altLang="zh-CN" sz="2800" dirty="0"/>
          </a:p>
          <a:p>
            <a:pPr>
              <a:defRPr/>
            </a:pPr>
            <a:r>
              <a:rPr lang="en-US" altLang="zh-CN" sz="2800" dirty="0"/>
              <a:t>{</a:t>
            </a:r>
            <a:endParaRPr lang="en-US" altLang="zh-CN" sz="2800" dirty="0"/>
          </a:p>
          <a:p>
            <a:pPr>
              <a:defRPr/>
            </a:pPr>
            <a:r>
              <a:rPr lang="en-US" altLang="zh-CN" sz="2800" dirty="0"/>
              <a:t>     if (key==null)</a:t>
            </a:r>
            <a:endParaRPr lang="en-US" altLang="zh-CN" sz="2800" dirty="0"/>
          </a:p>
          <a:p>
            <a:pPr>
              <a:defRPr/>
            </a:pPr>
            <a:r>
              <a:rPr lang="en-US" altLang="zh-CN" sz="2800" dirty="0"/>
              <a:t>         return null;</a:t>
            </a:r>
            <a:endParaRPr lang="en-US" altLang="zh-CN" sz="2800" dirty="0"/>
          </a:p>
          <a:p>
            <a:pPr>
              <a:defRPr/>
            </a:pPr>
            <a:r>
              <a:rPr lang="en-US" altLang="zh-CN" sz="2800" dirty="0"/>
              <a:t>     for (Node&lt;T&gt; p=</a:t>
            </a:r>
            <a:r>
              <a:rPr lang="en-US" altLang="zh-CN" sz="2800" dirty="0" err="1"/>
              <a:t>this.head.next</a:t>
            </a:r>
            <a:r>
              <a:rPr lang="en-US" altLang="zh-CN" sz="2800" dirty="0"/>
              <a:t>;  p!=null;  p=</a:t>
            </a:r>
            <a:r>
              <a:rPr lang="en-US" altLang="zh-CN" sz="2800" dirty="0" err="1"/>
              <a:t>p.next</a:t>
            </a:r>
            <a:r>
              <a:rPr lang="en-US" altLang="zh-CN" sz="2800" dirty="0"/>
              <a:t>)</a:t>
            </a:r>
            <a:endParaRPr lang="en-US" altLang="zh-CN" sz="2800" dirty="0"/>
          </a:p>
          <a:p>
            <a:pPr>
              <a:defRPr/>
            </a:pPr>
            <a:r>
              <a:rPr lang="en-US" altLang="zh-CN" sz="2800" dirty="0"/>
              <a:t>            if (</a:t>
            </a:r>
            <a:r>
              <a:rPr lang="en-US" altLang="zh-CN" sz="2800" dirty="0" err="1"/>
              <a:t>p.data.equals</a:t>
            </a:r>
            <a:r>
              <a:rPr lang="en-US" altLang="zh-CN" sz="2800" dirty="0"/>
              <a:t>(key))</a:t>
            </a:r>
            <a:endParaRPr lang="en-US" altLang="zh-CN" sz="2800" dirty="0"/>
          </a:p>
          <a:p>
            <a:pPr>
              <a:defRPr/>
            </a:pPr>
            <a:r>
              <a:rPr lang="en-US" altLang="zh-CN" sz="2800" dirty="0"/>
              <a:t>                return </a:t>
            </a:r>
            <a:r>
              <a:rPr lang="en-US" altLang="zh-CN" sz="2800" dirty="0" err="1"/>
              <a:t>p.data</a:t>
            </a:r>
            <a:r>
              <a:rPr lang="en-US" altLang="zh-CN" sz="2800" dirty="0"/>
              <a:t>;</a:t>
            </a:r>
            <a:endParaRPr lang="en-US" altLang="zh-CN" sz="2800" dirty="0"/>
          </a:p>
          <a:p>
            <a:pPr>
              <a:defRPr/>
            </a:pPr>
            <a:r>
              <a:rPr lang="en-US" altLang="zh-CN" sz="2800" dirty="0"/>
              <a:t>     return null;</a:t>
            </a:r>
            <a:endParaRPr lang="en-US" altLang="zh-CN" sz="2800" dirty="0"/>
          </a:p>
          <a:p>
            <a:pPr>
              <a:defRPr/>
            </a:pPr>
            <a:r>
              <a:rPr lang="zh-CN" altLang="en-US" sz="2800" dirty="0"/>
              <a:t> </a:t>
            </a:r>
            <a:r>
              <a:rPr lang="en-US" altLang="zh-CN" sz="2800" dirty="0"/>
              <a:t>}</a:t>
            </a:r>
            <a:endParaRPr lang="zh-CN" altLang="en-US" sz="2000" dirty="0"/>
          </a:p>
        </p:txBody>
      </p:sp>
      <p:sp>
        <p:nvSpPr>
          <p:cNvPr id="21508"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9025FE5C-8512-4E19-A984-6AB91FCF1946}" type="slidenum">
              <a:rPr lang="zh-CN" altLang="en-US" sz="1400"/>
            </a:fld>
            <a:endParaRPr lang="en-US" altLang="zh-CN"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zh-CN" altLang="en-US" sz="4000"/>
              <a:t>顺序查找算法效率分析</a:t>
            </a:r>
            <a:endParaRPr lang="zh-CN" altLang="en-US" sz="4000"/>
          </a:p>
        </p:txBody>
      </p:sp>
      <p:sp>
        <p:nvSpPr>
          <p:cNvPr id="290819" name="Rectangle 3"/>
          <p:cNvSpPr>
            <a:spLocks noGrp="1" noChangeArrowheads="1"/>
          </p:cNvSpPr>
          <p:nvPr>
            <p:ph type="body" idx="1"/>
          </p:nvPr>
        </p:nvSpPr>
        <p:spPr>
          <a:xfrm>
            <a:off x="357188" y="1714500"/>
            <a:ext cx="8602662" cy="4786313"/>
          </a:xfrm>
        </p:spPr>
        <p:txBody>
          <a:bodyPr/>
          <a:lstStyle/>
          <a:p>
            <a:pPr marL="0" indent="452755" eaLnBrk="1" hangingPunct="1">
              <a:buFontTx/>
              <a:buNone/>
            </a:pPr>
            <a:r>
              <a:rPr lang="zh-CN" altLang="en-US" sz="2800"/>
              <a:t>如果每个记录的查找概率相等，则</a:t>
            </a:r>
            <a:r>
              <a:rPr lang="en-US" altLang="zh-CN" sz="2800"/>
              <a:t>P</a:t>
            </a:r>
            <a:r>
              <a:rPr lang="en-US" altLang="zh-CN" sz="2800" baseline="-25000"/>
              <a:t>i</a:t>
            </a:r>
            <a:r>
              <a:rPr lang="en-US" altLang="zh-CN" sz="2800"/>
              <a:t> = 1 / n; C</a:t>
            </a:r>
            <a:r>
              <a:rPr lang="en-US" altLang="zh-CN" sz="2800" baseline="-25000"/>
              <a:t>i</a:t>
            </a:r>
            <a:r>
              <a:rPr lang="zh-CN" altLang="en-US" sz="2800"/>
              <a:t>表示如果第</a:t>
            </a:r>
            <a:r>
              <a:rPr lang="en-US" altLang="zh-CN" sz="2800"/>
              <a:t>i</a:t>
            </a:r>
            <a:r>
              <a:rPr lang="zh-CN" altLang="en-US" sz="2800"/>
              <a:t>个记录的关键字和给定值相等，要找到这个记录需和给定值进行比较的次数。显然</a:t>
            </a:r>
            <a:r>
              <a:rPr lang="en-US" altLang="zh-CN" sz="2800"/>
              <a:t>C</a:t>
            </a:r>
            <a:r>
              <a:rPr lang="en-US" altLang="zh-CN" sz="2800" baseline="-25000"/>
              <a:t>i</a:t>
            </a:r>
            <a:r>
              <a:rPr lang="zh-CN" altLang="en-US" sz="2800"/>
              <a:t>取决于所查记录在表中的位置，即</a:t>
            </a:r>
            <a:r>
              <a:rPr lang="en-US" altLang="zh-CN" sz="2800"/>
              <a:t>C</a:t>
            </a:r>
            <a:r>
              <a:rPr lang="en-US" altLang="zh-CN" sz="2800" baseline="-25000"/>
              <a:t>i</a:t>
            </a:r>
            <a:r>
              <a:rPr lang="en-US" altLang="zh-CN" sz="2800"/>
              <a:t> =  i </a:t>
            </a:r>
            <a:r>
              <a:rPr lang="zh-CN" altLang="en-US" sz="2800"/>
              <a:t>。这样，在等概率情况下，顺序表查找成功的平均查找长度为：</a:t>
            </a:r>
            <a:endParaRPr lang="en-US" altLang="zh-CN" sz="2800"/>
          </a:p>
          <a:p>
            <a:pPr marL="0" indent="452755" eaLnBrk="1" hangingPunct="1">
              <a:buFontTx/>
              <a:buNone/>
            </a:pPr>
            <a:endParaRPr lang="zh-CN" altLang="en-US" sz="2400"/>
          </a:p>
          <a:p>
            <a:pPr marL="0" indent="452755" eaLnBrk="1" hangingPunct="1">
              <a:buFontTx/>
              <a:buNone/>
            </a:pPr>
            <a:endParaRPr lang="en-US" altLang="zh-CN" sz="2800"/>
          </a:p>
        </p:txBody>
      </p:sp>
      <p:sp>
        <p:nvSpPr>
          <p:cNvPr id="22532" name="Rectangle 5"/>
          <p:cNvSpPr>
            <a:spLocks noChangeArrowheads="1"/>
          </p:cNvSpPr>
          <p:nvPr/>
        </p:nvSpPr>
        <p:spPr bwMode="auto">
          <a:xfrm>
            <a:off x="0" y="3257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b="0"/>
          </a:p>
        </p:txBody>
      </p:sp>
      <p:graphicFrame>
        <p:nvGraphicFramePr>
          <p:cNvPr id="2050" name="Object 4"/>
          <p:cNvGraphicFramePr>
            <a:graphicFrameLocks noChangeAspect="1"/>
          </p:cNvGraphicFramePr>
          <p:nvPr/>
        </p:nvGraphicFramePr>
        <p:xfrm>
          <a:off x="614363" y="3844925"/>
          <a:ext cx="8172450" cy="955675"/>
        </p:xfrm>
        <a:graphic>
          <a:graphicData uri="http://schemas.openxmlformats.org/presentationml/2006/ole">
            <mc:AlternateContent xmlns:mc="http://schemas.openxmlformats.org/markup-compatibility/2006">
              <mc:Choice xmlns:v="urn:schemas-microsoft-com:vml" Requires="v">
                <p:oleObj spid="_x0000_s22628" name="公式" r:id="rId1" imgW="3657600" imgH="431800" progId="Equation.3">
                  <p:embed/>
                </p:oleObj>
              </mc:Choice>
              <mc:Fallback>
                <p:oleObj name="公式" r:id="rId1" imgW="3657600" imgH="4318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63" y="3844925"/>
                        <a:ext cx="81724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4" name="Rectangle 7"/>
          <p:cNvSpPr>
            <a:spLocks noChangeArrowheads="1"/>
          </p:cNvSpPr>
          <p:nvPr/>
        </p:nvSpPr>
        <p:spPr bwMode="auto">
          <a:xfrm>
            <a:off x="0" y="3257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22535" name="灯片编号占位符 1"/>
          <p:cNvSpPr>
            <a:spLocks noGrp="1" noChangeArrowheads="1"/>
          </p:cNvSpPr>
          <p:nvPr>
            <p:ph type="sldNum" sz="quarter" idx="12"/>
          </p:nvPr>
        </p:nvSpPr>
        <p:spPr>
          <a:xfrm>
            <a:off x="7038975" y="6418263"/>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14FEFAA-B58E-422C-95BE-95171E2838A2}" type="slidenum">
              <a:rPr lang="zh-CN" altLang="en-US" sz="1400"/>
            </a:fld>
            <a:endParaRPr lang="en-US" altLang="zh-CN" sz="1400"/>
          </a:p>
        </p:txBody>
      </p:sp>
      <p:sp>
        <p:nvSpPr>
          <p:cNvPr id="3" name="文本框 2"/>
          <p:cNvSpPr txBox="1">
            <a:spLocks noChangeArrowheads="1"/>
          </p:cNvSpPr>
          <p:nvPr/>
        </p:nvSpPr>
        <p:spPr bwMode="auto">
          <a:xfrm>
            <a:off x="427038" y="4681538"/>
            <a:ext cx="8172450"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在上述查找中若出现不成功的情况，一定是将整个表的记录都比较以后才可确定，所以顺序表上顺序查找不成功的查找长度为</a:t>
            </a:r>
            <a:r>
              <a:rPr lang="en-US" altLang="zh-CN" sz="2800" b="1"/>
              <a:t>n</a:t>
            </a:r>
            <a:r>
              <a:rPr lang="zh-CN" altLang="en-US" sz="2800" b="1"/>
              <a:t>。</a:t>
            </a:r>
            <a:endParaRPr lang="zh-CN" altLang="en-US" sz="2800" b="1">
              <a:latin typeface="宋体" panose="02010600030101010101" pitchFamily="2" charset="-122"/>
            </a:endParaRPr>
          </a:p>
          <a:p>
            <a:pPr eaLnBrk="1" hangingPunct="1"/>
            <a:endParaRPr lang="zh-CN" altLang="en-US"/>
          </a:p>
        </p:txBody>
      </p:sp>
      <p:pic>
        <p:nvPicPr>
          <p:cNvPr id="4"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 y="6075363"/>
            <a:ext cx="2994025"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a:spLocks noRot="1" noChangeAspect="1" noMove="1" noResize="1" noEditPoints="1" noAdjustHandles="1" noChangeArrowheads="1" noChangeShapeType="1" noTextEdit="1"/>
          </p:cNvSpPr>
          <p:nvPr/>
        </p:nvSpPr>
        <p:spPr>
          <a:xfrm>
            <a:off x="4199873" y="6109967"/>
            <a:ext cx="5116512" cy="609269"/>
          </a:xfrm>
          <a:prstGeom prst="rect">
            <a:avLst/>
          </a:prstGeom>
          <a:blipFill>
            <a:blip r:embed="rId4"/>
            <a:stretch>
              <a:fillRect l="-4291" t="-4000" b="-20000"/>
            </a:stretch>
          </a:blipFill>
        </p:spPr>
        <p:txBody>
          <a:bodyPr/>
          <a:lstStyle/>
          <a:p>
            <a:r>
              <a:rPr lang="zh-CN" altLang="en-US">
                <a:noFill/>
              </a:rPr>
              <a:t> </a:t>
            </a:r>
            <a:endParaRPr lang="zh-CN" altLang="en-US">
              <a:no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0819">
                                            <p:txEl>
                                              <p:pRg st="0" end="0"/>
                                            </p:txEl>
                                          </p:spTgt>
                                        </p:tgtEl>
                                        <p:attrNameLst>
                                          <p:attrName>style.visibility</p:attrName>
                                        </p:attrNameLst>
                                      </p:cBhvr>
                                      <p:to>
                                        <p:strVal val="visible"/>
                                      </p:to>
                                    </p:set>
                                    <p:animEffect transition="in" filter="blinds(horizontal)">
                                      <p:cBhvr>
                                        <p:cTn id="7" dur="500"/>
                                        <p:tgtEl>
                                          <p:spTgt spid="2908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blinds(horizontal)">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9" grpId="0" build="p"/>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noChangeArrowheads="1"/>
          </p:cNvSpPr>
          <p:nvPr>
            <p:ph type="title"/>
          </p:nvPr>
        </p:nvSpPr>
        <p:spPr/>
        <p:txBody>
          <a:bodyPr/>
          <a:lstStyle/>
          <a:p>
            <a:r>
              <a:rPr lang="en-US" altLang="zh-CN" sz="4000"/>
              <a:t>8.2.2   </a:t>
            </a:r>
            <a:r>
              <a:rPr lang="zh-CN" altLang="en-US" sz="4000"/>
              <a:t>基于有序顺序表的折半查找</a:t>
            </a:r>
            <a:endParaRPr lang="zh-CN" altLang="en-US" sz="4000"/>
          </a:p>
        </p:txBody>
      </p:sp>
      <p:sp>
        <p:nvSpPr>
          <p:cNvPr id="3" name="内容占位符 2"/>
          <p:cNvSpPr>
            <a:spLocks noGrp="1" noChangeArrowheads="1"/>
          </p:cNvSpPr>
          <p:nvPr>
            <p:ph idx="1"/>
          </p:nvPr>
        </p:nvSpPr>
        <p:spPr>
          <a:xfrm>
            <a:off x="857250" y="1989138"/>
            <a:ext cx="8102600" cy="4114800"/>
          </a:xfrm>
        </p:spPr>
        <p:txBody>
          <a:bodyPr/>
          <a:lstStyle/>
          <a:p>
            <a:pPr marL="0" indent="717550">
              <a:buFontTx/>
              <a:buNone/>
            </a:pPr>
            <a:r>
              <a:rPr lang="zh-CN" altLang="en-US" sz="2800"/>
              <a:t>记录的关键字有序时，可以用折半查找</a:t>
            </a:r>
            <a:r>
              <a:rPr lang="en-US" altLang="zh-CN" sz="2800"/>
              <a:t>(binary search)</a:t>
            </a:r>
            <a:r>
              <a:rPr lang="zh-CN" altLang="en-US" sz="2800"/>
              <a:t>来实现。折半查找又称二分查找，它是一种查找效率较高的方法。折半查找要求表中记录按关键字排好序，并且只能在顺序存储结构的有序表上实现。</a:t>
            </a:r>
            <a:endParaRPr lang="zh-CN" altLang="en-US" sz="2800">
              <a:latin typeface="宋体" panose="02010600030101010101" pitchFamily="2" charset="-122"/>
            </a:endParaRPr>
          </a:p>
          <a:p>
            <a:pPr marL="0" indent="717550">
              <a:buFontTx/>
              <a:buNone/>
            </a:pPr>
            <a:r>
              <a:rPr lang="zh-CN" altLang="en-US" sz="2800"/>
              <a:t>二分查找的基本思想是：每次</a:t>
            </a:r>
            <a:r>
              <a:rPr lang="zh-CN" altLang="en-US" sz="2800">
                <a:solidFill>
                  <a:srgbClr val="FF0000"/>
                </a:solidFill>
              </a:rPr>
              <a:t>将给定值</a:t>
            </a:r>
            <a:r>
              <a:rPr lang="en-US" altLang="zh-CN" sz="2800">
                <a:solidFill>
                  <a:srgbClr val="FF0000"/>
                </a:solidFill>
              </a:rPr>
              <a:t>Value</a:t>
            </a:r>
            <a:r>
              <a:rPr lang="zh-CN" altLang="en-US" sz="2800">
                <a:solidFill>
                  <a:srgbClr val="FF0000"/>
                </a:solidFill>
              </a:rPr>
              <a:t>与有序表中间位置上的记录关键字进行比较</a:t>
            </a:r>
            <a:r>
              <a:rPr lang="zh-CN" altLang="en-US" sz="2800"/>
              <a:t>，确定待查记录所在的范围</a:t>
            </a:r>
            <a:r>
              <a:rPr lang="en-US" altLang="zh-CN" sz="2800"/>
              <a:t>(</a:t>
            </a:r>
            <a:r>
              <a:rPr lang="zh-CN" altLang="en-US" sz="2800"/>
              <a:t>在前半部分还是后半部分中</a:t>
            </a:r>
            <a:r>
              <a:rPr lang="en-US" altLang="zh-CN" sz="2800"/>
              <a:t>)</a:t>
            </a:r>
            <a:r>
              <a:rPr lang="zh-CN" altLang="en-US" sz="2800"/>
              <a:t>，</a:t>
            </a:r>
            <a:r>
              <a:rPr lang="zh-CN" altLang="en-US" sz="2800">
                <a:solidFill>
                  <a:srgbClr val="FF0000"/>
                </a:solidFill>
              </a:rPr>
              <a:t>然后逐步缩小范围</a:t>
            </a:r>
            <a:r>
              <a:rPr lang="zh-CN" altLang="en-US" sz="2800"/>
              <a:t>直到确定找到或找不到对应记录为止。</a:t>
            </a:r>
            <a:endParaRPr lang="zh-CN" altLang="en-US" sz="2800">
              <a:latin typeface="宋体" panose="02010600030101010101" pitchFamily="2" charset="-122"/>
            </a:endParaRPr>
          </a:p>
          <a:p>
            <a:pPr marL="0" indent="717550">
              <a:buFont typeface="Wingdings" panose="05000000000000000000" pitchFamily="2" charset="2"/>
              <a:buNone/>
            </a:pPr>
            <a:endParaRPr lang="zh-CN" altLang="en-US" sz="2800"/>
          </a:p>
        </p:txBody>
      </p:sp>
      <p:sp>
        <p:nvSpPr>
          <p:cNvPr id="24580"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3AF0C3F6-E691-48EE-A8BE-900C3B6FED6E}"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noChangeArrowheads="1"/>
          </p:cNvSpPr>
          <p:nvPr>
            <p:ph type="title"/>
          </p:nvPr>
        </p:nvSpPr>
        <p:spPr/>
        <p:txBody>
          <a:bodyPr/>
          <a:lstStyle/>
          <a:p>
            <a:r>
              <a:rPr lang="zh-CN" altLang="en-US"/>
              <a:t>折半查找算法描述</a:t>
            </a:r>
            <a:endParaRPr lang="zh-CN" altLang="en-US"/>
          </a:p>
        </p:txBody>
      </p:sp>
      <p:sp>
        <p:nvSpPr>
          <p:cNvPr id="3" name="内容占位符 2"/>
          <p:cNvSpPr>
            <a:spLocks noGrp="1" noChangeArrowheads="1"/>
          </p:cNvSpPr>
          <p:nvPr>
            <p:ph idx="1"/>
          </p:nvPr>
        </p:nvSpPr>
        <p:spPr>
          <a:xfrm>
            <a:off x="571500" y="1857375"/>
            <a:ext cx="8429625" cy="4643438"/>
          </a:xfrm>
        </p:spPr>
        <p:txBody>
          <a:bodyPr/>
          <a:lstStyle/>
          <a:p>
            <a:pPr marL="0" indent="446405">
              <a:buFontTx/>
              <a:buNone/>
            </a:pPr>
            <a:r>
              <a:rPr lang="zh-CN" altLang="en-US" sz="2800"/>
              <a:t>设有序表</a:t>
            </a:r>
            <a:r>
              <a:rPr lang="en-US" altLang="zh-CN" sz="2800"/>
              <a:t>Table</a:t>
            </a:r>
            <a:r>
              <a:rPr lang="zh-CN" altLang="en-US" sz="2800"/>
              <a:t>中记录的关键字按升序排列，整型变量指针</a:t>
            </a:r>
            <a:r>
              <a:rPr lang="en-US" altLang="zh-CN" sz="2800"/>
              <a:t>low</a:t>
            </a:r>
            <a:r>
              <a:rPr lang="zh-CN" altLang="en-US" sz="2800"/>
              <a:t>和</a:t>
            </a:r>
            <a:r>
              <a:rPr lang="en-US" altLang="zh-CN" sz="2800"/>
              <a:t>high</a:t>
            </a:r>
            <a:r>
              <a:rPr lang="zh-CN" altLang="en-US" sz="2800"/>
              <a:t>分别指向有序表中待查记录所在范围的下界和上界，中间记录所在位置用</a:t>
            </a:r>
            <a:r>
              <a:rPr lang="en-US" altLang="zh-CN" sz="2800"/>
              <a:t>mid</a:t>
            </a:r>
            <a:r>
              <a:rPr lang="zh-CN" altLang="en-US" sz="2800"/>
              <a:t>指示，</a:t>
            </a:r>
            <a:r>
              <a:rPr lang="en-US" altLang="zh-CN" sz="2800"/>
              <a:t>mid=(low + high)/2</a:t>
            </a:r>
            <a:r>
              <a:rPr lang="zh-CN" altLang="en-US" sz="2800"/>
              <a:t>。将给定值</a:t>
            </a:r>
            <a:r>
              <a:rPr lang="en-US" altLang="zh-CN" sz="2800"/>
              <a:t>Value</a:t>
            </a:r>
            <a:r>
              <a:rPr lang="zh-CN" altLang="en-US" sz="2800"/>
              <a:t>和</a:t>
            </a:r>
            <a:r>
              <a:rPr lang="en-US" altLang="zh-CN" sz="2800"/>
              <a:t>mid</a:t>
            </a:r>
            <a:r>
              <a:rPr lang="zh-CN" altLang="en-US" sz="2800"/>
              <a:t>所指的记录关键字</a:t>
            </a:r>
            <a:r>
              <a:rPr lang="en-US" altLang="zh-CN" sz="2800"/>
              <a:t>Table[mid] </a:t>
            </a:r>
            <a:r>
              <a:rPr lang="zh-CN" altLang="en-US" sz="2800"/>
              <a:t>比较，有三种可能的结果：</a:t>
            </a:r>
            <a:endParaRPr lang="zh-CN" altLang="en-US" sz="2800">
              <a:latin typeface="宋体" panose="02010600030101010101" pitchFamily="2" charset="-122"/>
            </a:endParaRPr>
          </a:p>
          <a:p>
            <a:pPr marL="0" indent="446405">
              <a:buFont typeface="Wingdings" panose="05000000000000000000" pitchFamily="2" charset="2"/>
              <a:buChar char="l"/>
            </a:pPr>
            <a:r>
              <a:rPr lang="en-US" altLang="zh-CN" sz="2800"/>
              <a:t>Value &lt; Table[mid] </a:t>
            </a:r>
            <a:r>
              <a:rPr lang="zh-CN" altLang="en-US" sz="2800"/>
              <a:t>：待查记录如果存在，必定落在</a:t>
            </a:r>
            <a:r>
              <a:rPr lang="en-US" altLang="zh-CN" sz="2800"/>
              <a:t>mid</a:t>
            </a:r>
            <a:r>
              <a:rPr lang="zh-CN" altLang="en-US" sz="2800"/>
              <a:t>位置的左半部分。于是，查找范围缩小了一半。修改范围的上界</a:t>
            </a:r>
            <a:r>
              <a:rPr lang="en-US" altLang="zh-CN" sz="2800"/>
              <a:t>high = mid -1</a:t>
            </a:r>
            <a:r>
              <a:rPr lang="zh-CN" altLang="en-US" sz="2800"/>
              <a:t>，继续对左半部分进行折半查找。</a:t>
            </a:r>
            <a:endParaRPr lang="zh-CN" altLang="en-US" sz="2800">
              <a:latin typeface="宋体" panose="02010600030101010101" pitchFamily="2" charset="-122"/>
            </a:endParaRPr>
          </a:p>
          <a:p>
            <a:pPr marL="0" indent="446405">
              <a:buFont typeface="Wingdings" panose="05000000000000000000" pitchFamily="2" charset="2"/>
              <a:buChar char="l"/>
            </a:pPr>
            <a:r>
              <a:rPr lang="en-US" altLang="zh-CN" sz="2800"/>
              <a:t>Value = Table[mid] </a:t>
            </a:r>
            <a:r>
              <a:rPr lang="zh-CN" altLang="en-US" sz="2800"/>
              <a:t>：查找成功并结束算法，</a:t>
            </a:r>
            <a:r>
              <a:rPr lang="en-US" altLang="zh-CN" sz="2800"/>
              <a:t>mid</a:t>
            </a:r>
            <a:r>
              <a:rPr lang="zh-CN" altLang="en-US" sz="2800"/>
              <a:t>所指的记录就是查到的记录。</a:t>
            </a:r>
            <a:endParaRPr lang="zh-CN" altLang="en-US" sz="2800">
              <a:latin typeface="宋体" panose="02010600030101010101" pitchFamily="2" charset="-122"/>
            </a:endParaRPr>
          </a:p>
          <a:p>
            <a:pPr marL="0" indent="446405">
              <a:buFont typeface="Wingdings" panose="05000000000000000000" pitchFamily="2" charset="2"/>
              <a:buNone/>
            </a:pPr>
            <a:endParaRPr lang="zh-CN" altLang="en-US" sz="2800"/>
          </a:p>
        </p:txBody>
      </p:sp>
      <p:sp>
        <p:nvSpPr>
          <p:cNvPr id="25604"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E3FE25A7-6292-4D6B-B85D-D8CDE4DAA7DF}"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noChangeArrowheads="1"/>
          </p:cNvSpPr>
          <p:nvPr>
            <p:ph type="title"/>
          </p:nvPr>
        </p:nvSpPr>
        <p:spPr/>
        <p:txBody>
          <a:bodyPr/>
          <a:lstStyle/>
          <a:p>
            <a:pPr eaLnBrk="1" hangingPunct="1"/>
            <a:r>
              <a:rPr lang="en-US" altLang="zh-CN"/>
              <a:t>8.1   </a:t>
            </a:r>
            <a:r>
              <a:rPr lang="zh-CN" altLang="en-US"/>
              <a:t>查找的基本概念</a:t>
            </a:r>
            <a:endParaRPr lang="zh-CN" altLang="en-US"/>
          </a:p>
        </p:txBody>
      </p:sp>
      <p:sp>
        <p:nvSpPr>
          <p:cNvPr id="3" name="内容占位符 2"/>
          <p:cNvSpPr>
            <a:spLocks noGrp="1" noChangeArrowheads="1"/>
          </p:cNvSpPr>
          <p:nvPr>
            <p:ph idx="1"/>
          </p:nvPr>
        </p:nvSpPr>
        <p:spPr>
          <a:xfrm>
            <a:off x="142875" y="1785938"/>
            <a:ext cx="8816975" cy="4857750"/>
          </a:xfrm>
        </p:spPr>
        <p:txBody>
          <a:bodyPr/>
          <a:lstStyle/>
          <a:p>
            <a:pPr marL="0" indent="446405" eaLnBrk="1" hangingPunct="1">
              <a:buFont typeface="Wingdings" panose="05000000000000000000" pitchFamily="2" charset="2"/>
              <a:buNone/>
            </a:pPr>
            <a:r>
              <a:rPr lang="zh-CN" altLang="en-US" sz="2800"/>
              <a:t>查找又称检索或搜索，是</a:t>
            </a:r>
            <a:r>
              <a:rPr lang="zh-CN" altLang="en-US" sz="2800">
                <a:solidFill>
                  <a:srgbClr val="FF0000"/>
                </a:solidFill>
              </a:rPr>
              <a:t>在数据集合中寻找满足给定条件的数据元素。</a:t>
            </a:r>
            <a:endParaRPr lang="en-US" altLang="zh-CN" sz="2800">
              <a:solidFill>
                <a:srgbClr val="FF0000"/>
              </a:solidFill>
            </a:endParaRPr>
          </a:p>
          <a:p>
            <a:pPr marL="0" indent="446405" eaLnBrk="1" hangingPunct="1">
              <a:buFont typeface="Wingdings" panose="05000000000000000000" pitchFamily="2" charset="2"/>
              <a:buNone/>
            </a:pPr>
            <a:r>
              <a:rPr lang="zh-CN" altLang="en-US" sz="2800"/>
              <a:t>查找一个数据元素时如果数据元素之间仅存在着“同属于一个集合”的松散关系，会给查找带来不便，影响查找的效率。</a:t>
            </a:r>
            <a:r>
              <a:rPr lang="zh-CN" altLang="en-US" sz="2800">
                <a:solidFill>
                  <a:srgbClr val="003399"/>
                </a:solidFill>
              </a:rPr>
              <a:t>例如</a:t>
            </a:r>
            <a:r>
              <a:rPr lang="zh-CN" altLang="en-US" sz="2800"/>
              <a:t>查阅一个英文单词，如果所有的单词无规律地排放在一起，就只能从头至尾一个一个地查找，很长的查找时间会使这种方法变得毫无意义。</a:t>
            </a:r>
            <a:endParaRPr lang="en-US" altLang="zh-CN" sz="2800"/>
          </a:p>
          <a:p>
            <a:pPr marL="0" indent="446405" eaLnBrk="1" hangingPunct="1">
              <a:buFont typeface="Wingdings" panose="05000000000000000000" pitchFamily="2" charset="2"/>
              <a:buNone/>
            </a:pPr>
            <a:r>
              <a:rPr lang="zh-CN" altLang="en-US" sz="2800"/>
              <a:t>因此</a:t>
            </a:r>
            <a:r>
              <a:rPr lang="zh-CN" altLang="en-US" sz="2800">
                <a:solidFill>
                  <a:srgbClr val="FF0000"/>
                </a:solidFill>
              </a:rPr>
              <a:t>查找需要针对于不同的数据结构</a:t>
            </a:r>
            <a:r>
              <a:rPr lang="zh-CN" altLang="en-US" sz="2800"/>
              <a:t>，</a:t>
            </a:r>
            <a:r>
              <a:rPr lang="zh-CN" altLang="en-US" sz="2800">
                <a:solidFill>
                  <a:srgbClr val="003399"/>
                </a:solidFill>
              </a:rPr>
              <a:t>比如</a:t>
            </a:r>
            <a:r>
              <a:rPr lang="zh-CN" altLang="en-US" sz="2800"/>
              <a:t>字典是按单词的字母在字母表中的次序编排的，因此查找时不需要从字典的第一个单词找起，而只要根据待查单词中的每个字母在字母表中的位置去查找。</a:t>
            </a:r>
            <a:endParaRPr lang="zh-CN" altLang="en-US" sz="2800"/>
          </a:p>
        </p:txBody>
      </p:sp>
      <p:sp>
        <p:nvSpPr>
          <p:cNvPr id="6148"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ABD3CC7B-4359-4FD8-A158-AE8C84159A01}"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noChangeArrowheads="1"/>
          </p:cNvSpPr>
          <p:nvPr>
            <p:ph type="title"/>
          </p:nvPr>
        </p:nvSpPr>
        <p:spPr/>
        <p:txBody>
          <a:bodyPr/>
          <a:lstStyle/>
          <a:p>
            <a:r>
              <a:rPr lang="zh-CN" altLang="en-US"/>
              <a:t>折半查找算法描述</a:t>
            </a:r>
            <a:endParaRPr lang="zh-CN" altLang="en-US"/>
          </a:p>
        </p:txBody>
      </p:sp>
      <p:sp>
        <p:nvSpPr>
          <p:cNvPr id="3" name="内容占位符 2"/>
          <p:cNvSpPr>
            <a:spLocks noGrp="1"/>
          </p:cNvSpPr>
          <p:nvPr>
            <p:ph idx="1"/>
          </p:nvPr>
        </p:nvSpPr>
        <p:spPr/>
        <p:txBody>
          <a:bodyPr/>
          <a:lstStyle/>
          <a:p>
            <a:pPr marL="269875" indent="-269875">
              <a:buFont typeface="Wingdings" panose="05000000000000000000" pitchFamily="2" charset="2"/>
              <a:buNone/>
              <a:defRPr/>
            </a:pPr>
            <a:r>
              <a:rPr lang="en-US" altLang="zh-CN" sz="2800" dirty="0"/>
              <a:t>3. Value &gt; Table[mid] </a:t>
            </a:r>
            <a:r>
              <a:rPr lang="zh-CN" altLang="en-US" sz="2800" dirty="0"/>
              <a:t>：待查记录如果存在，必定落在</a:t>
            </a:r>
            <a:r>
              <a:rPr lang="en-US" altLang="zh-CN" sz="2800" dirty="0"/>
              <a:t>mid</a:t>
            </a:r>
            <a:r>
              <a:rPr lang="zh-CN" altLang="en-US" sz="2800" dirty="0"/>
              <a:t>位置的右半部分。于是，查找范围缩小了一半。修改范围的下界</a:t>
            </a:r>
            <a:r>
              <a:rPr lang="en-US" altLang="zh-CN" sz="2800" dirty="0"/>
              <a:t>low = mid + 1</a:t>
            </a:r>
            <a:r>
              <a:rPr lang="zh-CN" altLang="en-US" sz="2800" dirty="0"/>
              <a:t>，继续对右半部分进行折半查找。</a:t>
            </a:r>
            <a:endParaRPr lang="en-US" altLang="zh-CN" sz="2800" dirty="0"/>
          </a:p>
          <a:p>
            <a:pPr marL="269875" indent="-269875">
              <a:buFont typeface="Wingdings" panose="05000000000000000000" pitchFamily="2" charset="2"/>
              <a:buNone/>
              <a:defRPr/>
            </a:pPr>
            <a:endParaRPr lang="zh-CN" altLang="en-US" sz="2800" dirty="0">
              <a:latin typeface="宋体" panose="02010600030101010101" pitchFamily="2" charset="-122"/>
            </a:endParaRPr>
          </a:p>
          <a:p>
            <a:pPr marL="0" indent="624205">
              <a:buFontTx/>
              <a:buNone/>
              <a:defRPr/>
            </a:pPr>
            <a:r>
              <a:rPr lang="zh-CN" altLang="en-US" sz="2800" dirty="0"/>
              <a:t>重复上述过程，区间每次缩小</a:t>
            </a:r>
            <a:r>
              <a:rPr lang="en-US" altLang="zh-CN" sz="2800" dirty="0"/>
              <a:t>1/2</a:t>
            </a:r>
            <a:r>
              <a:rPr lang="zh-CN" altLang="en-US" sz="2800" dirty="0"/>
              <a:t>，当区间不断缩小，出现查找区间的下界大于上界时，宣告查找不成功并结束算法，确定关键字为</a:t>
            </a:r>
            <a:r>
              <a:rPr lang="en-US" altLang="zh-CN" sz="2800" dirty="0"/>
              <a:t>Value</a:t>
            </a:r>
            <a:r>
              <a:rPr lang="zh-CN" altLang="en-US" sz="2800" dirty="0"/>
              <a:t>的记录不存在。</a:t>
            </a:r>
            <a:endParaRPr lang="zh-CN" altLang="en-US" sz="2800" dirty="0">
              <a:latin typeface="宋体" panose="02010600030101010101" pitchFamily="2" charset="-122"/>
            </a:endParaRPr>
          </a:p>
          <a:p>
            <a:pPr>
              <a:buFont typeface="Wingdings" panose="05000000000000000000" pitchFamily="2" charset="2"/>
              <a:buNone/>
              <a:defRPr/>
            </a:pPr>
            <a:endParaRPr lang="zh-CN" altLang="en-US" sz="2800" dirty="0"/>
          </a:p>
        </p:txBody>
      </p:sp>
      <p:sp>
        <p:nvSpPr>
          <p:cNvPr id="26628"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B0A93CF7-0DD1-4C06-BC3F-A76823C099BE}"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900113" y="931863"/>
            <a:ext cx="7793037" cy="839787"/>
          </a:xfrm>
        </p:spPr>
        <p:txBody>
          <a:bodyPr/>
          <a:lstStyle/>
          <a:p>
            <a:pPr eaLnBrk="1" hangingPunct="1"/>
            <a:r>
              <a:rPr lang="zh-CN" altLang="en-US" sz="4000"/>
              <a:t>折半查找示例</a:t>
            </a:r>
            <a:endParaRPr lang="zh-CN" altLang="en-US" sz="4000"/>
          </a:p>
        </p:txBody>
      </p:sp>
      <p:sp>
        <p:nvSpPr>
          <p:cNvPr id="23556" name="Rectangle 3"/>
          <p:cNvSpPr>
            <a:spLocks noGrp="1" noChangeArrowheads="1"/>
          </p:cNvSpPr>
          <p:nvPr>
            <p:ph type="body" idx="1"/>
          </p:nvPr>
        </p:nvSpPr>
        <p:spPr>
          <a:xfrm>
            <a:off x="782638" y="1844675"/>
            <a:ext cx="8172450" cy="4114800"/>
          </a:xfrm>
        </p:spPr>
        <p:txBody>
          <a:bodyPr/>
          <a:lstStyle/>
          <a:p>
            <a:pPr marL="0" indent="0" eaLnBrk="1" hangingPunct="1">
              <a:buFont typeface="Wingdings" panose="05000000000000000000" pitchFamily="2" charset="2"/>
              <a:buNone/>
              <a:defRPr/>
            </a:pPr>
            <a:r>
              <a:rPr lang="zh-CN" altLang="en-US" sz="2800" dirty="0"/>
              <a:t>例如，一组记录的关键字的有序顺序表为（</a:t>
            </a:r>
            <a:r>
              <a:rPr lang="en-US" altLang="zh-CN" sz="2800" dirty="0"/>
              <a:t>8,17,26, 32,40,72,87,99)</a:t>
            </a:r>
            <a:r>
              <a:rPr lang="zh-CN" altLang="en-US" sz="2800" dirty="0"/>
              <a:t>。初始时</a:t>
            </a:r>
            <a:r>
              <a:rPr lang="en-US" altLang="zh-CN" sz="2800" dirty="0"/>
              <a:t>low = 0</a:t>
            </a:r>
            <a:r>
              <a:rPr lang="zh-CN" altLang="en-US" sz="2800" dirty="0"/>
              <a:t>，</a:t>
            </a:r>
            <a:r>
              <a:rPr lang="en-US" altLang="zh-CN" sz="2800" dirty="0"/>
              <a:t>high = 7</a:t>
            </a:r>
            <a:r>
              <a:rPr lang="zh-CN" altLang="en-US" sz="2800" dirty="0"/>
              <a:t>，折半查找</a:t>
            </a:r>
            <a:r>
              <a:rPr lang="en-US" altLang="zh-CN" sz="2800" dirty="0"/>
              <a:t>40</a:t>
            </a:r>
            <a:r>
              <a:rPr lang="zh-CN" altLang="en-US" sz="2800" dirty="0"/>
              <a:t>。</a:t>
            </a:r>
            <a:endParaRPr lang="zh-CN" altLang="en-US" sz="2800" dirty="0">
              <a:latin typeface="宋体" panose="02010600030101010101" pitchFamily="2" charset="-122"/>
            </a:endParaRPr>
          </a:p>
          <a:p>
            <a:pPr eaLnBrk="1" hangingPunct="1">
              <a:buFont typeface="Wingdings" panose="05000000000000000000" pitchFamily="2" charset="2"/>
              <a:buNone/>
              <a:defRPr/>
            </a:pPr>
            <a:endParaRPr lang="zh-CN" altLang="en-US" sz="2800" dirty="0"/>
          </a:p>
        </p:txBody>
      </p:sp>
      <p:pic>
        <p:nvPicPr>
          <p:cNvPr id="27652"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59113" y="2830513"/>
            <a:ext cx="5956300"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A1B664C2-82ED-4BCF-B88D-A2847F5D03AF}" type="slidenum">
              <a:rPr lang="zh-CN" altLang="en-US" sz="1400"/>
            </a:fld>
            <a:endParaRPr lang="en-US" altLang="zh-CN" sz="1400"/>
          </a:p>
        </p:txBody>
      </p:sp>
      <p:sp>
        <p:nvSpPr>
          <p:cNvPr id="2" name="文本框 1"/>
          <p:cNvSpPr txBox="1"/>
          <p:nvPr/>
        </p:nvSpPr>
        <p:spPr>
          <a:xfrm>
            <a:off x="6230620" y="358140"/>
            <a:ext cx="1915160" cy="82994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txBody>
          <a:bodyPr wrap="none" rtlCol="0" anchor="t">
            <a:spAutoFit/>
          </a:bodyPr>
          <a:lstStyle/>
          <a:p>
            <a:r>
              <a:rPr lang="en-US" altLang="zh-CN" dirty="0">
                <a:sym typeface="+mn-ea"/>
              </a:rPr>
              <a:t>low = mid + 1</a:t>
            </a:r>
            <a:endParaRPr lang="en-US" altLang="zh-CN" dirty="0">
              <a:sym typeface="+mn-ea"/>
            </a:endParaRPr>
          </a:p>
          <a:p>
            <a:r>
              <a:rPr lang="en-US" altLang="zh-CN"/>
              <a:t>high =mid-1</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noChangeArrowheads="1"/>
          </p:cNvSpPr>
          <p:nvPr>
            <p:ph type="title"/>
          </p:nvPr>
        </p:nvSpPr>
        <p:spPr/>
        <p:txBody>
          <a:bodyPr/>
          <a:lstStyle/>
          <a:p>
            <a:r>
              <a:rPr lang="zh-CN" altLang="en-US"/>
              <a:t>折半查找算法实现</a:t>
            </a:r>
            <a:endParaRPr lang="zh-CN" altLang="en-US"/>
          </a:p>
        </p:txBody>
      </p:sp>
      <p:sp>
        <p:nvSpPr>
          <p:cNvPr id="28675" name="内容占位符 2"/>
          <p:cNvSpPr>
            <a:spLocks noGrp="1" noChangeArrowheads="1"/>
          </p:cNvSpPr>
          <p:nvPr>
            <p:ph idx="1"/>
          </p:nvPr>
        </p:nvSpPr>
        <p:spPr>
          <a:xfrm>
            <a:off x="428625" y="1714500"/>
            <a:ext cx="8531225" cy="5143500"/>
          </a:xfrm>
        </p:spPr>
        <p:txBody>
          <a:bodyPr/>
          <a:lstStyle/>
          <a:p>
            <a:pPr marL="0" indent="0">
              <a:buFont typeface="Wingdings" panose="05000000000000000000" pitchFamily="2" charset="2"/>
              <a:buNone/>
            </a:pPr>
            <a:r>
              <a:rPr lang="en-US" altLang="zh-CN" sz="2000"/>
              <a:t> public static int binarySearch(int[] table, int value) </a:t>
            </a:r>
            <a:r>
              <a:rPr lang="en-US" altLang="zh-CN" sz="2000">
                <a:solidFill>
                  <a:srgbClr val="00B050"/>
                </a:solidFill>
              </a:rPr>
              <a:t>//</a:t>
            </a:r>
            <a:r>
              <a:rPr lang="zh-CN" altLang="en-US" sz="2000">
                <a:solidFill>
                  <a:srgbClr val="00B050"/>
                </a:solidFill>
              </a:rPr>
              <a:t>折半查找算法</a:t>
            </a:r>
            <a:endParaRPr lang="zh-CN" altLang="en-US" sz="2000">
              <a:solidFill>
                <a:srgbClr val="00B050"/>
              </a:solidFill>
            </a:endParaRPr>
          </a:p>
          <a:p>
            <a:pPr marL="0" indent="0">
              <a:buFont typeface="Wingdings" panose="05000000000000000000" pitchFamily="2" charset="2"/>
              <a:buNone/>
            </a:pPr>
            <a:r>
              <a:rPr lang="zh-CN" altLang="en-US" sz="2000"/>
              <a:t>    </a:t>
            </a:r>
            <a:r>
              <a:rPr lang="en-US" altLang="zh-CN" sz="2000"/>
              <a:t>{    if (table!=null)</a:t>
            </a:r>
            <a:endParaRPr lang="en-US" altLang="zh-CN" sz="2000"/>
          </a:p>
          <a:p>
            <a:pPr marL="0" indent="0">
              <a:buFont typeface="Wingdings" panose="05000000000000000000" pitchFamily="2" charset="2"/>
              <a:buNone/>
            </a:pPr>
            <a:r>
              <a:rPr lang="en-US" altLang="zh-CN" sz="2000"/>
              <a:t>        {  int low=0, high=table.length-1;                </a:t>
            </a:r>
            <a:r>
              <a:rPr lang="en-US" altLang="zh-CN" sz="2000">
                <a:solidFill>
                  <a:srgbClr val="00B050"/>
                </a:solidFill>
              </a:rPr>
              <a:t>//</a:t>
            </a:r>
            <a:r>
              <a:rPr lang="zh-CN" altLang="en-US" sz="2000">
                <a:solidFill>
                  <a:srgbClr val="00B050"/>
                </a:solidFill>
              </a:rPr>
              <a:t>查找范围的下界和上界</a:t>
            </a:r>
            <a:endParaRPr lang="zh-CN" altLang="en-US" sz="2000">
              <a:solidFill>
                <a:srgbClr val="00B050"/>
              </a:solidFill>
            </a:endParaRPr>
          </a:p>
          <a:p>
            <a:pPr marL="0" indent="0">
              <a:buFont typeface="Wingdings" panose="05000000000000000000" pitchFamily="2" charset="2"/>
              <a:buNone/>
            </a:pPr>
            <a:r>
              <a:rPr lang="zh-CN" altLang="en-US" sz="2000"/>
              <a:t>            </a:t>
            </a:r>
            <a:r>
              <a:rPr lang="en-US" altLang="zh-CN" sz="2000"/>
              <a:t>while (</a:t>
            </a:r>
            <a:r>
              <a:rPr lang="en-US" altLang="zh-CN" sz="2000">
                <a:solidFill>
                  <a:srgbClr val="FF0000"/>
                </a:solidFill>
              </a:rPr>
              <a:t>low&lt;=high</a:t>
            </a:r>
            <a:r>
              <a:rPr lang="en-US" altLang="zh-CN" sz="2000"/>
              <a:t>)                             </a:t>
            </a:r>
            <a:r>
              <a:rPr lang="en-US" altLang="zh-CN" sz="2000">
                <a:solidFill>
                  <a:srgbClr val="00B050"/>
                </a:solidFill>
              </a:rPr>
              <a:t> //</a:t>
            </a:r>
            <a:r>
              <a:rPr lang="zh-CN" altLang="en-US" sz="2000">
                <a:solidFill>
                  <a:srgbClr val="00B050"/>
                </a:solidFill>
              </a:rPr>
              <a:t>边界有效</a:t>
            </a:r>
            <a:endParaRPr lang="zh-CN" altLang="en-US" sz="2000">
              <a:solidFill>
                <a:srgbClr val="00B050"/>
              </a:solidFill>
            </a:endParaRPr>
          </a:p>
          <a:p>
            <a:pPr marL="0" indent="0">
              <a:buFont typeface="Wingdings" panose="05000000000000000000" pitchFamily="2" charset="2"/>
              <a:buNone/>
            </a:pPr>
            <a:r>
              <a:rPr lang="zh-CN" altLang="en-US" sz="2000"/>
              <a:t>            </a:t>
            </a:r>
            <a:r>
              <a:rPr lang="en-US" altLang="zh-CN" sz="2000"/>
              <a:t>{   int </a:t>
            </a:r>
            <a:r>
              <a:rPr lang="en-US" altLang="zh-CN" sz="2000">
                <a:solidFill>
                  <a:srgbClr val="FF0000"/>
                </a:solidFill>
              </a:rPr>
              <a:t>mid = (low+high)/2</a:t>
            </a:r>
            <a:r>
              <a:rPr lang="en-US" altLang="zh-CN" sz="2000"/>
              <a:t>;                    </a:t>
            </a:r>
            <a:r>
              <a:rPr lang="en-US" altLang="zh-CN" sz="2000">
                <a:solidFill>
                  <a:srgbClr val="00B050"/>
                </a:solidFill>
              </a:rPr>
              <a:t>//</a:t>
            </a:r>
            <a:r>
              <a:rPr lang="zh-CN" altLang="en-US" sz="2000">
                <a:solidFill>
                  <a:srgbClr val="00B050"/>
                </a:solidFill>
              </a:rPr>
              <a:t>中间位置，当前比较元素位置</a:t>
            </a:r>
            <a:endParaRPr lang="zh-CN" altLang="en-US" sz="2000">
              <a:solidFill>
                <a:srgbClr val="00B050"/>
              </a:solidFill>
            </a:endParaRPr>
          </a:p>
          <a:p>
            <a:pPr marL="0" indent="0">
              <a:buFont typeface="Wingdings" panose="05000000000000000000" pitchFamily="2" charset="2"/>
              <a:buNone/>
            </a:pPr>
            <a:r>
              <a:rPr lang="en-US" altLang="zh-CN" sz="2000">
                <a:solidFill>
                  <a:srgbClr val="FF0000"/>
                </a:solidFill>
              </a:rPr>
              <a:t>                if (table[mid]==value) </a:t>
            </a:r>
            <a:endParaRPr lang="en-US" altLang="zh-CN" sz="2000">
              <a:solidFill>
                <a:srgbClr val="FF0000"/>
              </a:solidFill>
            </a:endParaRPr>
          </a:p>
          <a:p>
            <a:pPr marL="0" indent="0">
              <a:buFont typeface="Wingdings" panose="05000000000000000000" pitchFamily="2" charset="2"/>
              <a:buNone/>
            </a:pPr>
            <a:r>
              <a:rPr lang="en-US" altLang="zh-CN" sz="2000">
                <a:solidFill>
                  <a:srgbClr val="FF0000"/>
                </a:solidFill>
              </a:rPr>
              <a:t>                    </a:t>
            </a:r>
            <a:r>
              <a:rPr lang="en-US" altLang="zh-CN" sz="2000">
                <a:solidFill>
                  <a:srgbClr val="003399"/>
                </a:solidFill>
              </a:rPr>
              <a:t>return mid;</a:t>
            </a:r>
            <a:r>
              <a:rPr lang="en-US" altLang="zh-CN" sz="2000">
                <a:solidFill>
                  <a:srgbClr val="FF0000"/>
                </a:solidFill>
              </a:rPr>
              <a:t>                            </a:t>
            </a:r>
            <a:r>
              <a:rPr lang="en-US" altLang="zh-CN" sz="2000">
                <a:solidFill>
                  <a:srgbClr val="00B050"/>
                </a:solidFill>
              </a:rPr>
              <a:t>//</a:t>
            </a:r>
            <a:r>
              <a:rPr lang="zh-CN" altLang="en-US" sz="2000">
                <a:solidFill>
                  <a:srgbClr val="00B050"/>
                </a:solidFill>
              </a:rPr>
              <a:t>查找成功</a:t>
            </a:r>
            <a:endParaRPr lang="zh-CN" altLang="en-US" sz="2000">
              <a:solidFill>
                <a:srgbClr val="00B050"/>
              </a:solidFill>
            </a:endParaRPr>
          </a:p>
          <a:p>
            <a:pPr marL="0" indent="0">
              <a:buFont typeface="Wingdings" panose="05000000000000000000" pitchFamily="2" charset="2"/>
              <a:buNone/>
            </a:pPr>
            <a:r>
              <a:rPr lang="zh-CN" altLang="en-US" sz="2000"/>
              <a:t>                </a:t>
            </a:r>
            <a:r>
              <a:rPr lang="en-US" altLang="zh-CN" sz="2000"/>
              <a:t>else</a:t>
            </a:r>
            <a:endParaRPr lang="en-US" altLang="zh-CN" sz="2000"/>
          </a:p>
          <a:p>
            <a:pPr marL="0" indent="0">
              <a:buFont typeface="Wingdings" panose="05000000000000000000" pitchFamily="2" charset="2"/>
              <a:buNone/>
            </a:pPr>
            <a:r>
              <a:rPr lang="en-US" altLang="zh-CN" sz="2000"/>
              <a:t>                    </a:t>
            </a:r>
            <a:r>
              <a:rPr lang="en-US" altLang="zh-CN" sz="2000">
                <a:solidFill>
                  <a:srgbClr val="FF0000"/>
                </a:solidFill>
              </a:rPr>
              <a:t>if (table[mid]&gt;value)                  </a:t>
            </a:r>
            <a:r>
              <a:rPr lang="en-US" altLang="zh-CN" sz="2000">
                <a:solidFill>
                  <a:srgbClr val="00B050"/>
                </a:solidFill>
              </a:rPr>
              <a:t>//</a:t>
            </a:r>
            <a:r>
              <a:rPr lang="zh-CN" altLang="en-US" sz="2000">
                <a:solidFill>
                  <a:srgbClr val="00B050"/>
                </a:solidFill>
              </a:rPr>
              <a:t>给定值小</a:t>
            </a:r>
            <a:endParaRPr lang="zh-CN" altLang="en-US" sz="2000">
              <a:solidFill>
                <a:srgbClr val="00B050"/>
              </a:solidFill>
            </a:endParaRPr>
          </a:p>
          <a:p>
            <a:pPr marL="0" indent="0">
              <a:buFont typeface="Wingdings" panose="05000000000000000000" pitchFamily="2" charset="2"/>
              <a:buNone/>
            </a:pPr>
            <a:r>
              <a:rPr lang="zh-CN" altLang="en-US" sz="2000"/>
              <a:t>                        </a:t>
            </a:r>
            <a:r>
              <a:rPr lang="en-US" altLang="zh-CN" sz="2000">
                <a:solidFill>
                  <a:srgbClr val="003399"/>
                </a:solidFill>
              </a:rPr>
              <a:t>high = mid-1;                      </a:t>
            </a:r>
            <a:r>
              <a:rPr lang="en-US" altLang="zh-CN" sz="2000">
                <a:solidFill>
                  <a:srgbClr val="00B050"/>
                </a:solidFill>
              </a:rPr>
              <a:t>//</a:t>
            </a:r>
            <a:r>
              <a:rPr lang="zh-CN" altLang="en-US" sz="2000">
                <a:solidFill>
                  <a:srgbClr val="00B050"/>
                </a:solidFill>
              </a:rPr>
              <a:t>查找范围缩小到前半段</a:t>
            </a:r>
            <a:endParaRPr lang="zh-CN" altLang="en-US" sz="2000">
              <a:solidFill>
                <a:srgbClr val="00B050"/>
              </a:solidFill>
            </a:endParaRPr>
          </a:p>
          <a:p>
            <a:pPr marL="0" indent="0">
              <a:buFont typeface="Wingdings" panose="05000000000000000000" pitchFamily="2" charset="2"/>
              <a:buNone/>
            </a:pPr>
            <a:r>
              <a:rPr lang="zh-CN" altLang="en-US" sz="2000"/>
              <a:t>                    </a:t>
            </a:r>
            <a:r>
              <a:rPr lang="en-US" altLang="zh-CN" sz="2000"/>
              <a:t>else</a:t>
            </a:r>
            <a:endParaRPr lang="en-US" altLang="zh-CN" sz="2000"/>
          </a:p>
          <a:p>
            <a:pPr marL="0" indent="0">
              <a:buFont typeface="Wingdings" panose="05000000000000000000" pitchFamily="2" charset="2"/>
              <a:buNone/>
            </a:pPr>
            <a:r>
              <a:rPr lang="en-US" altLang="zh-CN" sz="2000"/>
              <a:t>                        </a:t>
            </a:r>
            <a:r>
              <a:rPr lang="en-US" altLang="zh-CN" sz="2000">
                <a:solidFill>
                  <a:srgbClr val="003399"/>
                </a:solidFill>
              </a:rPr>
              <a:t>low = mid+1;                       </a:t>
            </a:r>
            <a:r>
              <a:rPr lang="en-US" altLang="zh-CN" sz="2000">
                <a:solidFill>
                  <a:srgbClr val="00B050"/>
                </a:solidFill>
              </a:rPr>
              <a:t>//</a:t>
            </a:r>
            <a:r>
              <a:rPr lang="zh-CN" altLang="en-US" sz="2000">
                <a:solidFill>
                  <a:srgbClr val="00B050"/>
                </a:solidFill>
              </a:rPr>
              <a:t>查找范围缩小到后半段</a:t>
            </a:r>
            <a:endParaRPr lang="zh-CN" altLang="en-US" sz="2000">
              <a:solidFill>
                <a:srgbClr val="00B050"/>
              </a:solidFill>
            </a:endParaRPr>
          </a:p>
          <a:p>
            <a:pPr marL="0" indent="0">
              <a:buFont typeface="Wingdings" panose="05000000000000000000" pitchFamily="2" charset="2"/>
              <a:buNone/>
            </a:pPr>
            <a:r>
              <a:rPr lang="zh-CN" altLang="en-US" sz="2000"/>
              <a:t>            </a:t>
            </a:r>
            <a:r>
              <a:rPr lang="en-US" altLang="zh-CN" sz="2000"/>
              <a:t>}        }</a:t>
            </a:r>
            <a:endParaRPr lang="en-US" altLang="zh-CN" sz="2000"/>
          </a:p>
          <a:p>
            <a:pPr marL="0" indent="0">
              <a:lnSpc>
                <a:spcPct val="95000"/>
              </a:lnSpc>
              <a:buFont typeface="Wingdings" panose="05000000000000000000" pitchFamily="2" charset="2"/>
              <a:buNone/>
            </a:pPr>
            <a:r>
              <a:rPr lang="en-US" altLang="zh-CN" sz="2000"/>
              <a:t>        return -1; }                                    </a:t>
            </a:r>
            <a:r>
              <a:rPr lang="en-US" altLang="zh-CN" sz="2000">
                <a:solidFill>
                  <a:srgbClr val="00B050"/>
                </a:solidFill>
              </a:rPr>
              <a:t>//</a:t>
            </a:r>
            <a:r>
              <a:rPr lang="zh-CN" altLang="en-US" sz="2000">
                <a:solidFill>
                  <a:srgbClr val="00B050"/>
                </a:solidFill>
              </a:rPr>
              <a:t>查找不成功</a:t>
            </a:r>
            <a:endParaRPr lang="zh-CN" altLang="en-US" sz="2000">
              <a:solidFill>
                <a:srgbClr val="00B050"/>
              </a:solidFill>
            </a:endParaRPr>
          </a:p>
          <a:p>
            <a:pPr marL="0" indent="0">
              <a:buFont typeface="Wingdings" panose="05000000000000000000" pitchFamily="2" charset="2"/>
              <a:buNone/>
            </a:pPr>
            <a:r>
              <a:rPr lang="zh-CN" altLang="en-US" sz="2000"/>
              <a:t>    </a:t>
            </a:r>
            <a:r>
              <a:rPr lang="en-US" altLang="zh-CN" sz="2000"/>
              <a:t> </a:t>
            </a:r>
            <a:endParaRPr lang="zh-CN" altLang="en-US" sz="2000"/>
          </a:p>
        </p:txBody>
      </p:sp>
      <p:sp>
        <p:nvSpPr>
          <p:cNvPr id="5" name="爆炸形 1 4"/>
          <p:cNvSpPr/>
          <p:nvPr/>
        </p:nvSpPr>
        <p:spPr>
          <a:xfrm>
            <a:off x="4714875" y="3286125"/>
            <a:ext cx="4214813" cy="171450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800" b="1" dirty="0">
                <a:solidFill>
                  <a:srgbClr val="C00000"/>
                </a:solidFill>
                <a:latin typeface="方正舒体" panose="02010601030101010101" pitchFamily="2" charset="-122"/>
                <a:ea typeface="方正舒体" panose="02010601030101010101" pitchFamily="2" charset="-122"/>
              </a:rPr>
              <a:t>递归的方式如何实现呢？</a:t>
            </a:r>
            <a:endParaRPr lang="zh-CN" altLang="en-US" sz="2800" b="1" dirty="0">
              <a:solidFill>
                <a:srgbClr val="C00000"/>
              </a:solidFill>
              <a:latin typeface="方正舒体" panose="02010601030101010101" pitchFamily="2" charset="-122"/>
              <a:ea typeface="方正舒体" panose="02010601030101010101" pitchFamily="2" charset="-122"/>
            </a:endParaRPr>
          </a:p>
        </p:txBody>
      </p:sp>
      <p:sp>
        <p:nvSpPr>
          <p:cNvPr id="28677"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D6621291-2EA1-4C7E-8CCC-A9B1987A3960}"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noChangeArrowheads="1"/>
          </p:cNvSpPr>
          <p:nvPr>
            <p:ph type="title"/>
          </p:nvPr>
        </p:nvSpPr>
        <p:spPr/>
        <p:txBody>
          <a:bodyPr/>
          <a:lstStyle/>
          <a:p>
            <a:r>
              <a:rPr lang="zh-CN" altLang="en-US"/>
              <a:t>折半查找算法实现</a:t>
            </a:r>
            <a:endParaRPr lang="zh-CN" altLang="en-US"/>
          </a:p>
        </p:txBody>
      </p:sp>
      <p:sp>
        <p:nvSpPr>
          <p:cNvPr id="29699" name="内容占位符 2"/>
          <p:cNvSpPr>
            <a:spLocks noGrp="1" noChangeArrowheads="1"/>
          </p:cNvSpPr>
          <p:nvPr>
            <p:ph idx="1"/>
          </p:nvPr>
        </p:nvSpPr>
        <p:spPr>
          <a:xfrm>
            <a:off x="219075" y="1714500"/>
            <a:ext cx="9390186" cy="5143500"/>
          </a:xfrm>
        </p:spPr>
        <p:txBody>
          <a:bodyPr/>
          <a:lstStyle/>
          <a:p>
            <a:pPr marL="0" indent="0">
              <a:buFont typeface="Wingdings" panose="05000000000000000000" pitchFamily="2" charset="2"/>
              <a:buNone/>
            </a:pPr>
            <a:r>
              <a:rPr lang="en-US" altLang="zh-CN" sz="2000" dirty="0"/>
              <a:t> public static int </a:t>
            </a:r>
            <a:r>
              <a:rPr lang="en-US" altLang="zh-CN" sz="2000" dirty="0" err="1"/>
              <a:t>binarySearch</a:t>
            </a:r>
            <a:r>
              <a:rPr lang="en-US" altLang="zh-CN" sz="2000" dirty="0"/>
              <a:t>(int[] table, int value, int low, int high) </a:t>
            </a:r>
            <a:endParaRPr lang="en-US" altLang="zh-CN" sz="2000" dirty="0"/>
          </a:p>
          <a:p>
            <a:pPr marL="0" indent="0">
              <a:buFont typeface="Wingdings" panose="05000000000000000000" pitchFamily="2" charset="2"/>
              <a:buNone/>
            </a:pPr>
            <a:r>
              <a:rPr lang="zh-CN" altLang="en-US" sz="2000" dirty="0"/>
              <a:t>    </a:t>
            </a:r>
            <a:r>
              <a:rPr lang="en-US" altLang="zh-CN" sz="2000" dirty="0"/>
              <a:t>{    if (table!=null)</a:t>
            </a:r>
            <a:endParaRPr lang="en-US" altLang="zh-CN" sz="2000" dirty="0"/>
          </a:p>
          <a:p>
            <a:pPr marL="0" indent="0">
              <a:buFont typeface="Wingdings" panose="05000000000000000000" pitchFamily="2" charset="2"/>
              <a:buNone/>
            </a:pPr>
            <a:r>
              <a:rPr lang="en-US" altLang="zh-CN" sz="2000" dirty="0"/>
              <a:t>        {  int low=0, high=table.length-1;                </a:t>
            </a:r>
            <a:r>
              <a:rPr lang="en-US" altLang="zh-CN" sz="2000" dirty="0">
                <a:solidFill>
                  <a:srgbClr val="00B050"/>
                </a:solidFill>
              </a:rPr>
              <a:t>//</a:t>
            </a:r>
            <a:r>
              <a:rPr lang="zh-CN" altLang="en-US" sz="2000" dirty="0">
                <a:solidFill>
                  <a:srgbClr val="00B050"/>
                </a:solidFill>
              </a:rPr>
              <a:t>查找范围的下界和上界</a:t>
            </a:r>
            <a:endParaRPr lang="zh-CN" altLang="en-US" sz="2000" dirty="0">
              <a:solidFill>
                <a:srgbClr val="00B050"/>
              </a:solidFill>
            </a:endParaRPr>
          </a:p>
          <a:p>
            <a:pPr marL="0" indent="0">
              <a:buFont typeface="Wingdings" panose="05000000000000000000" pitchFamily="2" charset="2"/>
              <a:buNone/>
            </a:pPr>
            <a:r>
              <a:rPr lang="zh-CN" altLang="en-US" sz="2000" dirty="0"/>
              <a:t>             </a:t>
            </a:r>
            <a:r>
              <a:rPr lang="en-US" altLang="zh-CN" sz="2000" dirty="0"/>
              <a:t>if (</a:t>
            </a:r>
            <a:r>
              <a:rPr lang="en-US" altLang="zh-CN" sz="2000" dirty="0">
                <a:solidFill>
                  <a:srgbClr val="FF0000"/>
                </a:solidFill>
              </a:rPr>
              <a:t>low&lt;=high</a:t>
            </a:r>
            <a:r>
              <a:rPr lang="en-US" altLang="zh-CN" sz="2000" dirty="0"/>
              <a:t>)                             </a:t>
            </a:r>
            <a:r>
              <a:rPr lang="en-US" altLang="zh-CN" sz="2000" dirty="0">
                <a:solidFill>
                  <a:srgbClr val="00B050"/>
                </a:solidFill>
              </a:rPr>
              <a:t> //</a:t>
            </a:r>
            <a:r>
              <a:rPr lang="zh-CN" altLang="en-US" sz="2000" dirty="0">
                <a:solidFill>
                  <a:srgbClr val="00B050"/>
                </a:solidFill>
              </a:rPr>
              <a:t>边界有效</a:t>
            </a:r>
            <a:endParaRPr lang="zh-CN" altLang="en-US" sz="2000" dirty="0">
              <a:solidFill>
                <a:srgbClr val="00B050"/>
              </a:solidFill>
            </a:endParaRPr>
          </a:p>
          <a:p>
            <a:pPr marL="0" indent="0">
              <a:buFont typeface="Wingdings" panose="05000000000000000000" pitchFamily="2" charset="2"/>
              <a:buNone/>
            </a:pPr>
            <a:r>
              <a:rPr lang="zh-CN" altLang="en-US" sz="2000" dirty="0"/>
              <a:t>            </a:t>
            </a:r>
            <a:r>
              <a:rPr lang="en-US" altLang="zh-CN" sz="2000" dirty="0"/>
              <a:t>{   int </a:t>
            </a:r>
            <a:r>
              <a:rPr lang="en-US" altLang="zh-CN" sz="2000" dirty="0">
                <a:solidFill>
                  <a:srgbClr val="FF0000"/>
                </a:solidFill>
              </a:rPr>
              <a:t>mid = (</a:t>
            </a:r>
            <a:r>
              <a:rPr lang="en-US" altLang="zh-CN" sz="2000" dirty="0" err="1">
                <a:solidFill>
                  <a:srgbClr val="FF0000"/>
                </a:solidFill>
              </a:rPr>
              <a:t>low+high</a:t>
            </a:r>
            <a:r>
              <a:rPr lang="en-US" altLang="zh-CN" sz="2000" dirty="0">
                <a:solidFill>
                  <a:srgbClr val="FF0000"/>
                </a:solidFill>
              </a:rPr>
              <a:t>)/2</a:t>
            </a:r>
            <a:r>
              <a:rPr lang="en-US" altLang="zh-CN" sz="2000" dirty="0"/>
              <a:t>;                    </a:t>
            </a:r>
            <a:r>
              <a:rPr lang="en-US" altLang="zh-CN" sz="2000" dirty="0">
                <a:solidFill>
                  <a:srgbClr val="00B050"/>
                </a:solidFill>
              </a:rPr>
              <a:t>//</a:t>
            </a:r>
            <a:r>
              <a:rPr lang="zh-CN" altLang="en-US" sz="2000" dirty="0">
                <a:solidFill>
                  <a:srgbClr val="00B050"/>
                </a:solidFill>
              </a:rPr>
              <a:t>中间位置，当前比较元素位置</a:t>
            </a:r>
            <a:endParaRPr lang="zh-CN" altLang="en-US" sz="2000" dirty="0">
              <a:solidFill>
                <a:srgbClr val="00B050"/>
              </a:solidFill>
            </a:endParaRPr>
          </a:p>
          <a:p>
            <a:pPr marL="0" indent="0">
              <a:buFont typeface="Wingdings" panose="05000000000000000000" pitchFamily="2" charset="2"/>
              <a:buNone/>
            </a:pPr>
            <a:r>
              <a:rPr lang="en-US" altLang="zh-CN" sz="2000" dirty="0">
                <a:solidFill>
                  <a:srgbClr val="FF0000"/>
                </a:solidFill>
              </a:rPr>
              <a:t>                if (table[mid]==value) </a:t>
            </a:r>
            <a:endParaRPr lang="en-US" altLang="zh-CN" sz="2000" dirty="0">
              <a:solidFill>
                <a:srgbClr val="FF0000"/>
              </a:solidFill>
            </a:endParaRPr>
          </a:p>
          <a:p>
            <a:pPr marL="0" indent="0">
              <a:buFont typeface="Wingdings" panose="05000000000000000000" pitchFamily="2" charset="2"/>
              <a:buNone/>
            </a:pPr>
            <a:r>
              <a:rPr lang="en-US" altLang="zh-CN" sz="2000" dirty="0">
                <a:solidFill>
                  <a:srgbClr val="FF0000"/>
                </a:solidFill>
              </a:rPr>
              <a:t>                    </a:t>
            </a:r>
            <a:r>
              <a:rPr lang="en-US" altLang="zh-CN" sz="2000" dirty="0">
                <a:solidFill>
                  <a:srgbClr val="003399"/>
                </a:solidFill>
              </a:rPr>
              <a:t>return mid;</a:t>
            </a:r>
            <a:r>
              <a:rPr lang="en-US" altLang="zh-CN" sz="2000" dirty="0">
                <a:solidFill>
                  <a:srgbClr val="FF0000"/>
                </a:solidFill>
              </a:rPr>
              <a:t>                            </a:t>
            </a:r>
            <a:r>
              <a:rPr lang="en-US" altLang="zh-CN" sz="2000" dirty="0">
                <a:solidFill>
                  <a:srgbClr val="00B050"/>
                </a:solidFill>
              </a:rPr>
              <a:t>//</a:t>
            </a:r>
            <a:r>
              <a:rPr lang="zh-CN" altLang="en-US" sz="2000" dirty="0">
                <a:solidFill>
                  <a:srgbClr val="00B050"/>
                </a:solidFill>
              </a:rPr>
              <a:t>查找成功</a:t>
            </a:r>
            <a:endParaRPr lang="zh-CN" altLang="en-US" sz="2000" dirty="0">
              <a:solidFill>
                <a:srgbClr val="00B050"/>
              </a:solidFill>
            </a:endParaRPr>
          </a:p>
          <a:p>
            <a:pPr marL="0" indent="0">
              <a:buNone/>
            </a:pPr>
            <a:r>
              <a:rPr lang="zh-CN" altLang="en-US" sz="2000" dirty="0"/>
              <a:t>                </a:t>
            </a:r>
            <a:r>
              <a:rPr lang="en-US" altLang="zh-CN" sz="2000" dirty="0"/>
              <a:t>else</a:t>
            </a:r>
            <a:r>
              <a:rPr lang="en-US" altLang="zh-CN" sz="2000" dirty="0">
                <a:solidFill>
                  <a:srgbClr val="00B050"/>
                </a:solidFill>
              </a:rPr>
              <a:t>//</a:t>
            </a:r>
            <a:r>
              <a:rPr lang="zh-CN" altLang="en-US" sz="2000" dirty="0">
                <a:solidFill>
                  <a:srgbClr val="00B050"/>
                </a:solidFill>
              </a:rPr>
              <a:t>给定值小，查找范围缩小到前半段</a:t>
            </a:r>
            <a:endParaRPr lang="zh-CN" altLang="en-US" sz="2000" dirty="0">
              <a:solidFill>
                <a:srgbClr val="00B050"/>
              </a:solidFill>
            </a:endParaRPr>
          </a:p>
          <a:p>
            <a:pPr marL="0" indent="0">
              <a:buFont typeface="Wingdings" panose="05000000000000000000" pitchFamily="2" charset="2"/>
              <a:buNone/>
            </a:pPr>
            <a:r>
              <a:rPr lang="en-US" altLang="zh-CN" sz="2000" dirty="0"/>
              <a:t>                    </a:t>
            </a:r>
            <a:r>
              <a:rPr lang="en-US" altLang="zh-CN" sz="2000" dirty="0">
                <a:solidFill>
                  <a:srgbClr val="FF0000"/>
                </a:solidFill>
              </a:rPr>
              <a:t>if (table[mid]&gt;value) </a:t>
            </a:r>
            <a:r>
              <a:rPr lang="en-US" altLang="zh-CN" sz="2000" dirty="0"/>
              <a:t>return</a:t>
            </a:r>
            <a:r>
              <a:rPr lang="zh-CN" altLang="en-US" sz="2000" dirty="0"/>
              <a:t> </a:t>
            </a:r>
            <a:r>
              <a:rPr lang="en-US" altLang="zh-CN" sz="2000" dirty="0" err="1"/>
              <a:t>binarySearch</a:t>
            </a:r>
            <a:r>
              <a:rPr lang="en-US" altLang="zh-CN" sz="2000" dirty="0"/>
              <a:t>(table,valve,low,mid-1)</a:t>
            </a:r>
            <a:r>
              <a:rPr lang="zh-CN" altLang="en-US" sz="2000" dirty="0"/>
              <a:t> </a:t>
            </a:r>
            <a:r>
              <a:rPr lang="en-US" altLang="zh-CN" sz="2000" dirty="0"/>
              <a:t>;</a:t>
            </a:r>
            <a:r>
              <a:rPr lang="en-US" altLang="zh-CN" sz="2000" dirty="0">
                <a:solidFill>
                  <a:srgbClr val="003399"/>
                </a:solidFill>
              </a:rPr>
              <a:t>  </a:t>
            </a:r>
            <a:endParaRPr lang="en-US" altLang="zh-CN" sz="2000" dirty="0">
              <a:solidFill>
                <a:srgbClr val="003399"/>
              </a:solidFill>
            </a:endParaRPr>
          </a:p>
          <a:p>
            <a:pPr marL="0" indent="0">
              <a:buFont typeface="Wingdings" panose="05000000000000000000" pitchFamily="2" charset="2"/>
              <a:buNone/>
            </a:pPr>
            <a:r>
              <a:rPr lang="en-US" altLang="zh-CN" sz="2000" dirty="0"/>
              <a:t>                    else  </a:t>
            </a:r>
            <a:endParaRPr lang="en-US" altLang="zh-CN" sz="2000" dirty="0"/>
          </a:p>
          <a:p>
            <a:pPr marL="0" indent="0">
              <a:buFont typeface="Wingdings" panose="05000000000000000000" pitchFamily="2" charset="2"/>
              <a:buNone/>
            </a:pPr>
            <a:r>
              <a:rPr lang="en-US" altLang="zh-CN" sz="2000" dirty="0"/>
              <a:t>                   </a:t>
            </a:r>
            <a:r>
              <a:rPr lang="zh-CN" altLang="en-US" sz="2000" dirty="0"/>
              <a:t> </a:t>
            </a:r>
            <a:r>
              <a:rPr lang="en-US" altLang="zh-CN" sz="2000" dirty="0"/>
              <a:t>return </a:t>
            </a:r>
            <a:r>
              <a:rPr lang="en-US" altLang="zh-CN" sz="2000" dirty="0" err="1"/>
              <a:t>binarySearch</a:t>
            </a:r>
            <a:r>
              <a:rPr lang="en-US" altLang="zh-CN" sz="2000" dirty="0"/>
              <a:t>(table,value,mid+1,high)</a:t>
            </a:r>
            <a:r>
              <a:rPr lang="zh-CN" altLang="en-US" sz="2000" dirty="0"/>
              <a:t> </a:t>
            </a:r>
            <a:r>
              <a:rPr lang="en-US" altLang="zh-CN" sz="2000" dirty="0"/>
              <a:t>;</a:t>
            </a:r>
            <a:r>
              <a:rPr lang="en-US" altLang="zh-CN" sz="2000" dirty="0">
                <a:solidFill>
                  <a:srgbClr val="003399"/>
                </a:solidFill>
              </a:rPr>
              <a:t>  </a:t>
            </a:r>
            <a:r>
              <a:rPr lang="en-US" altLang="zh-CN" sz="2000" dirty="0">
                <a:solidFill>
                  <a:srgbClr val="00B050"/>
                </a:solidFill>
              </a:rPr>
              <a:t>//</a:t>
            </a:r>
            <a:r>
              <a:rPr lang="zh-CN" altLang="en-US" sz="2000" dirty="0">
                <a:solidFill>
                  <a:srgbClr val="00B050"/>
                </a:solidFill>
              </a:rPr>
              <a:t>查找范围变为后半段</a:t>
            </a:r>
            <a:endParaRPr lang="zh-CN" altLang="en-US" sz="2000" dirty="0">
              <a:solidFill>
                <a:srgbClr val="00B050"/>
              </a:solidFill>
            </a:endParaRPr>
          </a:p>
          <a:p>
            <a:pPr marL="0" indent="0">
              <a:buFont typeface="Wingdings" panose="05000000000000000000" pitchFamily="2" charset="2"/>
              <a:buNone/>
            </a:pPr>
            <a:r>
              <a:rPr lang="zh-CN" altLang="en-US" sz="2000" dirty="0"/>
              <a:t>            </a:t>
            </a:r>
            <a:r>
              <a:rPr lang="en-US" altLang="zh-CN" sz="2000" dirty="0"/>
              <a:t>}      </a:t>
            </a:r>
            <a:endParaRPr lang="en-US" altLang="zh-CN" sz="2000" dirty="0"/>
          </a:p>
          <a:p>
            <a:pPr marL="0" indent="0">
              <a:buFont typeface="Wingdings" panose="05000000000000000000" pitchFamily="2" charset="2"/>
              <a:buNone/>
            </a:pPr>
            <a:r>
              <a:rPr lang="en-US" altLang="zh-CN" sz="2000" dirty="0"/>
              <a:t>         }</a:t>
            </a:r>
            <a:endParaRPr lang="en-US" altLang="zh-CN" sz="2000" dirty="0"/>
          </a:p>
          <a:p>
            <a:pPr marL="0" indent="0">
              <a:lnSpc>
                <a:spcPct val="95000"/>
              </a:lnSpc>
              <a:buFont typeface="Wingdings" panose="05000000000000000000" pitchFamily="2" charset="2"/>
              <a:buNone/>
            </a:pPr>
            <a:r>
              <a:rPr lang="en-US" altLang="zh-CN" sz="2000" dirty="0"/>
              <a:t>        return -1; </a:t>
            </a:r>
            <a:endParaRPr lang="en-US" altLang="zh-CN" sz="2000" dirty="0"/>
          </a:p>
          <a:p>
            <a:pPr marL="0" indent="0">
              <a:lnSpc>
                <a:spcPct val="95000"/>
              </a:lnSpc>
              <a:buFont typeface="Wingdings" panose="05000000000000000000" pitchFamily="2" charset="2"/>
              <a:buNone/>
            </a:pPr>
            <a:r>
              <a:rPr lang="en-US" altLang="zh-CN" sz="2000" dirty="0"/>
              <a:t>}                                    </a:t>
            </a:r>
            <a:r>
              <a:rPr lang="en-US" altLang="zh-CN" sz="2000" dirty="0">
                <a:solidFill>
                  <a:srgbClr val="00B050"/>
                </a:solidFill>
              </a:rPr>
              <a:t>//</a:t>
            </a:r>
            <a:r>
              <a:rPr lang="zh-CN" altLang="en-US" sz="2000" dirty="0">
                <a:solidFill>
                  <a:srgbClr val="00B050"/>
                </a:solidFill>
              </a:rPr>
              <a:t>查找不成功</a:t>
            </a:r>
            <a:endParaRPr lang="zh-CN" altLang="en-US" sz="2000" dirty="0">
              <a:solidFill>
                <a:srgbClr val="00B050"/>
              </a:solidFill>
            </a:endParaRPr>
          </a:p>
          <a:p>
            <a:pPr marL="0" indent="0">
              <a:buFont typeface="Wingdings" panose="05000000000000000000" pitchFamily="2" charset="2"/>
              <a:buNone/>
            </a:pPr>
            <a:r>
              <a:rPr lang="zh-CN" altLang="en-US" sz="2000" dirty="0"/>
              <a:t>    </a:t>
            </a:r>
            <a:r>
              <a:rPr lang="en-US" altLang="zh-CN" sz="2000" dirty="0"/>
              <a:t> </a:t>
            </a:r>
            <a:endParaRPr lang="zh-CN" altLang="en-US" sz="2000" dirty="0"/>
          </a:p>
        </p:txBody>
      </p:sp>
      <p:sp>
        <p:nvSpPr>
          <p:cNvPr id="29700"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9574CBD-EE00-4F95-B9CD-1A9680ED76C0}" type="slidenum">
              <a:rPr lang="zh-CN" altLang="en-US" sz="1400"/>
            </a:fld>
            <a:endParaRPr lang="en-US" altLang="zh-CN" sz="1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116013" y="476250"/>
            <a:ext cx="7793037" cy="839788"/>
          </a:xfrm>
        </p:spPr>
        <p:txBody>
          <a:bodyPr/>
          <a:lstStyle/>
          <a:p>
            <a:pPr eaLnBrk="1" hangingPunct="1"/>
            <a:r>
              <a:rPr lang="zh-CN" altLang="en-US"/>
              <a:t>折半查找算法分析 </a:t>
            </a:r>
            <a:endParaRPr lang="zh-CN" altLang="en-US"/>
          </a:p>
        </p:txBody>
      </p:sp>
      <p:sp>
        <p:nvSpPr>
          <p:cNvPr id="30723" name="Rectangle 3"/>
          <p:cNvSpPr>
            <a:spLocks noGrp="1" noChangeArrowheads="1"/>
          </p:cNvSpPr>
          <p:nvPr>
            <p:ph type="body" idx="1"/>
          </p:nvPr>
        </p:nvSpPr>
        <p:spPr/>
        <p:txBody>
          <a:bodyPr/>
          <a:lstStyle/>
          <a:p>
            <a:pPr eaLnBrk="1" hangingPunct="1"/>
            <a:endParaRPr lang="zh-CN" altLang="en-US"/>
          </a:p>
        </p:txBody>
      </p:sp>
      <p:pic>
        <p:nvPicPr>
          <p:cNvPr id="30724" name="Picture 4" descr="8d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1412875"/>
            <a:ext cx="9144000" cy="508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Rectangle 6"/>
          <p:cNvSpPr>
            <a:spLocks noChangeArrowheads="1"/>
          </p:cNvSpPr>
          <p:nvPr/>
        </p:nvSpPr>
        <p:spPr bwMode="auto">
          <a:xfrm>
            <a:off x="0" y="3271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b="0"/>
          </a:p>
        </p:txBody>
      </p:sp>
      <p:graphicFrame>
        <p:nvGraphicFramePr>
          <p:cNvPr id="3074" name="Object 5"/>
          <p:cNvGraphicFramePr>
            <a:graphicFrameLocks noChangeAspect="1"/>
          </p:cNvGraphicFramePr>
          <p:nvPr/>
        </p:nvGraphicFramePr>
        <p:xfrm>
          <a:off x="3714750" y="5072063"/>
          <a:ext cx="5256213" cy="660400"/>
        </p:xfrm>
        <a:graphic>
          <a:graphicData uri="http://schemas.openxmlformats.org/presentationml/2006/ole">
            <mc:AlternateContent xmlns:mc="http://schemas.openxmlformats.org/markup-compatibility/2006">
              <mc:Choice xmlns:v="urn:schemas-microsoft-com:vml" Requires="v">
                <p:oleObj spid="_x0000_s30822" name="公式" r:id="rId2" imgW="3162300" imgH="393700" progId="Equation.3">
                  <p:embed/>
                </p:oleObj>
              </mc:Choice>
              <mc:Fallback>
                <p:oleObj name="公式" r:id="rId2" imgW="3162300" imgH="393700"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0" y="5072063"/>
                        <a:ext cx="52562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7"/>
          <p:cNvSpPr txBox="1">
            <a:spLocks noChangeArrowheads="1"/>
          </p:cNvSpPr>
          <p:nvPr/>
        </p:nvSpPr>
        <p:spPr bwMode="auto">
          <a:xfrm>
            <a:off x="3571875" y="4286250"/>
            <a:ext cx="42862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b="0"/>
              <a:t>设折半查找中查找任一个元素的概率相同，即为</a:t>
            </a:r>
            <a:r>
              <a:rPr lang="en-US" altLang="zh-CN" sz="2400" b="0"/>
              <a:t>1/8</a:t>
            </a:r>
            <a:r>
              <a:rPr lang="zh-CN" altLang="en-US" sz="2400" b="0"/>
              <a:t>，则</a:t>
            </a:r>
            <a:endParaRPr lang="zh-CN" altLang="en-US" sz="2400" b="0"/>
          </a:p>
        </p:txBody>
      </p:sp>
      <p:sp>
        <p:nvSpPr>
          <p:cNvPr id="30728"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06E3E265-3211-4457-B0E8-F346AA0B48FB}" type="slidenum">
              <a:rPr lang="zh-CN" altLang="en-US" sz="1400"/>
            </a:fld>
            <a:endParaRPr lang="en-US" altLang="zh-CN" sz="1400"/>
          </a:p>
        </p:txBody>
      </p:sp>
      <p:sp>
        <p:nvSpPr>
          <p:cNvPr id="3" name="文本框 2"/>
          <p:cNvSpPr txBox="1">
            <a:spLocks noChangeArrowheads="1"/>
          </p:cNvSpPr>
          <p:nvPr/>
        </p:nvSpPr>
        <p:spPr bwMode="auto">
          <a:xfrm>
            <a:off x="219075" y="6264275"/>
            <a:ext cx="7667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0000"/>
                </a:solidFill>
              </a:rPr>
              <a:t>O(n)</a:t>
            </a:r>
            <a:endParaRPr lang="zh-CN" altLang="en-US">
              <a:solidFill>
                <a:srgbClr val="FF0000"/>
              </a:solidFill>
            </a:endParaRPr>
          </a:p>
        </p:txBody>
      </p:sp>
      <p:sp>
        <p:nvSpPr>
          <p:cNvPr id="4" name="文本框 3"/>
          <p:cNvSpPr txBox="1">
            <a:spLocks noChangeArrowheads="1"/>
          </p:cNvSpPr>
          <p:nvPr/>
        </p:nvSpPr>
        <p:spPr bwMode="auto">
          <a:xfrm>
            <a:off x="3714750" y="5767388"/>
            <a:ext cx="20812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ASL</a:t>
            </a:r>
            <a:r>
              <a:rPr lang="zh-CN" altLang="en-US" baseline="-25000"/>
              <a:t>不成功</a:t>
            </a:r>
            <a:r>
              <a:rPr lang="en-US" altLang="zh-CN"/>
              <a:t>=3~4</a:t>
            </a:r>
            <a:r>
              <a:rPr lang="en-US" altLang="zh-CN" baseline="-25000"/>
              <a:t> </a:t>
            </a:r>
            <a:endParaRPr lang="zh-CN" altLang="en-US"/>
          </a:p>
        </p:txBody>
      </p:sp>
      <p:sp>
        <p:nvSpPr>
          <p:cNvPr id="9" name="矩形 8"/>
          <p:cNvSpPr/>
          <p:nvPr/>
        </p:nvSpPr>
        <p:spPr>
          <a:xfrm>
            <a:off x="3540125" y="1938338"/>
            <a:ext cx="5572125" cy="49291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0" nodeType="clickEffect">
                                  <p:stCondLst>
                                    <p:cond delay="0"/>
                                  </p:stCondLst>
                                  <p:childTnLst>
                                    <p:animEffect transition="out" filter="blinds(horizontal)">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074"/>
                                        </p:tgtEl>
                                        <p:attrNameLst>
                                          <p:attrName>style.visibility</p:attrName>
                                        </p:attrNameLst>
                                      </p:cBhvr>
                                      <p:to>
                                        <p:strVal val="visible"/>
                                      </p:to>
                                    </p:set>
                                    <p:animEffect transition="in" filter="blinds(horizontal)">
                                      <p:cBhvr>
                                        <p:cTn id="21" dur="500"/>
                                        <p:tgtEl>
                                          <p:spTgt spid="307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4"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noChangeArrowheads="1"/>
          </p:cNvSpPr>
          <p:nvPr>
            <p:ph type="title"/>
          </p:nvPr>
        </p:nvSpPr>
        <p:spPr/>
        <p:txBody>
          <a:bodyPr/>
          <a:lstStyle/>
          <a:p>
            <a:r>
              <a:rPr lang="zh-CN" altLang="en-US"/>
              <a:t>折半查找算法效率分析</a:t>
            </a:r>
            <a:endParaRPr lang="zh-CN" altLang="en-US"/>
          </a:p>
        </p:txBody>
      </p:sp>
      <p:sp>
        <p:nvSpPr>
          <p:cNvPr id="3" name="内容占位符 2"/>
          <p:cNvSpPr>
            <a:spLocks noGrp="1" noChangeArrowheads="1"/>
          </p:cNvSpPr>
          <p:nvPr>
            <p:ph idx="1"/>
          </p:nvPr>
        </p:nvSpPr>
        <p:spPr>
          <a:xfrm>
            <a:off x="785813" y="1928813"/>
            <a:ext cx="8174037" cy="4175125"/>
          </a:xfrm>
        </p:spPr>
        <p:txBody>
          <a:bodyPr/>
          <a:lstStyle/>
          <a:p>
            <a:pPr marL="0" indent="539750">
              <a:buFontTx/>
              <a:buNone/>
            </a:pPr>
            <a:r>
              <a:rPr lang="zh-CN" altLang="en-US" sz="2800"/>
              <a:t>从上图可看到，查找成功的最佳情况是一次比较成功，折半查找的比较次数不会超过二叉树的深度</a:t>
            </a:r>
            <a:r>
              <a:rPr lang="en-US" altLang="zh-CN" sz="2800"/>
              <a:t>d = [log</a:t>
            </a:r>
            <a:r>
              <a:rPr lang="en-US" altLang="zh-CN" sz="2800" baseline="-25000"/>
              <a:t>2</a:t>
            </a:r>
            <a:r>
              <a:rPr lang="en-US" altLang="zh-CN" sz="2800"/>
              <a:t>n] </a:t>
            </a:r>
            <a:r>
              <a:rPr lang="zh-CN" altLang="en-US" sz="2800"/>
              <a:t>，这也是折半查找成功的最差情况。可以证明在每个记录的查找概率相等的情况下，对于长度</a:t>
            </a:r>
            <a:r>
              <a:rPr lang="en-US" altLang="zh-CN" sz="2800"/>
              <a:t>n </a:t>
            </a:r>
            <a:r>
              <a:rPr lang="zh-CN" altLang="en-US" sz="2800"/>
              <a:t>较大 </a:t>
            </a:r>
            <a:r>
              <a:rPr lang="en-US" altLang="zh-CN" sz="2800"/>
              <a:t>(n &gt; 50) </a:t>
            </a:r>
            <a:r>
              <a:rPr lang="zh-CN" altLang="en-US" sz="2800"/>
              <a:t>时，折半查找成功的平均查找长度的近似结果是</a:t>
            </a:r>
            <a:endParaRPr lang="zh-CN" altLang="en-US" sz="2800">
              <a:latin typeface="宋体" panose="02010600030101010101" pitchFamily="2" charset="-122"/>
            </a:endParaRPr>
          </a:p>
          <a:p>
            <a:pPr marL="0" indent="539750" algn="ctr">
              <a:buFontTx/>
              <a:buNone/>
            </a:pPr>
            <a:r>
              <a:rPr lang="en-US" altLang="zh-CN" sz="2800"/>
              <a:t>ASL</a:t>
            </a:r>
            <a:r>
              <a:rPr lang="en-US" altLang="zh-CN" sz="2800" baseline="-25000"/>
              <a:t>bs</a:t>
            </a:r>
            <a:r>
              <a:rPr lang="en-US" altLang="zh-CN" sz="2800"/>
              <a:t> =O</a:t>
            </a:r>
            <a:r>
              <a:rPr lang="zh-CN" altLang="en-US" sz="2800"/>
              <a:t>（</a:t>
            </a:r>
            <a:r>
              <a:rPr lang="en-US" altLang="zh-CN" sz="2800"/>
              <a:t>log</a:t>
            </a:r>
            <a:r>
              <a:rPr lang="en-US" altLang="zh-CN" sz="2800" baseline="-25000"/>
              <a:t>2</a:t>
            </a:r>
            <a:r>
              <a:rPr lang="en-US" altLang="zh-CN" sz="2800"/>
              <a:t> (n )</a:t>
            </a:r>
            <a:r>
              <a:rPr lang="zh-CN" altLang="en-US" sz="2800"/>
              <a:t>）。</a:t>
            </a:r>
            <a:endParaRPr lang="zh-CN" altLang="en-US" sz="2800">
              <a:latin typeface="宋体" panose="02010600030101010101" pitchFamily="2" charset="-122"/>
            </a:endParaRPr>
          </a:p>
          <a:p>
            <a:pPr marL="0" indent="539750">
              <a:buFontTx/>
              <a:buNone/>
            </a:pPr>
            <a:r>
              <a:rPr lang="zh-CN" altLang="en-US" sz="2800"/>
              <a:t>可见，二分查找的优点是速度快。但前提是记录的关键字必须按大小排序，而且必须是顺序存储结构。</a:t>
            </a:r>
            <a:endParaRPr lang="zh-CN" altLang="en-US" sz="2800"/>
          </a:p>
          <a:p>
            <a:pPr marL="0" indent="539750">
              <a:buFont typeface="Wingdings" panose="05000000000000000000" pitchFamily="2" charset="2"/>
              <a:buNone/>
            </a:pPr>
            <a:endParaRPr lang="zh-CN" altLang="en-US" sz="2800"/>
          </a:p>
        </p:txBody>
      </p:sp>
      <p:sp>
        <p:nvSpPr>
          <p:cNvPr id="32772"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DC479D1-0D13-4095-BD8D-6FF4480EAD5E}"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noChangeArrowheads="1"/>
          </p:cNvSpPr>
          <p:nvPr>
            <p:ph type="title"/>
          </p:nvPr>
        </p:nvSpPr>
        <p:spPr/>
        <p:txBody>
          <a:bodyPr/>
          <a:lstStyle/>
          <a:p>
            <a:r>
              <a:rPr lang="en-US" altLang="zh-CN" sz="4000"/>
              <a:t>8.2.3   </a:t>
            </a:r>
            <a:r>
              <a:rPr lang="zh-CN" altLang="en-US" sz="4000"/>
              <a:t>基于索引顺序表的分块查找</a:t>
            </a:r>
            <a:endParaRPr lang="zh-CN" altLang="en-US" sz="4000"/>
          </a:p>
        </p:txBody>
      </p:sp>
      <p:sp>
        <p:nvSpPr>
          <p:cNvPr id="33795" name="内容占位符 2"/>
          <p:cNvSpPr>
            <a:spLocks noGrp="1" noChangeArrowheads="1"/>
          </p:cNvSpPr>
          <p:nvPr>
            <p:ph idx="1"/>
          </p:nvPr>
        </p:nvSpPr>
        <p:spPr>
          <a:xfrm>
            <a:off x="357188" y="1857375"/>
            <a:ext cx="8602662" cy="4246563"/>
          </a:xfrm>
        </p:spPr>
        <p:txBody>
          <a:bodyPr/>
          <a:lstStyle/>
          <a:p>
            <a:pPr marL="0" indent="0">
              <a:buFont typeface="Wingdings" panose="05000000000000000000" pitchFamily="2" charset="2"/>
              <a:buNone/>
            </a:pPr>
            <a:r>
              <a:rPr lang="en-US" altLang="zh-CN" sz="2800"/>
              <a:t>       </a:t>
            </a:r>
            <a:r>
              <a:rPr lang="zh-CN" altLang="en-US" sz="2800"/>
              <a:t>当数据量较大的时候，可以采用索引的方式进行查找，即</a:t>
            </a:r>
            <a:r>
              <a:rPr lang="zh-CN" altLang="en-US" sz="2800">
                <a:solidFill>
                  <a:srgbClr val="FF0000"/>
                </a:solidFill>
              </a:rPr>
              <a:t>索引</a:t>
            </a:r>
            <a:r>
              <a:rPr lang="zh-CN" altLang="en-US" sz="2800"/>
              <a:t>顺序查找</a:t>
            </a:r>
            <a:r>
              <a:rPr lang="en-US" altLang="zh-CN" sz="2800"/>
              <a:t>(indexed sequential search)</a:t>
            </a:r>
            <a:r>
              <a:rPr lang="zh-CN" altLang="en-US" sz="2800"/>
              <a:t>，又称</a:t>
            </a:r>
            <a:r>
              <a:rPr lang="zh-CN" altLang="en-US" sz="2800">
                <a:solidFill>
                  <a:srgbClr val="FF0000"/>
                </a:solidFill>
              </a:rPr>
              <a:t>分块查找</a:t>
            </a:r>
            <a:r>
              <a:rPr lang="zh-CN" altLang="en-US" sz="2800"/>
              <a:t>。</a:t>
            </a:r>
            <a:endParaRPr lang="en-US" altLang="zh-CN" sz="2800"/>
          </a:p>
          <a:p>
            <a:pPr marL="0" indent="0">
              <a:buFont typeface="Wingdings" panose="05000000000000000000" pitchFamily="2" charset="2"/>
              <a:buNone/>
            </a:pPr>
            <a:r>
              <a:rPr lang="en-US" altLang="zh-CN" sz="2800"/>
              <a:t>       </a:t>
            </a:r>
            <a:r>
              <a:rPr lang="zh-CN" altLang="en-US" sz="2800"/>
              <a:t>这是顺序查找的一种改进方法，首先对元素进行分块，每块建立索引，查找时也先从索引开始找，找到对应块，然后在块内再进行顺序查找。</a:t>
            </a:r>
            <a:endParaRPr lang="en-US" altLang="zh-CN" sz="2800"/>
          </a:p>
          <a:p>
            <a:pPr marL="0" indent="0">
              <a:buFont typeface="Wingdings" panose="05000000000000000000" pitchFamily="2" charset="2"/>
              <a:buNone/>
            </a:pPr>
            <a:r>
              <a:rPr lang="en-US" altLang="zh-CN" sz="2800"/>
              <a:t>     </a:t>
            </a:r>
            <a:r>
              <a:rPr lang="zh-CN" altLang="en-US" sz="2800"/>
              <a:t>用此方法查找，在查找表上需建立一个索引表，下图是一个索引顺序表的示例。</a:t>
            </a:r>
            <a:endParaRPr lang="zh-CN" altLang="en-US" sz="2800">
              <a:latin typeface="宋体" panose="02010600030101010101" pitchFamily="2" charset="-122"/>
            </a:endParaRPr>
          </a:p>
          <a:p>
            <a:pPr marL="0" indent="0">
              <a:buFont typeface="Wingdings" panose="05000000000000000000" pitchFamily="2" charset="2"/>
              <a:buNone/>
            </a:pPr>
            <a:endParaRPr lang="zh-CN" altLang="en-US" sz="2800"/>
          </a:p>
        </p:txBody>
      </p:sp>
      <p:sp>
        <p:nvSpPr>
          <p:cNvPr id="33796"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5E3E80B-184B-4B4E-8E01-B2696B83BC71}" type="slidenum">
              <a:rPr lang="zh-CN" altLang="en-US" sz="1400"/>
            </a:fld>
            <a:endParaRPr lang="en-US" altLang="zh-CN" sz="1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042988" y="549275"/>
            <a:ext cx="7793037" cy="839788"/>
          </a:xfrm>
        </p:spPr>
        <p:txBody>
          <a:bodyPr/>
          <a:lstStyle/>
          <a:p>
            <a:pPr eaLnBrk="1" hangingPunct="1"/>
            <a:r>
              <a:rPr lang="en-US" altLang="zh-CN" sz="4000"/>
              <a:t>8.2.3   </a:t>
            </a:r>
            <a:r>
              <a:rPr lang="zh-CN" altLang="en-US" sz="4000"/>
              <a:t>基于索引顺序表的分块查找</a:t>
            </a:r>
            <a:endParaRPr lang="zh-CN" altLang="en-US" sz="4000"/>
          </a:p>
        </p:txBody>
      </p:sp>
      <p:sp>
        <p:nvSpPr>
          <p:cNvPr id="34819" name="Rectangle 3"/>
          <p:cNvSpPr>
            <a:spLocks noGrp="1" noChangeArrowheads="1"/>
          </p:cNvSpPr>
          <p:nvPr>
            <p:ph type="body" idx="1"/>
          </p:nvPr>
        </p:nvSpPr>
        <p:spPr>
          <a:xfrm>
            <a:off x="214313" y="2000250"/>
            <a:ext cx="2357437" cy="4114800"/>
          </a:xfrm>
        </p:spPr>
        <p:txBody>
          <a:bodyPr/>
          <a:lstStyle/>
          <a:p>
            <a:pPr marL="0" lvl="1" indent="0" eaLnBrk="1" hangingPunct="1">
              <a:buFont typeface="Wingdings" panose="05000000000000000000" pitchFamily="2" charset="2"/>
              <a:buNone/>
            </a:pPr>
            <a:r>
              <a:rPr lang="zh-CN" altLang="en-US"/>
              <a:t>例：字典的索引结构和分块查找  </a:t>
            </a:r>
            <a:endParaRPr lang="zh-CN" altLang="en-US"/>
          </a:p>
        </p:txBody>
      </p:sp>
      <p:pic>
        <p:nvPicPr>
          <p:cNvPr id="34820" name="Picture 4" descr="8d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771775" y="1419225"/>
            <a:ext cx="6372225" cy="543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906D2204-C85F-43F7-A67D-E97A52902D04}" type="slidenum">
              <a:rPr lang="zh-CN" altLang="en-US" sz="1400"/>
            </a:fld>
            <a:endParaRPr lang="en-US" altLang="zh-CN" sz="1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noChangeArrowheads="1"/>
          </p:cNvSpPr>
          <p:nvPr>
            <p:ph type="title"/>
          </p:nvPr>
        </p:nvSpPr>
        <p:spPr/>
        <p:txBody>
          <a:bodyPr/>
          <a:lstStyle/>
          <a:p>
            <a:r>
              <a:rPr lang="zh-CN" altLang="en-US"/>
              <a:t>索引顺序表</a:t>
            </a:r>
            <a:endParaRPr lang="zh-CN" altLang="en-US"/>
          </a:p>
        </p:txBody>
      </p:sp>
      <p:sp>
        <p:nvSpPr>
          <p:cNvPr id="3" name="内容占位符 2"/>
          <p:cNvSpPr>
            <a:spLocks noGrp="1"/>
          </p:cNvSpPr>
          <p:nvPr>
            <p:ph idx="1"/>
          </p:nvPr>
        </p:nvSpPr>
        <p:spPr>
          <a:xfrm>
            <a:off x="714375" y="1857375"/>
            <a:ext cx="8429625" cy="4643438"/>
          </a:xfrm>
        </p:spPr>
        <p:txBody>
          <a:bodyPr/>
          <a:lstStyle/>
          <a:p>
            <a:pPr marL="0" indent="0">
              <a:buFont typeface="Wingdings" panose="05000000000000000000" pitchFamily="2" charset="2"/>
              <a:buNone/>
              <a:defRPr/>
            </a:pPr>
            <a:r>
              <a:rPr lang="zh-CN" altLang="en-US" sz="2800" dirty="0">
                <a:solidFill>
                  <a:srgbClr val="C00000"/>
                </a:solidFill>
              </a:rPr>
              <a:t>索引</a:t>
            </a:r>
            <a:r>
              <a:rPr lang="zh-CN" altLang="en-US" sz="2800" dirty="0"/>
              <a:t>：给数据建立的标号，可以通过这个标号找到对应的数据。索引表一般有序。比如书的目录，字典的拼音检索表、偏旁部首检索表等。</a:t>
            </a:r>
            <a:endParaRPr lang="en-US" altLang="zh-CN" sz="2800" dirty="0"/>
          </a:p>
          <a:p>
            <a:pPr>
              <a:buFont typeface="Wingdings" panose="05000000000000000000" pitchFamily="2" charset="2"/>
              <a:buNone/>
              <a:defRPr/>
            </a:pPr>
            <a:r>
              <a:rPr lang="zh-CN" altLang="en-US" sz="2800" dirty="0">
                <a:solidFill>
                  <a:srgbClr val="C00000"/>
                </a:solidFill>
              </a:rPr>
              <a:t>顺序表</a:t>
            </a:r>
            <a:r>
              <a:rPr lang="zh-CN" altLang="en-US" sz="2800" dirty="0"/>
              <a:t>：主表，包含所有数据元素的排列表，不一定要有序。</a:t>
            </a:r>
            <a:endParaRPr lang="en-US" altLang="zh-CN" sz="2800" dirty="0"/>
          </a:p>
          <a:p>
            <a:pPr>
              <a:buFont typeface="Wingdings" panose="05000000000000000000" pitchFamily="2" charset="2"/>
              <a:buNone/>
              <a:defRPr/>
            </a:pPr>
            <a:r>
              <a:rPr lang="zh-CN" altLang="en-US" sz="2800" dirty="0">
                <a:solidFill>
                  <a:srgbClr val="FF0000"/>
                </a:solidFill>
              </a:rPr>
              <a:t>完全索引表</a:t>
            </a:r>
            <a:r>
              <a:rPr lang="zh-CN" altLang="en-US" sz="2800" dirty="0"/>
              <a:t>：索引表中每个数据元素都有索引值。此</a:t>
            </a:r>
            <a:endParaRPr lang="en-US" altLang="zh-CN" sz="2800" dirty="0"/>
          </a:p>
          <a:p>
            <a:pPr>
              <a:buFont typeface="Wingdings" panose="05000000000000000000" pitchFamily="2" charset="2"/>
              <a:buNone/>
              <a:defRPr/>
            </a:pPr>
            <a:r>
              <a:rPr lang="zh-CN" altLang="en-US" sz="2800" dirty="0"/>
              <a:t>时找到索引就对应可以找到元素，主表不需要有序。</a:t>
            </a:r>
            <a:endParaRPr lang="en-US" altLang="zh-CN" sz="2800" dirty="0"/>
          </a:p>
          <a:p>
            <a:pPr>
              <a:buFont typeface="Wingdings" panose="05000000000000000000" pitchFamily="2" charset="2"/>
              <a:buNone/>
              <a:defRPr/>
            </a:pPr>
            <a:r>
              <a:rPr lang="zh-CN" altLang="en-US" sz="2800" dirty="0">
                <a:solidFill>
                  <a:srgbClr val="FF0000"/>
                </a:solidFill>
              </a:rPr>
              <a:t>不完全索引</a:t>
            </a:r>
            <a:r>
              <a:rPr lang="zh-CN" altLang="en-US" sz="2800" dirty="0"/>
              <a:t>：是指索引表保存部分元素索引。对主表要求是分段有序，主表逻辑上分为若干“块”，特性为“块内无序，块间有序”。</a:t>
            </a:r>
            <a:endParaRPr lang="en-US" altLang="zh-CN" sz="2800" dirty="0"/>
          </a:p>
        </p:txBody>
      </p:sp>
      <p:sp>
        <p:nvSpPr>
          <p:cNvPr id="36868"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2A168FD-D8A7-4D65-93C8-B196BFDE09C5}"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042988" y="549275"/>
            <a:ext cx="7793037" cy="839788"/>
          </a:xfrm>
        </p:spPr>
        <p:txBody>
          <a:bodyPr/>
          <a:lstStyle/>
          <a:p>
            <a:pPr eaLnBrk="1" hangingPunct="1"/>
            <a:r>
              <a:rPr lang="en-US" altLang="zh-CN" sz="4000"/>
              <a:t>8.2.3   </a:t>
            </a:r>
            <a:r>
              <a:rPr lang="zh-CN" altLang="en-US" sz="4000"/>
              <a:t>基于索引顺序表的分块查找</a:t>
            </a:r>
            <a:endParaRPr lang="zh-CN" altLang="en-US" sz="4000"/>
          </a:p>
        </p:txBody>
      </p:sp>
      <p:sp>
        <p:nvSpPr>
          <p:cNvPr id="38915" name="Rectangle 3"/>
          <p:cNvSpPr>
            <a:spLocks noGrp="1" noChangeArrowheads="1"/>
          </p:cNvSpPr>
          <p:nvPr>
            <p:ph type="body" idx="1"/>
          </p:nvPr>
        </p:nvSpPr>
        <p:spPr>
          <a:xfrm>
            <a:off x="214313" y="2000250"/>
            <a:ext cx="2357437" cy="4114800"/>
          </a:xfrm>
        </p:spPr>
        <p:txBody>
          <a:bodyPr/>
          <a:lstStyle/>
          <a:p>
            <a:pPr marL="0" lvl="1" indent="0" eaLnBrk="1" hangingPunct="1">
              <a:buFont typeface="Wingdings" panose="05000000000000000000" pitchFamily="2" charset="2"/>
              <a:buNone/>
            </a:pPr>
            <a:r>
              <a:rPr lang="zh-CN" altLang="en-US"/>
              <a:t>例：字典的索引结构和分块查找  </a:t>
            </a:r>
            <a:endParaRPr lang="zh-CN" altLang="en-US"/>
          </a:p>
        </p:txBody>
      </p:sp>
      <p:pic>
        <p:nvPicPr>
          <p:cNvPr id="38916" name="Picture 4" descr="8d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771775" y="1419225"/>
            <a:ext cx="6372225" cy="543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79B1D0B-0EAB-472E-94C0-DD01C06EB41D}" type="slidenum">
              <a:rPr lang="zh-CN" altLang="en-US" sz="1400"/>
            </a:fld>
            <a:endParaRPr lang="en-US" altLang="zh-CN" sz="1400"/>
          </a:p>
        </p:txBody>
      </p:sp>
      <p:sp>
        <p:nvSpPr>
          <p:cNvPr id="3" name="文本框 2"/>
          <p:cNvSpPr txBox="1">
            <a:spLocks noChangeArrowheads="1"/>
          </p:cNvSpPr>
          <p:nvPr/>
        </p:nvSpPr>
        <p:spPr bwMode="auto">
          <a:xfrm>
            <a:off x="2771775" y="5888038"/>
            <a:ext cx="203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0000"/>
                </a:solidFill>
              </a:rPr>
              <a:t>不完全索引表</a:t>
            </a:r>
            <a:endParaRPr lang="zh-CN" altLang="en-US">
              <a:solidFill>
                <a:srgbClr val="FF0000"/>
              </a:solidFill>
            </a:endParaRPr>
          </a:p>
        </p:txBody>
      </p:sp>
      <p:sp>
        <p:nvSpPr>
          <p:cNvPr id="7" name="文本框 6"/>
          <p:cNvSpPr txBox="1">
            <a:spLocks noChangeArrowheads="1"/>
          </p:cNvSpPr>
          <p:nvPr/>
        </p:nvSpPr>
        <p:spPr bwMode="auto">
          <a:xfrm>
            <a:off x="5022850" y="6429375"/>
            <a:ext cx="1724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0000"/>
                </a:solidFill>
              </a:rPr>
              <a:t>完全索引表</a:t>
            </a:r>
            <a:endParaRPr lang="zh-CN" altLang="en-US">
              <a:solidFill>
                <a:srgbClr val="FF0000"/>
              </a:solidFill>
            </a:endParaRPr>
          </a:p>
        </p:txBody>
      </p:sp>
      <p:sp>
        <p:nvSpPr>
          <p:cNvPr id="4" name="左大括号 3"/>
          <p:cNvSpPr/>
          <p:nvPr/>
        </p:nvSpPr>
        <p:spPr>
          <a:xfrm>
            <a:off x="4879975" y="2133600"/>
            <a:ext cx="142875" cy="122396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9" name="左大括号 8"/>
          <p:cNvSpPr/>
          <p:nvPr/>
        </p:nvSpPr>
        <p:spPr>
          <a:xfrm>
            <a:off x="4879975" y="3429000"/>
            <a:ext cx="142875" cy="9366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cxnSp>
        <p:nvCxnSpPr>
          <p:cNvPr id="6" name="直接箭头连接符 5"/>
          <p:cNvCxnSpPr/>
          <p:nvPr/>
        </p:nvCxnSpPr>
        <p:spPr>
          <a:xfrm>
            <a:off x="4076700" y="2236788"/>
            <a:ext cx="760413" cy="4841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4033838" y="2636838"/>
            <a:ext cx="769937" cy="12604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a:spLocks noChangeArrowheads="1"/>
          </p:cNvSpPr>
          <p:nvPr/>
        </p:nvSpPr>
        <p:spPr bwMode="auto">
          <a:xfrm>
            <a:off x="4248150" y="2620963"/>
            <a:ext cx="6477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a:t>二分</a:t>
            </a:r>
            <a:endParaRPr lang="en-US" altLang="zh-CN" sz="1800"/>
          </a:p>
          <a:p>
            <a:pPr eaLnBrk="1" hangingPunct="1"/>
            <a:r>
              <a:rPr lang="zh-CN" altLang="en-US" sz="1800"/>
              <a:t>查找</a:t>
            </a: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4" grpId="0" animBg="1"/>
      <p:bldP spid="9" grpId="0" animBg="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noChangeArrowheads="1"/>
          </p:cNvSpPr>
          <p:nvPr>
            <p:ph type="title"/>
          </p:nvPr>
        </p:nvSpPr>
        <p:spPr/>
        <p:txBody>
          <a:bodyPr/>
          <a:lstStyle/>
          <a:p>
            <a:pPr eaLnBrk="1" hangingPunct="1"/>
            <a:r>
              <a:rPr lang="en-US" altLang="zh-CN"/>
              <a:t>8.1   </a:t>
            </a:r>
            <a:r>
              <a:rPr lang="zh-CN" altLang="en-US"/>
              <a:t>查找的基本概念</a:t>
            </a:r>
            <a:endParaRPr lang="zh-CN" altLang="en-US"/>
          </a:p>
        </p:txBody>
      </p:sp>
      <p:sp>
        <p:nvSpPr>
          <p:cNvPr id="3" name="内容占位符 2"/>
          <p:cNvSpPr>
            <a:spLocks noGrp="1"/>
          </p:cNvSpPr>
          <p:nvPr>
            <p:ph idx="1"/>
          </p:nvPr>
        </p:nvSpPr>
        <p:spPr>
          <a:xfrm>
            <a:off x="500063" y="1989138"/>
            <a:ext cx="8459787" cy="4114800"/>
          </a:xfrm>
        </p:spPr>
        <p:txBody>
          <a:bodyPr/>
          <a:lstStyle/>
          <a:p>
            <a:pPr marL="0" indent="446405" eaLnBrk="1" hangingPunct="1">
              <a:buFont typeface="Wingdings" panose="05000000000000000000" pitchFamily="2" charset="2"/>
              <a:buNone/>
              <a:defRPr/>
            </a:pPr>
            <a:endParaRPr lang="en-US" altLang="zh-CN" sz="2800" dirty="0"/>
          </a:p>
          <a:p>
            <a:pPr marL="0" indent="446405" eaLnBrk="1" hangingPunct="1">
              <a:buFont typeface="Wingdings" panose="05000000000000000000" pitchFamily="2" charset="2"/>
              <a:buNone/>
              <a:defRPr/>
            </a:pPr>
            <a:r>
              <a:rPr lang="zh-CN" altLang="en-US" sz="2800" dirty="0"/>
              <a:t>查找是数据结构的一种基本操作，查找的效率依赖于不同的数据结构，不同的数据结构会采用不同的查找算法。</a:t>
            </a:r>
            <a:endParaRPr lang="en-US" altLang="zh-CN" sz="2800" dirty="0"/>
          </a:p>
          <a:p>
            <a:pPr marL="0" indent="446405" eaLnBrk="1" hangingPunct="1">
              <a:buFont typeface="Wingdings" panose="05000000000000000000" pitchFamily="2" charset="2"/>
              <a:buNone/>
              <a:defRPr/>
            </a:pPr>
            <a:r>
              <a:rPr lang="zh-CN" altLang="en-US" sz="2800" dirty="0"/>
              <a:t>查找是数据处理中使用频繁的一种重要操作，查找的效率决定了某些计算机应用的效率。当数据量相当大时，分析各种查找算法的效率就显得十分重要。</a:t>
            </a:r>
            <a:endParaRPr lang="zh-CN" altLang="en-US" sz="2800" dirty="0"/>
          </a:p>
          <a:p>
            <a:pPr marL="0" indent="624205" eaLnBrk="1" hangingPunct="1">
              <a:buFont typeface="Wingdings" panose="05000000000000000000" pitchFamily="2" charset="2"/>
              <a:buNone/>
              <a:defRPr/>
            </a:pPr>
            <a:endParaRPr lang="en-US" altLang="zh-CN" sz="2800" dirty="0"/>
          </a:p>
        </p:txBody>
      </p:sp>
      <p:sp>
        <p:nvSpPr>
          <p:cNvPr id="7172"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2AF59DD-6047-4CA7-B25D-D5B05879C695}"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noChangeArrowheads="1"/>
          </p:cNvSpPr>
          <p:nvPr>
            <p:ph type="title"/>
          </p:nvPr>
        </p:nvSpPr>
        <p:spPr/>
        <p:txBody>
          <a:bodyPr/>
          <a:lstStyle/>
          <a:p>
            <a:r>
              <a:rPr lang="zh-CN" altLang="en-US"/>
              <a:t>索引顺序表</a:t>
            </a:r>
            <a:endParaRPr lang="zh-CN" altLang="en-US"/>
          </a:p>
        </p:txBody>
      </p:sp>
      <p:sp>
        <p:nvSpPr>
          <p:cNvPr id="3" name="内容占位符 2"/>
          <p:cNvSpPr>
            <a:spLocks noGrp="1" noChangeArrowheads="1"/>
          </p:cNvSpPr>
          <p:nvPr>
            <p:ph idx="1"/>
          </p:nvPr>
        </p:nvSpPr>
        <p:spPr>
          <a:xfrm>
            <a:off x="714375" y="1857375"/>
            <a:ext cx="8429625" cy="4643438"/>
          </a:xfrm>
        </p:spPr>
        <p:txBody>
          <a:bodyPr/>
          <a:lstStyle/>
          <a:p>
            <a:pPr marL="0" indent="0">
              <a:buFont typeface="Wingdings" panose="05000000000000000000" pitchFamily="2" charset="2"/>
              <a:buNone/>
            </a:pPr>
            <a:r>
              <a:rPr lang="zh-CN" altLang="en-US" sz="2800">
                <a:solidFill>
                  <a:srgbClr val="C00000"/>
                </a:solidFill>
              </a:rPr>
              <a:t>分块查找： 是索引顺序表的查找算法。</a:t>
            </a:r>
            <a:endParaRPr lang="en-US" altLang="zh-CN" sz="2800">
              <a:solidFill>
                <a:srgbClr val="C00000"/>
              </a:solidFill>
            </a:endParaRPr>
          </a:p>
          <a:p>
            <a:pPr marL="0" indent="0">
              <a:buFont typeface="Wingdings" panose="05000000000000000000" pitchFamily="2" charset="2"/>
              <a:buNone/>
            </a:pPr>
            <a:r>
              <a:rPr lang="en-US" altLang="zh-CN" sz="2800">
                <a:solidFill>
                  <a:srgbClr val="C00000"/>
                </a:solidFill>
              </a:rPr>
              <a:t>       </a:t>
            </a:r>
            <a:r>
              <a:rPr lang="zh-CN" altLang="en-US" sz="2800"/>
              <a:t>查找步骤：</a:t>
            </a:r>
            <a:endParaRPr lang="en-US" altLang="zh-CN" sz="2800"/>
          </a:p>
          <a:p>
            <a:pPr marL="0" indent="0">
              <a:buFont typeface="Wingdings" panose="05000000000000000000" pitchFamily="2" charset="2"/>
              <a:buNone/>
            </a:pPr>
            <a:r>
              <a:rPr lang="en-US" altLang="zh-CN" sz="2800"/>
              <a:t>       1</a:t>
            </a:r>
            <a:r>
              <a:rPr lang="zh-CN" altLang="en-US" sz="2800"/>
              <a:t>）查找索引表，获得</a:t>
            </a:r>
            <a:r>
              <a:rPr lang="en-US" altLang="zh-CN" sz="2800"/>
              <a:t>key</a:t>
            </a:r>
            <a:r>
              <a:rPr lang="zh-CN" altLang="en-US" sz="2800"/>
              <a:t>值的索引信息，确定在哪一块中，缩小查找范围。</a:t>
            </a:r>
            <a:endParaRPr lang="en-US" altLang="zh-CN" sz="2800"/>
          </a:p>
          <a:p>
            <a:pPr marL="0" indent="0">
              <a:buFont typeface="Wingdings" panose="05000000000000000000" pitchFamily="2" charset="2"/>
              <a:buNone/>
            </a:pPr>
            <a:r>
              <a:rPr lang="en-US" altLang="zh-CN" sz="2800"/>
              <a:t>       2</a:t>
            </a:r>
            <a:r>
              <a:rPr lang="zh-CN" altLang="en-US" sz="2800"/>
              <a:t>）在一块中，根据</a:t>
            </a:r>
            <a:r>
              <a:rPr lang="en-US" altLang="zh-CN" sz="2800"/>
              <a:t>key</a:t>
            </a:r>
            <a:r>
              <a:rPr lang="zh-CN" altLang="en-US" sz="2800"/>
              <a:t>值进行查找操作，获得查找信息。</a:t>
            </a:r>
            <a:endParaRPr lang="en-US" altLang="zh-CN" sz="2800"/>
          </a:p>
          <a:p>
            <a:pPr marL="0" indent="0">
              <a:buFont typeface="Wingdings" panose="05000000000000000000" pitchFamily="2" charset="2"/>
              <a:buNone/>
            </a:pPr>
            <a:r>
              <a:rPr lang="en-US" altLang="zh-CN" sz="2800"/>
              <a:t>        </a:t>
            </a:r>
            <a:r>
              <a:rPr lang="zh-CN" altLang="en-US" sz="2800"/>
              <a:t>如果索引表或主表排序，可以采用二分查找。</a:t>
            </a:r>
            <a:endParaRPr lang="en-US" altLang="zh-CN" sz="2800"/>
          </a:p>
        </p:txBody>
      </p:sp>
      <p:sp>
        <p:nvSpPr>
          <p:cNvPr id="40964"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2901A6D-A125-4D1A-8966-866E4099E232}"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noChangeArrowheads="1"/>
          </p:cNvSpPr>
          <p:nvPr>
            <p:ph type="title"/>
          </p:nvPr>
        </p:nvSpPr>
        <p:spPr/>
        <p:txBody>
          <a:bodyPr/>
          <a:lstStyle/>
          <a:p>
            <a:r>
              <a:rPr lang="zh-CN" altLang="en-US"/>
              <a:t>一般的分块索引顺序表结构</a:t>
            </a:r>
            <a:endParaRPr lang="zh-CN" altLang="en-US"/>
          </a:p>
        </p:txBody>
      </p:sp>
      <p:pic>
        <p:nvPicPr>
          <p:cNvPr id="43011"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857250" y="2500313"/>
            <a:ext cx="7639050" cy="2590800"/>
          </a:xfrm>
          <a:noFill/>
        </p:spPr>
      </p:pic>
      <p:sp>
        <p:nvSpPr>
          <p:cNvPr id="6" name="椭圆 5"/>
          <p:cNvSpPr/>
          <p:nvPr/>
        </p:nvSpPr>
        <p:spPr>
          <a:xfrm>
            <a:off x="1500188" y="4000500"/>
            <a:ext cx="2286000" cy="5715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椭圆 6"/>
          <p:cNvSpPr/>
          <p:nvPr/>
        </p:nvSpPr>
        <p:spPr>
          <a:xfrm>
            <a:off x="3643313" y="2714625"/>
            <a:ext cx="500062" cy="571500"/>
          </a:xfrm>
          <a:prstGeom prst="ellipse">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8" name="椭圆 7"/>
          <p:cNvSpPr/>
          <p:nvPr/>
        </p:nvSpPr>
        <p:spPr>
          <a:xfrm>
            <a:off x="3643313" y="4000500"/>
            <a:ext cx="2286000" cy="571500"/>
          </a:xfrm>
          <a:prstGeom prst="ellipse">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椭圆 8"/>
          <p:cNvSpPr/>
          <p:nvPr/>
        </p:nvSpPr>
        <p:spPr>
          <a:xfrm>
            <a:off x="3286125" y="2714625"/>
            <a:ext cx="509588" cy="5715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0" name="椭圆 9"/>
          <p:cNvSpPr/>
          <p:nvPr/>
        </p:nvSpPr>
        <p:spPr>
          <a:xfrm>
            <a:off x="4000500" y="2714625"/>
            <a:ext cx="500063" cy="571500"/>
          </a:xfrm>
          <a:prstGeom prst="ellipse">
            <a:avLst/>
          </a:prstGeom>
          <a:solidFill>
            <a:srgbClr val="FFFF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椭圆 10"/>
          <p:cNvSpPr/>
          <p:nvPr/>
        </p:nvSpPr>
        <p:spPr>
          <a:xfrm>
            <a:off x="5786438" y="4000500"/>
            <a:ext cx="2286000" cy="571500"/>
          </a:xfrm>
          <a:prstGeom prst="ellipse">
            <a:avLst/>
          </a:prstGeom>
          <a:solidFill>
            <a:srgbClr val="FFFF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3018"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057384AF-D9CA-46A3-ACDD-51B6ABE759B8}" type="slidenum">
              <a:rPr lang="zh-CN" altLang="en-US" sz="1400"/>
            </a:fld>
            <a:endParaRPr lang="en-US" altLang="zh-CN" sz="1400"/>
          </a:p>
        </p:txBody>
      </p:sp>
      <p:cxnSp>
        <p:nvCxnSpPr>
          <p:cNvPr id="5" name="直接连接符 4"/>
          <p:cNvCxnSpPr/>
          <p:nvPr/>
        </p:nvCxnSpPr>
        <p:spPr>
          <a:xfrm flipH="1">
            <a:off x="4529138" y="4819650"/>
            <a:ext cx="14287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6672263" y="4829175"/>
            <a:ext cx="144462"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662738" y="4981575"/>
            <a:ext cx="19367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noChangeArrowheads="1"/>
          </p:cNvSpPr>
          <p:nvPr>
            <p:ph type="title"/>
          </p:nvPr>
        </p:nvSpPr>
        <p:spPr/>
        <p:txBody>
          <a:bodyPr/>
          <a:lstStyle/>
          <a:p>
            <a:r>
              <a:rPr lang="zh-CN" altLang="en-US"/>
              <a:t>分块索引顺序表查找过程</a:t>
            </a:r>
            <a:r>
              <a:rPr lang="en-US" altLang="zh-CN"/>
              <a:t>	</a:t>
            </a:r>
            <a:endParaRPr lang="zh-CN" altLang="en-US"/>
          </a:p>
        </p:txBody>
      </p:sp>
      <p:sp>
        <p:nvSpPr>
          <p:cNvPr id="3" name="内容占位符 2"/>
          <p:cNvSpPr>
            <a:spLocks noGrp="1" noChangeArrowheads="1"/>
          </p:cNvSpPr>
          <p:nvPr>
            <p:ph idx="1"/>
          </p:nvPr>
        </p:nvSpPr>
        <p:spPr/>
        <p:txBody>
          <a:bodyPr/>
          <a:lstStyle/>
          <a:p>
            <a:r>
              <a:rPr lang="zh-CN" altLang="en-US"/>
              <a:t>查找索引表，要求要查</a:t>
            </a:r>
            <a:r>
              <a:rPr lang="en-US" altLang="zh-CN"/>
              <a:t>Value&lt;=</a:t>
            </a:r>
            <a:r>
              <a:rPr lang="zh-CN" altLang="en-US"/>
              <a:t>索引。</a:t>
            </a:r>
            <a:r>
              <a:rPr lang="zh-CN" altLang="en-US">
                <a:solidFill>
                  <a:srgbClr val="00B050"/>
                </a:solidFill>
              </a:rPr>
              <a:t>（可通过调用顺序表的折半查找实现）</a:t>
            </a:r>
            <a:endParaRPr lang="en-US" altLang="zh-CN">
              <a:solidFill>
                <a:srgbClr val="00B050"/>
              </a:solidFill>
            </a:endParaRPr>
          </a:p>
          <a:p>
            <a:r>
              <a:rPr lang="zh-CN" altLang="en-US"/>
              <a:t>在对应块中顺序查找元素。如块内元素排列无序则采用顺序查找，如果块内元素有序采用折半查找。</a:t>
            </a:r>
            <a:r>
              <a:rPr lang="zh-CN" altLang="en-US">
                <a:solidFill>
                  <a:srgbClr val="00B050"/>
                </a:solidFill>
              </a:rPr>
              <a:t>（可通过调用顺序表的顺序查找或折半查找实现</a:t>
            </a:r>
            <a:r>
              <a:rPr lang="en-US" altLang="zh-CN">
                <a:solidFill>
                  <a:srgbClr val="00B050"/>
                </a:solidFill>
              </a:rPr>
              <a:t>)</a:t>
            </a:r>
            <a:endParaRPr lang="en-US" altLang="zh-CN">
              <a:solidFill>
                <a:srgbClr val="00B050"/>
              </a:solidFill>
            </a:endParaRPr>
          </a:p>
          <a:p>
            <a:pPr>
              <a:buFont typeface="Wingdings" panose="05000000000000000000" pitchFamily="2" charset="2"/>
              <a:buNone/>
            </a:pPr>
            <a:r>
              <a:rPr lang="zh-CN" altLang="en-US"/>
              <a:t>例：在按照字母序排列的</a:t>
            </a:r>
            <a:r>
              <a:rPr lang="en-US" altLang="zh-CN"/>
              <a:t>java</a:t>
            </a:r>
            <a:r>
              <a:rPr lang="zh-CN" altLang="en-US"/>
              <a:t>关键字索引顺序表中查找某个</a:t>
            </a:r>
            <a:r>
              <a:rPr lang="en-US" altLang="zh-CN"/>
              <a:t>java</a:t>
            </a:r>
            <a:r>
              <a:rPr lang="zh-CN" altLang="en-US"/>
              <a:t>的关键字。</a:t>
            </a:r>
            <a:endParaRPr lang="zh-CN" altLang="en-US"/>
          </a:p>
        </p:txBody>
      </p:sp>
      <p:sp>
        <p:nvSpPr>
          <p:cNvPr id="45060"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35EBE84D-AE2B-44BB-AA50-387A9A583670}"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68313" y="188913"/>
            <a:ext cx="8893175" cy="839787"/>
          </a:xfrm>
        </p:spPr>
        <p:txBody>
          <a:bodyPr/>
          <a:lstStyle/>
          <a:p>
            <a:pPr eaLnBrk="1" hangingPunct="1"/>
            <a:r>
              <a:rPr lang="zh-CN" altLang="en-US" sz="3600"/>
              <a:t>例</a:t>
            </a:r>
            <a:r>
              <a:rPr lang="en-US" altLang="zh-CN" sz="3600"/>
              <a:t>8.1  </a:t>
            </a:r>
            <a:r>
              <a:rPr lang="zh-CN" altLang="en-US" sz="3600"/>
              <a:t>查找</a:t>
            </a:r>
            <a:r>
              <a:rPr lang="en-US" altLang="zh-CN" sz="3600"/>
              <a:t>Java</a:t>
            </a:r>
            <a:r>
              <a:rPr lang="zh-CN" altLang="en-US" sz="3600"/>
              <a:t>关键字</a:t>
            </a:r>
            <a:r>
              <a:rPr lang="en-US" altLang="zh-CN" sz="3600"/>
              <a:t>interface</a:t>
            </a:r>
            <a:r>
              <a:rPr lang="zh-CN" altLang="en-US" sz="3600"/>
              <a:t>的过程。</a:t>
            </a:r>
            <a:endParaRPr lang="zh-CN" altLang="en-US" sz="3600"/>
          </a:p>
        </p:txBody>
      </p:sp>
      <p:sp>
        <p:nvSpPr>
          <p:cNvPr id="46083" name="Rectangle 3"/>
          <p:cNvSpPr>
            <a:spLocks noGrp="1" noChangeArrowheads="1"/>
          </p:cNvSpPr>
          <p:nvPr>
            <p:ph type="body" idx="1"/>
          </p:nvPr>
        </p:nvSpPr>
        <p:spPr/>
        <p:txBody>
          <a:bodyPr/>
          <a:lstStyle/>
          <a:p>
            <a:pPr eaLnBrk="1" hangingPunct="1"/>
            <a:endParaRPr lang="zh-CN" altLang="en-US"/>
          </a:p>
        </p:txBody>
      </p:sp>
      <p:pic>
        <p:nvPicPr>
          <p:cNvPr id="46084" name="Picture 4" descr="8d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31913" y="908050"/>
            <a:ext cx="7488237" cy="590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p:cNvSpPr/>
          <p:nvPr/>
        </p:nvSpPr>
        <p:spPr>
          <a:xfrm>
            <a:off x="1500188" y="1643063"/>
            <a:ext cx="1143000" cy="357187"/>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椭圆 8"/>
          <p:cNvSpPr/>
          <p:nvPr/>
        </p:nvSpPr>
        <p:spPr>
          <a:xfrm>
            <a:off x="1500188" y="1928813"/>
            <a:ext cx="1143000" cy="357187"/>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0" name="椭圆 9"/>
          <p:cNvSpPr/>
          <p:nvPr/>
        </p:nvSpPr>
        <p:spPr>
          <a:xfrm>
            <a:off x="1500188" y="2286000"/>
            <a:ext cx="1143000" cy="357188"/>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椭圆 10"/>
          <p:cNvSpPr/>
          <p:nvPr/>
        </p:nvSpPr>
        <p:spPr>
          <a:xfrm>
            <a:off x="1500188" y="2571750"/>
            <a:ext cx="1143000" cy="357188"/>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2" name="椭圆 11"/>
          <p:cNvSpPr/>
          <p:nvPr/>
        </p:nvSpPr>
        <p:spPr>
          <a:xfrm>
            <a:off x="1500188" y="2928938"/>
            <a:ext cx="1143000" cy="357187"/>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椭圆 12"/>
          <p:cNvSpPr/>
          <p:nvPr/>
        </p:nvSpPr>
        <p:spPr>
          <a:xfrm>
            <a:off x="1500188" y="3214688"/>
            <a:ext cx="1143000" cy="357187"/>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4" name="椭圆 13"/>
          <p:cNvSpPr/>
          <p:nvPr/>
        </p:nvSpPr>
        <p:spPr>
          <a:xfrm>
            <a:off x="1500188" y="3500438"/>
            <a:ext cx="1143000" cy="357187"/>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椭圆 14"/>
          <p:cNvSpPr/>
          <p:nvPr/>
        </p:nvSpPr>
        <p:spPr>
          <a:xfrm>
            <a:off x="5643563" y="2571750"/>
            <a:ext cx="1143000" cy="357188"/>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6" name="椭圆 15"/>
          <p:cNvSpPr/>
          <p:nvPr/>
        </p:nvSpPr>
        <p:spPr>
          <a:xfrm>
            <a:off x="5643563" y="2928938"/>
            <a:ext cx="1143000" cy="357187"/>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7" name="椭圆 16"/>
          <p:cNvSpPr/>
          <p:nvPr/>
        </p:nvSpPr>
        <p:spPr>
          <a:xfrm>
            <a:off x="5643563" y="3214688"/>
            <a:ext cx="1143000" cy="357187"/>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8" name="椭圆 17"/>
          <p:cNvSpPr/>
          <p:nvPr/>
        </p:nvSpPr>
        <p:spPr>
          <a:xfrm>
            <a:off x="5643563" y="3571875"/>
            <a:ext cx="1143000" cy="357188"/>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9" name="椭圆 18"/>
          <p:cNvSpPr/>
          <p:nvPr/>
        </p:nvSpPr>
        <p:spPr>
          <a:xfrm>
            <a:off x="5643563" y="3857625"/>
            <a:ext cx="1143000" cy="357188"/>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0" name="椭圆 19"/>
          <p:cNvSpPr/>
          <p:nvPr/>
        </p:nvSpPr>
        <p:spPr>
          <a:xfrm>
            <a:off x="5643563" y="4214813"/>
            <a:ext cx="1143000" cy="357187"/>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6098"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612AF90-AC3C-4D58-BC0D-B126D2830CC2}"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linds(horizontal)">
                                      <p:cBhvr>
                                        <p:cTn id="47"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linds(horizontal)">
                                      <p:cBhvr>
                                        <p:cTn id="52"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blinds(horizontal)">
                                      <p:cBhvr>
                                        <p:cTn id="57"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blinds(horizontal)">
                                      <p:cBhvr>
                                        <p:cTn id="62"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blinds(horizontal)">
                                      <p:cBhvr>
                                        <p:cTn id="6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noChangeArrowheads="1"/>
          </p:cNvSpPr>
          <p:nvPr>
            <p:ph idx="1"/>
          </p:nvPr>
        </p:nvSpPr>
        <p:spPr>
          <a:xfrm>
            <a:off x="785813" y="2000250"/>
            <a:ext cx="8174037" cy="4103688"/>
          </a:xfrm>
        </p:spPr>
        <p:txBody>
          <a:bodyPr/>
          <a:lstStyle/>
          <a:p>
            <a:pPr marL="0" indent="624205">
              <a:buFont typeface="Wingdings" panose="05000000000000000000" pitchFamily="2" charset="2"/>
              <a:buNone/>
            </a:pPr>
            <a:r>
              <a:rPr lang="zh-CN" altLang="en-US" sz="2800" dirty="0"/>
              <a:t>上面的索引表和主表都是顺序表的结构，对于这种结构进行插入和删除时会移动大量元素。比如对电话簿的处理，电话簿上经常需要插入删除一些内容，如果纯粹的顺序表实现插入删除时效率会比较低。</a:t>
            </a:r>
            <a:endParaRPr lang="en-US" altLang="zh-CN" sz="2800" dirty="0"/>
          </a:p>
          <a:p>
            <a:pPr marL="0" indent="624205">
              <a:buFont typeface="Wingdings" panose="05000000000000000000" pitchFamily="2" charset="2"/>
              <a:buNone/>
            </a:pPr>
            <a:r>
              <a:rPr lang="zh-CN" altLang="en-US" sz="2800" dirty="0"/>
              <a:t>如何处理呢？</a:t>
            </a:r>
            <a:endParaRPr lang="en-US" altLang="zh-CN" sz="2800" dirty="0"/>
          </a:p>
          <a:p>
            <a:pPr marL="0" indent="624205">
              <a:buFont typeface="Wingdings" panose="05000000000000000000" pitchFamily="2" charset="2"/>
              <a:buNone/>
            </a:pPr>
            <a:r>
              <a:rPr lang="zh-CN" altLang="en-US" sz="2800" dirty="0"/>
              <a:t>用顺序和链式存储结构相结合的方法进行，即索引表仍然是顺序表，每一块主表也顺序存储，但</a:t>
            </a:r>
            <a:r>
              <a:rPr lang="zh-CN" altLang="en-US" sz="2800" dirty="0">
                <a:solidFill>
                  <a:srgbClr val="FF0000"/>
                </a:solidFill>
              </a:rPr>
              <a:t>各块间相互独立</a:t>
            </a:r>
            <a:r>
              <a:rPr lang="zh-CN" altLang="en-US" sz="2800" dirty="0"/>
              <a:t>，索引表通过一个链指向各自索引的块。</a:t>
            </a:r>
            <a:endParaRPr lang="zh-CN" altLang="en-US" sz="2800" dirty="0"/>
          </a:p>
        </p:txBody>
      </p:sp>
      <p:sp>
        <p:nvSpPr>
          <p:cNvPr id="6" name="Rectangle 2"/>
          <p:cNvSpPr txBox="1">
            <a:spLocks noChangeArrowheads="1"/>
          </p:cNvSpPr>
          <p:nvPr/>
        </p:nvSpPr>
        <p:spPr bwMode="auto">
          <a:xfrm>
            <a:off x="827584" y="908720"/>
            <a:ext cx="8748713" cy="839788"/>
          </a:xfrm>
          <a:prstGeom prst="rect">
            <a:avLst/>
          </a:prstGeom>
          <a:noFill/>
          <a:ln w="9525">
            <a:noFill/>
            <a:miter lim="800000"/>
          </a:ln>
        </p:spPr>
        <p:txBody>
          <a:bodyPr anchor="b"/>
          <a:lstStyle/>
          <a:p>
            <a:pPr eaLnBrk="1" hangingPunct="1">
              <a:defRPr/>
            </a:pPr>
            <a:r>
              <a:rPr lang="zh-CN" altLang="en-US" sz="3200" b="1" kern="0" dirty="0">
                <a:solidFill>
                  <a:schemeClr val="tx2"/>
                </a:solidFill>
                <a:latin typeface="+mj-lt"/>
                <a:ea typeface="+mj-ea"/>
                <a:cs typeface="+mj-cs"/>
              </a:rPr>
              <a:t>支持插入和删除操作的索引结构及其分块查找 </a:t>
            </a:r>
            <a:endParaRPr lang="zh-CN" altLang="en-US" sz="3600" b="1" kern="0" dirty="0">
              <a:solidFill>
                <a:schemeClr val="tx2"/>
              </a:solidFill>
              <a:latin typeface="+mj-lt"/>
              <a:ea typeface="+mj-ea"/>
              <a:cs typeface="+mj-cs"/>
            </a:endParaRPr>
          </a:p>
        </p:txBody>
      </p:sp>
      <p:sp>
        <p:nvSpPr>
          <p:cNvPr id="47108"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EB5E09D-6F63-47F8-A38B-47C1397189FB}"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818024" y="908720"/>
            <a:ext cx="8748712" cy="839788"/>
          </a:xfrm>
        </p:spPr>
        <p:txBody>
          <a:bodyPr/>
          <a:lstStyle/>
          <a:p>
            <a:pPr eaLnBrk="1" hangingPunct="1"/>
            <a:r>
              <a:rPr lang="zh-CN" altLang="en-US" sz="3200" dirty="0"/>
              <a:t>支持插入和删除操作的索引结构及其分块查找 </a:t>
            </a:r>
            <a:endParaRPr lang="zh-CN" altLang="en-US" sz="3600" dirty="0"/>
          </a:p>
        </p:txBody>
      </p:sp>
      <p:pic>
        <p:nvPicPr>
          <p:cNvPr id="48132" name="Picture 4" descr="8d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71600" y="2481848"/>
            <a:ext cx="4406660"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4"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A6D9EE3F-6FDD-4B46-92C6-B2A5A0A04857}" type="slidenum">
              <a:rPr lang="zh-CN" altLang="en-US" sz="1400"/>
            </a:fld>
            <a:endParaRPr lang="en-US" altLang="zh-CN" sz="1400"/>
          </a:p>
        </p:txBody>
      </p:sp>
      <p:sp>
        <p:nvSpPr>
          <p:cNvPr id="7" name="Rectangle 3"/>
          <p:cNvSpPr txBox="1">
            <a:spLocks noChangeArrowheads="1"/>
          </p:cNvSpPr>
          <p:nvPr/>
        </p:nvSpPr>
        <p:spPr bwMode="auto">
          <a:xfrm>
            <a:off x="818912" y="1923810"/>
            <a:ext cx="7772400" cy="3089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609600" indent="-609600" algn="l" rtl="0" eaLnBrk="0" fontAlgn="base" hangingPunct="0">
              <a:spcBef>
                <a:spcPct val="20000"/>
              </a:spcBef>
              <a:spcAft>
                <a:spcPct val="0"/>
              </a:spcAft>
              <a:buClr>
                <a:schemeClr val="folHlink"/>
              </a:buClr>
              <a:buSzPct val="80000"/>
              <a:buFont typeface="Wingdings" panose="05000000000000000000" pitchFamily="2" charset="2"/>
              <a:buAutoNum type="arabicPeriod"/>
              <a:defRPr sz="3200" b="1">
                <a:solidFill>
                  <a:schemeClr val="tx1"/>
                </a:solidFill>
                <a:latin typeface="+mn-lt"/>
                <a:ea typeface="+mn-ea"/>
                <a:cs typeface="+mn-cs"/>
              </a:defRPr>
            </a:lvl1pPr>
            <a:lvl2pPr marL="990600" indent="-533400" algn="l" rtl="0" eaLnBrk="0" fontAlgn="base" hangingPunct="0">
              <a:spcBef>
                <a:spcPct val="20000"/>
              </a:spcBef>
              <a:spcAft>
                <a:spcPct val="0"/>
              </a:spcAft>
              <a:buClr>
                <a:schemeClr val="hlink"/>
              </a:buClr>
              <a:buSzPct val="70000"/>
              <a:buFont typeface="Wingdings" panose="05000000000000000000" pitchFamily="2" charset="2"/>
              <a:buAutoNum type="circleNumDbPlain"/>
              <a:defRPr sz="2800" b="1">
                <a:solidFill>
                  <a:schemeClr val="tx1"/>
                </a:solidFill>
                <a:latin typeface="+mn-lt"/>
                <a:ea typeface="+mn-ea"/>
              </a:defRPr>
            </a:lvl2pPr>
            <a:lvl3pPr marL="1371600" indent="-4572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752600" indent="-3810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209800" indent="-3810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667000" indent="-3810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3124200" indent="-3810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581400" indent="-3810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4038600" indent="-3810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a:lstStyle>
          <a:p>
            <a:pPr marL="0" indent="0" eaLnBrk="1" hangingPunct="1">
              <a:buFont typeface="Wingdings" panose="05000000000000000000" pitchFamily="2" charset="2"/>
              <a:buNone/>
            </a:pPr>
            <a:r>
              <a:rPr lang="zh-CN" altLang="en-US" sz="2800" kern="0" dirty="0"/>
              <a:t>方案</a:t>
            </a:r>
            <a:r>
              <a:rPr lang="en-US" altLang="zh-CN" sz="2800" kern="0" dirty="0"/>
              <a:t>1</a:t>
            </a:r>
            <a:r>
              <a:rPr lang="zh-CN" altLang="en-US" sz="2800" kern="0" dirty="0"/>
              <a:t>：以排序顺序表存储</a:t>
            </a:r>
            <a:endParaRPr lang="zh-CN" altLang="en-US" sz="2800" kern="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827584" y="908720"/>
            <a:ext cx="8748712" cy="839788"/>
          </a:xfrm>
        </p:spPr>
        <p:txBody>
          <a:bodyPr/>
          <a:lstStyle/>
          <a:p>
            <a:pPr eaLnBrk="1" hangingPunct="1"/>
            <a:r>
              <a:rPr lang="zh-CN" altLang="en-US" sz="3200" dirty="0"/>
              <a:t>支持插入和删除操作的索引结构及其分块查找 </a:t>
            </a:r>
            <a:endParaRPr lang="zh-CN" altLang="en-US" sz="3600" dirty="0"/>
          </a:p>
        </p:txBody>
      </p:sp>
      <p:sp>
        <p:nvSpPr>
          <p:cNvPr id="48131" name="Rectangle 3"/>
          <p:cNvSpPr>
            <a:spLocks noGrp="1" noChangeArrowheads="1"/>
          </p:cNvSpPr>
          <p:nvPr>
            <p:ph type="body" idx="1"/>
          </p:nvPr>
        </p:nvSpPr>
        <p:spPr>
          <a:xfrm>
            <a:off x="827584" y="1935498"/>
            <a:ext cx="7772400" cy="4114800"/>
          </a:xfrm>
        </p:spPr>
        <p:txBody>
          <a:bodyPr/>
          <a:lstStyle/>
          <a:p>
            <a:pPr marL="0" indent="0" eaLnBrk="1" hangingPunct="1">
              <a:buNone/>
            </a:pPr>
            <a:r>
              <a:rPr lang="zh-CN" altLang="en-US" sz="2800" dirty="0"/>
              <a:t>方案</a:t>
            </a:r>
            <a:r>
              <a:rPr lang="en-US" altLang="zh-CN" sz="2800" dirty="0"/>
              <a:t>2</a:t>
            </a:r>
            <a:r>
              <a:rPr lang="zh-CN" altLang="en-US" sz="2800" dirty="0"/>
              <a:t>：各块分散存储，链式索引</a:t>
            </a:r>
            <a:endParaRPr lang="zh-CN" altLang="en-US" sz="2800" dirty="0"/>
          </a:p>
        </p:txBody>
      </p:sp>
      <p:pic>
        <p:nvPicPr>
          <p:cNvPr id="48133" name="Picture 5" descr="8d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71600" y="2640004"/>
            <a:ext cx="5364162"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4"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A6D9EE3F-6FDD-4B46-92C6-B2A5A0A04857}" type="slidenum">
              <a:rPr lang="zh-CN" altLang="en-US" sz="1400"/>
            </a:fld>
            <a:endParaRPr lang="en-US" altLang="zh-CN" sz="1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840229" y="2816094"/>
            <a:ext cx="6743700" cy="3286125"/>
          </a:xfrm>
          <a:prstGeom prst="rect">
            <a:avLst/>
          </a:prstGeom>
        </p:spPr>
      </p:pic>
      <p:sp>
        <p:nvSpPr>
          <p:cNvPr id="49155" name="Rectangle 3"/>
          <p:cNvSpPr>
            <a:spLocks noGrp="1" noChangeArrowheads="1"/>
          </p:cNvSpPr>
          <p:nvPr>
            <p:ph type="body" idx="1"/>
          </p:nvPr>
        </p:nvSpPr>
        <p:spPr>
          <a:xfrm>
            <a:off x="827584" y="1916832"/>
            <a:ext cx="7772400" cy="1152128"/>
          </a:xfrm>
        </p:spPr>
        <p:txBody>
          <a:bodyPr/>
          <a:lstStyle/>
          <a:p>
            <a:pPr marL="0" indent="0" eaLnBrk="1" hangingPunct="1">
              <a:buNone/>
            </a:pPr>
            <a:r>
              <a:rPr lang="zh-CN" altLang="en-US" sz="2800" dirty="0"/>
              <a:t>方案</a:t>
            </a:r>
            <a:r>
              <a:rPr lang="en-US" altLang="zh-CN" sz="2800" dirty="0"/>
              <a:t>3</a:t>
            </a:r>
            <a:r>
              <a:rPr lang="zh-CN" altLang="en-US" sz="2800" dirty="0"/>
              <a:t>：块单链表存储</a:t>
            </a:r>
            <a:endParaRPr lang="zh-CN" altLang="en-US" sz="2800" dirty="0"/>
          </a:p>
        </p:txBody>
      </p:sp>
      <p:sp>
        <p:nvSpPr>
          <p:cNvPr id="49157"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E2C4863B-4A5F-4310-B2E0-37794B8F74DE}" type="slidenum">
              <a:rPr lang="zh-CN" altLang="en-US" sz="1400"/>
            </a:fld>
            <a:endParaRPr lang="en-US" altLang="zh-CN" sz="1400"/>
          </a:p>
        </p:txBody>
      </p:sp>
      <p:sp>
        <p:nvSpPr>
          <p:cNvPr id="7" name="Rectangle 2"/>
          <p:cNvSpPr>
            <a:spLocks noGrp="1" noChangeArrowheads="1"/>
          </p:cNvSpPr>
          <p:nvPr>
            <p:ph type="title"/>
          </p:nvPr>
        </p:nvSpPr>
        <p:spPr>
          <a:xfrm>
            <a:off x="827584" y="908720"/>
            <a:ext cx="8748712" cy="839788"/>
          </a:xfrm>
        </p:spPr>
        <p:txBody>
          <a:bodyPr/>
          <a:lstStyle/>
          <a:p>
            <a:pPr eaLnBrk="1" hangingPunct="1"/>
            <a:r>
              <a:rPr lang="zh-CN" altLang="en-US" sz="3200" dirty="0"/>
              <a:t>支持插入和删除操作的索引结构及其分块查找 </a:t>
            </a:r>
            <a:endParaRPr lang="zh-CN" altLang="en-US" sz="3600" dirty="0"/>
          </a:p>
        </p:txBody>
      </p:sp>
      <p:cxnSp>
        <p:nvCxnSpPr>
          <p:cNvPr id="4" name="直接箭头连接符 3"/>
          <p:cNvCxnSpPr/>
          <p:nvPr/>
        </p:nvCxnSpPr>
        <p:spPr>
          <a:xfrm>
            <a:off x="1589192" y="3820408"/>
            <a:ext cx="792088" cy="0"/>
          </a:xfrm>
          <a:prstGeom prst="straightConnector1">
            <a:avLst/>
          </a:prstGeom>
          <a:ln w="15875"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605535" y="3820656"/>
            <a:ext cx="576064" cy="248"/>
          </a:xfrm>
          <a:prstGeom prst="straightConnector1">
            <a:avLst/>
          </a:prstGeom>
          <a:ln w="15875"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5394568" y="3830710"/>
            <a:ext cx="438180" cy="0"/>
          </a:xfrm>
          <a:prstGeom prst="straightConnector1">
            <a:avLst/>
          </a:prstGeom>
          <a:ln w="15875"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1589192" y="4479476"/>
            <a:ext cx="792088" cy="0"/>
          </a:xfrm>
          <a:prstGeom prst="straightConnector1">
            <a:avLst/>
          </a:prstGeom>
          <a:ln w="15875"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3636015" y="4509120"/>
            <a:ext cx="576064" cy="0"/>
          </a:xfrm>
          <a:prstGeom prst="straightConnector1">
            <a:avLst/>
          </a:prstGeom>
          <a:ln w="15875"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589192" y="5147032"/>
            <a:ext cx="792088" cy="0"/>
          </a:xfrm>
          <a:prstGeom prst="straightConnector1">
            <a:avLst/>
          </a:prstGeom>
          <a:ln w="15875"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554735" y="5836632"/>
            <a:ext cx="576064" cy="0"/>
          </a:xfrm>
          <a:prstGeom prst="straightConnector1">
            <a:avLst/>
          </a:prstGeom>
          <a:ln w="15875"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256684" y="5836632"/>
            <a:ext cx="576064" cy="0"/>
          </a:xfrm>
          <a:prstGeom prst="straightConnector1">
            <a:avLst/>
          </a:prstGeom>
          <a:ln w="15875"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1603388" y="5804376"/>
            <a:ext cx="792088" cy="0"/>
          </a:xfrm>
          <a:prstGeom prst="straightConnector1">
            <a:avLst/>
          </a:prstGeom>
          <a:ln w="15875"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zh-CN" sz="4000"/>
              <a:t>8.3   </a:t>
            </a:r>
            <a:r>
              <a:rPr lang="zh-CN" altLang="en-US" sz="4000"/>
              <a:t>散列</a:t>
            </a:r>
            <a:endParaRPr lang="zh-CN" altLang="en-US" sz="4000"/>
          </a:p>
        </p:txBody>
      </p:sp>
      <p:sp>
        <p:nvSpPr>
          <p:cNvPr id="56324" name="Rectangle 3"/>
          <p:cNvSpPr>
            <a:spLocks noGrp="1" noChangeArrowheads="1"/>
          </p:cNvSpPr>
          <p:nvPr>
            <p:ph type="body" idx="1"/>
          </p:nvPr>
        </p:nvSpPr>
        <p:spPr>
          <a:xfrm>
            <a:off x="536575" y="1772816"/>
            <a:ext cx="8388350" cy="4114800"/>
          </a:xfrm>
        </p:spPr>
        <p:txBody>
          <a:bodyPr/>
          <a:lstStyle/>
          <a:p>
            <a:pPr marL="0" indent="624205">
              <a:buFontTx/>
              <a:buNone/>
            </a:pPr>
            <a:r>
              <a:rPr lang="zh-CN" altLang="en-US" sz="2800" dirty="0"/>
              <a:t>前面讨论的各种查找方法，用顺序查找，或者二分法查找，是建立在给定值和记录关键字比较的基础上的。</a:t>
            </a:r>
            <a:endParaRPr lang="en-US" altLang="zh-CN" sz="2800" dirty="0"/>
          </a:p>
          <a:p>
            <a:pPr marL="0" indent="624205">
              <a:buFontTx/>
              <a:buNone/>
            </a:pPr>
            <a:r>
              <a:rPr lang="zh-CN" altLang="en-US" sz="2800" dirty="0"/>
              <a:t>查找的效率依赖于</a:t>
            </a:r>
            <a:r>
              <a:rPr lang="zh-CN" altLang="en-US" sz="2800" dirty="0">
                <a:solidFill>
                  <a:srgbClr val="FF0000"/>
                </a:solidFill>
              </a:rPr>
              <a:t>元素的数量</a:t>
            </a:r>
            <a:r>
              <a:rPr lang="zh-CN" altLang="en-US" sz="2800" dirty="0"/>
              <a:t>，元素越多，比较次数越多。</a:t>
            </a:r>
            <a:endParaRPr lang="en-US" altLang="zh-CN" sz="2800" dirty="0"/>
          </a:p>
          <a:p>
            <a:pPr marL="0" indent="624205">
              <a:buFontTx/>
              <a:buNone/>
            </a:pPr>
            <a:r>
              <a:rPr lang="zh-CN" altLang="en-US" sz="2800" dirty="0"/>
              <a:t>还依赖于查找过程中所进行的</a:t>
            </a:r>
            <a:r>
              <a:rPr lang="zh-CN" altLang="en-US" sz="2800" dirty="0">
                <a:solidFill>
                  <a:srgbClr val="FF0000"/>
                </a:solidFill>
              </a:rPr>
              <a:t>比较次数</a:t>
            </a:r>
            <a:r>
              <a:rPr lang="zh-CN" altLang="en-US" sz="2800" dirty="0"/>
              <a:t>，比较次数由该元素在数据结构中的位置决定，与关键字本身无关。</a:t>
            </a:r>
            <a:endParaRPr lang="zh-CN" altLang="en-US" sz="2800" dirty="0">
              <a:latin typeface="宋体" panose="02010600030101010101" pitchFamily="2" charset="-122"/>
            </a:endParaRPr>
          </a:p>
          <a:p>
            <a:pPr marL="0" indent="624205">
              <a:buFontTx/>
              <a:buNone/>
            </a:pPr>
            <a:r>
              <a:rPr lang="zh-CN" altLang="en-US" sz="2800" dirty="0"/>
              <a:t>理想的情况是不经过任何比较，通过计算就能直接得到记录所在的存储地址，散列查找</a:t>
            </a:r>
            <a:r>
              <a:rPr lang="en-US" altLang="zh-CN" sz="2800" dirty="0"/>
              <a:t>(hashed search)</a:t>
            </a:r>
            <a:r>
              <a:rPr lang="zh-CN" altLang="en-US" sz="2800" dirty="0"/>
              <a:t>就是基于这一设计思想的一种查找方法。</a:t>
            </a:r>
            <a:endParaRPr lang="zh-CN" altLang="en-US" sz="2800" dirty="0"/>
          </a:p>
        </p:txBody>
      </p:sp>
      <p:sp>
        <p:nvSpPr>
          <p:cNvPr id="50180"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0B71D107-A138-4519-9348-D0DB29D14065}"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324">
                                            <p:txEl>
                                              <p:pRg st="0" end="0"/>
                                            </p:txEl>
                                          </p:spTgt>
                                        </p:tgtEl>
                                        <p:attrNameLst>
                                          <p:attrName>style.visibility</p:attrName>
                                        </p:attrNameLst>
                                      </p:cBhvr>
                                      <p:to>
                                        <p:strVal val="visible"/>
                                      </p:to>
                                    </p:set>
                                    <p:animEffect transition="in" filter="blinds(horizontal)">
                                      <p:cBhvr>
                                        <p:cTn id="7" dur="500"/>
                                        <p:tgtEl>
                                          <p:spTgt spid="563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6324">
                                            <p:txEl>
                                              <p:pRg st="1" end="1"/>
                                            </p:txEl>
                                          </p:spTgt>
                                        </p:tgtEl>
                                        <p:attrNameLst>
                                          <p:attrName>style.visibility</p:attrName>
                                        </p:attrNameLst>
                                      </p:cBhvr>
                                      <p:to>
                                        <p:strVal val="visible"/>
                                      </p:to>
                                    </p:set>
                                    <p:animEffect transition="in" filter="blinds(horizontal)">
                                      <p:cBhvr>
                                        <p:cTn id="12" dur="500"/>
                                        <p:tgtEl>
                                          <p:spTgt spid="563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6324">
                                            <p:txEl>
                                              <p:pRg st="2" end="2"/>
                                            </p:txEl>
                                          </p:spTgt>
                                        </p:tgtEl>
                                        <p:attrNameLst>
                                          <p:attrName>style.visibility</p:attrName>
                                        </p:attrNameLst>
                                      </p:cBhvr>
                                      <p:to>
                                        <p:strVal val="visible"/>
                                      </p:to>
                                    </p:set>
                                    <p:animEffect transition="in" filter="blinds(horizontal)">
                                      <p:cBhvr>
                                        <p:cTn id="17" dur="500"/>
                                        <p:tgtEl>
                                          <p:spTgt spid="563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6324">
                                            <p:txEl>
                                              <p:pRg st="3" end="3"/>
                                            </p:txEl>
                                          </p:spTgt>
                                        </p:tgtEl>
                                        <p:attrNameLst>
                                          <p:attrName>style.visibility</p:attrName>
                                        </p:attrNameLst>
                                      </p:cBhvr>
                                      <p:to>
                                        <p:strVal val="visible"/>
                                      </p:to>
                                    </p:set>
                                    <p:animEffect transition="in" filter="blinds(horizontal)">
                                      <p:cBhvr>
                                        <p:cTn id="22" dur="500"/>
                                        <p:tgtEl>
                                          <p:spTgt spid="5632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noChangeArrowheads="1"/>
          </p:cNvSpPr>
          <p:nvPr>
            <p:ph type="title"/>
          </p:nvPr>
        </p:nvSpPr>
        <p:spPr/>
        <p:txBody>
          <a:bodyPr/>
          <a:lstStyle/>
          <a:p>
            <a:r>
              <a:rPr lang="en-US" altLang="zh-CN" dirty="0"/>
              <a:t>8.3.1</a:t>
            </a:r>
            <a:r>
              <a:rPr lang="zh-CN" altLang="en-US" dirty="0"/>
              <a:t>散列表</a:t>
            </a:r>
            <a:endParaRPr lang="zh-CN" altLang="en-US" dirty="0"/>
          </a:p>
        </p:txBody>
      </p:sp>
      <p:sp>
        <p:nvSpPr>
          <p:cNvPr id="3" name="内容占位符 2"/>
          <p:cNvSpPr>
            <a:spLocks noGrp="1"/>
          </p:cNvSpPr>
          <p:nvPr>
            <p:ph idx="1"/>
          </p:nvPr>
        </p:nvSpPr>
        <p:spPr>
          <a:xfrm>
            <a:off x="321469" y="1996461"/>
            <a:ext cx="8501062" cy="4725987"/>
          </a:xfrm>
        </p:spPr>
        <p:txBody>
          <a:bodyPr/>
          <a:lstStyle/>
          <a:p>
            <a:pPr marL="457200" indent="-457200">
              <a:buFont typeface="Wingdings" panose="05000000000000000000" pitchFamily="2" charset="2"/>
              <a:buChar char="l"/>
              <a:defRPr/>
            </a:pPr>
            <a:r>
              <a:rPr lang="zh-CN" altLang="en-US" sz="2800" dirty="0"/>
              <a:t>散列</a:t>
            </a:r>
            <a:r>
              <a:rPr lang="en-US" altLang="zh-CN" sz="2800" dirty="0"/>
              <a:t>(Hash):</a:t>
            </a:r>
            <a:endParaRPr lang="en-US" altLang="zh-CN" sz="2800" dirty="0"/>
          </a:p>
          <a:p>
            <a:pPr marL="0" indent="0">
              <a:buNone/>
              <a:defRPr/>
            </a:pPr>
            <a:r>
              <a:rPr lang="en-US" altLang="zh-CN" sz="2800" dirty="0"/>
              <a:t>     </a:t>
            </a:r>
            <a:r>
              <a:rPr lang="zh-CN" altLang="en-US" sz="2800" dirty="0"/>
              <a:t>是一种按</a:t>
            </a:r>
            <a:r>
              <a:rPr lang="zh-CN" altLang="en-US" sz="2800" dirty="0">
                <a:solidFill>
                  <a:srgbClr val="FF0000"/>
                </a:solidFill>
              </a:rPr>
              <a:t>关键字编址</a:t>
            </a:r>
            <a:r>
              <a:rPr lang="zh-CN" altLang="en-US" sz="2800" dirty="0"/>
              <a:t>的存储和查找技术。</a:t>
            </a:r>
            <a:endParaRPr lang="en-US" altLang="zh-CN" sz="2800" dirty="0"/>
          </a:p>
          <a:p>
            <a:pPr marL="457200" indent="-457200">
              <a:buFont typeface="Wingdings" panose="05000000000000000000" pitchFamily="2" charset="2"/>
              <a:buChar char="l"/>
              <a:defRPr/>
            </a:pPr>
            <a:r>
              <a:rPr lang="zh-CN" altLang="en-US" sz="2800" dirty="0"/>
              <a:t>散列表</a:t>
            </a:r>
            <a:r>
              <a:rPr lang="en-US" altLang="zh-CN" sz="2800" dirty="0"/>
              <a:t>(Hash Table):</a:t>
            </a:r>
            <a:endParaRPr lang="en-US" altLang="zh-CN" sz="2800" dirty="0"/>
          </a:p>
          <a:p>
            <a:pPr marL="0" indent="0">
              <a:buNone/>
              <a:defRPr/>
            </a:pPr>
            <a:r>
              <a:rPr lang="zh-CN" altLang="en-US" sz="2800" dirty="0"/>
              <a:t>     根据元素的关键字确定元素的存储位置，其查找、插入和删除操作效率接近</a:t>
            </a:r>
            <a:r>
              <a:rPr lang="en-US" altLang="zh-CN" sz="2800" dirty="0"/>
              <a:t>O(1).</a:t>
            </a:r>
            <a:endParaRPr lang="en-US" altLang="zh-CN" sz="2800" dirty="0"/>
          </a:p>
          <a:p>
            <a:pPr marL="457200" indent="-457200">
              <a:buFont typeface="Wingdings" panose="05000000000000000000" pitchFamily="2" charset="2"/>
              <a:buChar char="l"/>
              <a:defRPr/>
            </a:pPr>
            <a:r>
              <a:rPr lang="en-US" altLang="zh-CN" sz="2800" dirty="0"/>
              <a:t> </a:t>
            </a:r>
            <a:r>
              <a:rPr lang="zh-CN" altLang="en-US" sz="2800" dirty="0"/>
              <a:t>散列的核心是设计散列函数</a:t>
            </a:r>
            <a:r>
              <a:rPr lang="en-US" altLang="zh-CN" sz="2800" dirty="0"/>
              <a:t>(hashed function)</a:t>
            </a:r>
            <a:r>
              <a:rPr lang="zh-CN" altLang="en-US" sz="2800" dirty="0"/>
              <a:t>又称哈希函数，还有处理冲突。</a:t>
            </a:r>
            <a:endParaRPr lang="en-US" altLang="zh-CN" sz="2800" dirty="0"/>
          </a:p>
          <a:p>
            <a:pPr marL="0" indent="811530">
              <a:buFont typeface="Wingdings" panose="05000000000000000000" pitchFamily="2" charset="2"/>
              <a:buNone/>
              <a:defRPr/>
            </a:pPr>
            <a:endParaRPr lang="zh-CN" altLang="en-US" sz="2800" dirty="0"/>
          </a:p>
        </p:txBody>
      </p:sp>
      <p:sp>
        <p:nvSpPr>
          <p:cNvPr id="51204"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0CD043F5-DD3B-4D7F-921F-2A9B3739B755}"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p:txBody>
          <a:bodyPr/>
          <a:lstStyle/>
          <a:p>
            <a:pPr eaLnBrk="1" hangingPunct="1"/>
            <a:r>
              <a:rPr lang="en-US" altLang="zh-CN"/>
              <a:t>8.1   </a:t>
            </a:r>
            <a:r>
              <a:rPr lang="zh-CN" altLang="en-US"/>
              <a:t>查找的基本概念</a:t>
            </a:r>
            <a:endParaRPr lang="zh-CN" altLang="en-US"/>
          </a:p>
        </p:txBody>
      </p:sp>
      <p:sp>
        <p:nvSpPr>
          <p:cNvPr id="3" name="内容占位符 2"/>
          <p:cNvSpPr>
            <a:spLocks noGrp="1" noChangeArrowheads="1"/>
          </p:cNvSpPr>
          <p:nvPr>
            <p:ph idx="1"/>
          </p:nvPr>
        </p:nvSpPr>
        <p:spPr>
          <a:xfrm>
            <a:off x="500063" y="1989138"/>
            <a:ext cx="8459787" cy="4114800"/>
          </a:xfrm>
        </p:spPr>
        <p:txBody>
          <a:bodyPr/>
          <a:lstStyle/>
          <a:p>
            <a:pPr marL="0" indent="0" eaLnBrk="1" hangingPunct="1">
              <a:buFont typeface="Wingdings" panose="05000000000000000000" pitchFamily="2" charset="2"/>
              <a:buNone/>
            </a:pPr>
            <a:r>
              <a:rPr lang="zh-CN" altLang="en-US" sz="2800"/>
              <a:t>       被查找的数据对象是由同一类型的</a:t>
            </a:r>
            <a:r>
              <a:rPr lang="zh-CN" altLang="en-US" sz="2800">
                <a:solidFill>
                  <a:srgbClr val="FF0000"/>
                </a:solidFill>
              </a:rPr>
              <a:t>数据元素</a:t>
            </a:r>
            <a:r>
              <a:rPr lang="en-US" altLang="zh-CN" sz="2800"/>
              <a:t>(</a:t>
            </a:r>
            <a:r>
              <a:rPr lang="zh-CN" altLang="en-US" sz="2800"/>
              <a:t>或记录</a:t>
            </a:r>
            <a:r>
              <a:rPr lang="en-US" altLang="zh-CN" sz="2800"/>
              <a:t>)</a:t>
            </a:r>
            <a:r>
              <a:rPr lang="zh-CN" altLang="en-US" sz="2800"/>
              <a:t>构成的集合，每个数据元素由若干个</a:t>
            </a:r>
            <a:r>
              <a:rPr lang="zh-CN" altLang="en-US" sz="2800">
                <a:solidFill>
                  <a:srgbClr val="FF0000"/>
                </a:solidFill>
              </a:rPr>
              <a:t>数据项</a:t>
            </a:r>
            <a:r>
              <a:rPr lang="zh-CN" altLang="en-US" sz="2800"/>
              <a:t>组成。</a:t>
            </a:r>
            <a:endParaRPr lang="en-US" altLang="zh-CN" sz="2800"/>
          </a:p>
          <a:p>
            <a:pPr marL="0" indent="0" eaLnBrk="1" hangingPunct="1">
              <a:buFont typeface="Wingdings" panose="05000000000000000000" pitchFamily="2" charset="2"/>
              <a:buNone/>
            </a:pPr>
            <a:r>
              <a:rPr lang="en-US" altLang="zh-CN" sz="2800"/>
              <a:t>       </a:t>
            </a:r>
            <a:r>
              <a:rPr lang="zh-CN" altLang="en-US" sz="2800"/>
              <a:t>可以规定能够标识数据元素</a:t>
            </a:r>
            <a:r>
              <a:rPr lang="en-US" altLang="zh-CN" sz="2800"/>
              <a:t>(</a:t>
            </a:r>
            <a:r>
              <a:rPr lang="zh-CN" altLang="en-US" sz="2800"/>
              <a:t>或记录</a:t>
            </a:r>
            <a:r>
              <a:rPr lang="en-US" altLang="zh-CN" sz="2800"/>
              <a:t>)</a:t>
            </a:r>
            <a:r>
              <a:rPr lang="zh-CN" altLang="en-US" sz="2800"/>
              <a:t>的一个数据项或几个数据项为</a:t>
            </a:r>
            <a:r>
              <a:rPr lang="zh-CN" altLang="en-US" sz="2800">
                <a:solidFill>
                  <a:srgbClr val="FF0000"/>
                </a:solidFill>
              </a:rPr>
              <a:t>关键字</a:t>
            </a:r>
            <a:r>
              <a:rPr lang="en-US" altLang="zh-CN" sz="2800">
                <a:solidFill>
                  <a:srgbClr val="FF0000"/>
                </a:solidFill>
              </a:rPr>
              <a:t>(key)</a:t>
            </a:r>
            <a:r>
              <a:rPr lang="zh-CN" altLang="en-US" sz="2800"/>
              <a:t>。若此关键字可以惟一地标识一个记录，则称此关键字为主关键字</a:t>
            </a:r>
            <a:r>
              <a:rPr lang="en-US" altLang="zh-CN" sz="2800"/>
              <a:t>(primary key)</a:t>
            </a:r>
            <a:r>
              <a:rPr lang="zh-CN" altLang="en-US" sz="2800"/>
              <a:t>；反之称为次关键字</a:t>
            </a:r>
            <a:r>
              <a:rPr lang="en-US" altLang="zh-CN" sz="2800"/>
              <a:t>(secondary key)</a:t>
            </a:r>
            <a:r>
              <a:rPr lang="zh-CN" altLang="en-US" sz="2800"/>
              <a:t>，它可以标识若干个记录。</a:t>
            </a:r>
            <a:endParaRPr lang="en-US" altLang="zh-CN" sz="2800"/>
          </a:p>
          <a:p>
            <a:pPr marL="0" indent="0" eaLnBrk="1" hangingPunct="1">
              <a:buFont typeface="Wingdings" panose="05000000000000000000" pitchFamily="2" charset="2"/>
              <a:buNone/>
            </a:pPr>
            <a:r>
              <a:rPr lang="en-US" altLang="zh-CN" sz="2800"/>
              <a:t>        </a:t>
            </a:r>
            <a:r>
              <a:rPr lang="zh-CN" altLang="en-US" sz="2800"/>
              <a:t>当记录只有一个数据项时，它就是该记录的关键字。</a:t>
            </a:r>
            <a:endParaRPr lang="en-US" altLang="zh-CN" sz="2800"/>
          </a:p>
        </p:txBody>
      </p:sp>
      <p:sp>
        <p:nvSpPr>
          <p:cNvPr id="8196"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7A8092D-B2B2-4D51-87F7-A15220DBFB87}"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noChangeArrowheads="1"/>
          </p:cNvSpPr>
          <p:nvPr>
            <p:ph type="title"/>
          </p:nvPr>
        </p:nvSpPr>
        <p:spPr/>
        <p:txBody>
          <a:bodyPr/>
          <a:lstStyle/>
          <a:p>
            <a:r>
              <a:rPr lang="en-US" altLang="zh-CN" dirty="0"/>
              <a:t>8.3.1</a:t>
            </a:r>
            <a:r>
              <a:rPr lang="zh-CN" altLang="en-US" dirty="0"/>
              <a:t>散列表</a:t>
            </a:r>
            <a:endParaRPr lang="zh-CN" altLang="en-US" dirty="0"/>
          </a:p>
        </p:txBody>
      </p:sp>
      <p:sp>
        <p:nvSpPr>
          <p:cNvPr id="3" name="内容占位符 2"/>
          <p:cNvSpPr>
            <a:spLocks noGrp="1"/>
          </p:cNvSpPr>
          <p:nvPr>
            <p:ph idx="1"/>
          </p:nvPr>
        </p:nvSpPr>
        <p:spPr>
          <a:xfrm>
            <a:off x="321469" y="1996461"/>
            <a:ext cx="8501062" cy="4725987"/>
          </a:xfrm>
        </p:spPr>
        <p:txBody>
          <a:bodyPr/>
          <a:lstStyle/>
          <a:p>
            <a:pPr marL="457200" indent="-457200">
              <a:buFont typeface="Wingdings" panose="05000000000000000000" pitchFamily="2" charset="2"/>
              <a:buChar char="l"/>
              <a:defRPr/>
            </a:pPr>
            <a:r>
              <a:rPr lang="zh-CN" altLang="en-US" sz="2800" dirty="0"/>
              <a:t>散列函数</a:t>
            </a:r>
            <a:endParaRPr lang="en-US" altLang="zh-CN" sz="2800" dirty="0"/>
          </a:p>
          <a:p>
            <a:pPr marL="0" indent="0">
              <a:buNone/>
              <a:defRPr/>
            </a:pPr>
            <a:r>
              <a:rPr lang="zh-CN" altLang="en-US" sz="2800" dirty="0"/>
              <a:t>     每个记录的关键字通过哈希函数计算都对应得到记录的存储地址：</a:t>
            </a:r>
            <a:r>
              <a:rPr lang="en-US" altLang="zh-CN" sz="2800" dirty="0" err="1"/>
              <a:t>i</a:t>
            </a:r>
            <a:r>
              <a:rPr lang="en-US" altLang="zh-CN" sz="2800" dirty="0"/>
              <a:t>= Hash(key)</a:t>
            </a:r>
            <a:endParaRPr lang="en-US" altLang="zh-CN" sz="2800" dirty="0"/>
          </a:p>
          <a:p>
            <a:pPr marL="0" indent="624205">
              <a:buFontTx/>
              <a:buNone/>
              <a:defRPr/>
            </a:pPr>
            <a:r>
              <a:rPr lang="en-US" altLang="zh-CN" sz="2800" dirty="0"/>
              <a:t>Hash</a:t>
            </a:r>
            <a:r>
              <a:rPr lang="zh-CN" altLang="en-US" sz="2800" dirty="0"/>
              <a:t>函数实际上就是</a:t>
            </a:r>
            <a:r>
              <a:rPr lang="zh-CN" altLang="en-US" sz="2800" dirty="0">
                <a:solidFill>
                  <a:srgbClr val="FF0000"/>
                </a:solidFill>
              </a:rPr>
              <a:t>关键字</a:t>
            </a:r>
            <a:r>
              <a:rPr lang="zh-CN" altLang="en-US" sz="2800" dirty="0"/>
              <a:t>到</a:t>
            </a:r>
            <a:r>
              <a:rPr lang="zh-CN" altLang="en-US" sz="2800" dirty="0">
                <a:solidFill>
                  <a:srgbClr val="FF0000"/>
                </a:solidFill>
              </a:rPr>
              <a:t>存储地址</a:t>
            </a:r>
            <a:r>
              <a:rPr lang="zh-CN" altLang="en-US" sz="2800" dirty="0"/>
              <a:t>的映射，这样，查找时也可以先根据关键字计算其存储地址，然后就可以直接找到该数据元素了。</a:t>
            </a:r>
            <a:endParaRPr lang="en-US" altLang="zh-CN" sz="2800" dirty="0"/>
          </a:p>
          <a:p>
            <a:pPr marL="0" indent="811530">
              <a:buFont typeface="Wingdings" panose="05000000000000000000" pitchFamily="2" charset="2"/>
              <a:buNone/>
              <a:defRPr/>
            </a:pPr>
            <a:endParaRPr lang="zh-CN" altLang="en-US" sz="2800" dirty="0"/>
          </a:p>
        </p:txBody>
      </p:sp>
      <p:sp>
        <p:nvSpPr>
          <p:cNvPr id="51204"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0CD043F5-DD3B-4D7F-921F-2A9B3739B755}"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noChangeArrowheads="1"/>
          </p:cNvSpPr>
          <p:nvPr>
            <p:ph type="title"/>
          </p:nvPr>
        </p:nvSpPr>
        <p:spPr/>
        <p:txBody>
          <a:bodyPr/>
          <a:lstStyle/>
          <a:p>
            <a:r>
              <a:rPr lang="zh-CN" altLang="en-US"/>
              <a:t>散列表示例</a:t>
            </a:r>
            <a:endParaRPr lang="zh-CN" altLang="en-US"/>
          </a:p>
        </p:txBody>
      </p:sp>
      <p:sp>
        <p:nvSpPr>
          <p:cNvPr id="3" name="内容占位符 2"/>
          <p:cNvSpPr>
            <a:spLocks noGrp="1" noChangeArrowheads="1"/>
          </p:cNvSpPr>
          <p:nvPr>
            <p:ph idx="1"/>
          </p:nvPr>
        </p:nvSpPr>
        <p:spPr>
          <a:xfrm>
            <a:off x="500063" y="1785938"/>
            <a:ext cx="8245475" cy="4114800"/>
          </a:xfrm>
        </p:spPr>
        <p:txBody>
          <a:bodyPr/>
          <a:lstStyle/>
          <a:p>
            <a:pPr marL="0" indent="539750">
              <a:buFontTx/>
              <a:buNone/>
            </a:pPr>
            <a:r>
              <a:rPr lang="zh-CN" altLang="en-US" sz="2400" dirty="0"/>
              <a:t>例：已知某校某届的</a:t>
            </a:r>
            <a:r>
              <a:rPr lang="en-US" altLang="zh-CN" sz="2400" dirty="0"/>
              <a:t>500</a:t>
            </a:r>
            <a:r>
              <a:rPr lang="zh-CN" altLang="en-US" sz="2400" dirty="0"/>
              <a:t>个学生的记录构成一个线性表，关键字是学生的学号，学号由</a:t>
            </a:r>
            <a:r>
              <a:rPr lang="en-US" altLang="zh-CN" sz="2400" dirty="0"/>
              <a:t>8</a:t>
            </a:r>
            <a:r>
              <a:rPr lang="zh-CN" altLang="en-US" sz="2400" dirty="0"/>
              <a:t>个十进制数字组成，从左算起的前四位是进校年份，如“</a:t>
            </a:r>
            <a:r>
              <a:rPr lang="en-US" altLang="zh-CN" sz="2400" dirty="0"/>
              <a:t>2008”</a:t>
            </a:r>
            <a:r>
              <a:rPr lang="zh-CN" altLang="en-US" sz="2400" dirty="0"/>
              <a:t>，这</a:t>
            </a:r>
            <a:r>
              <a:rPr lang="en-US" altLang="zh-CN" sz="2400" dirty="0"/>
              <a:t>500</a:t>
            </a:r>
            <a:r>
              <a:rPr lang="zh-CN" altLang="en-US" sz="2400" dirty="0"/>
              <a:t>个学生都一样，第五位是系的编号，第六、七、八位是该届所有学生的编号，没有重复。</a:t>
            </a:r>
            <a:endParaRPr lang="en-US" altLang="zh-CN" sz="2400" dirty="0"/>
          </a:p>
          <a:p>
            <a:pPr marL="0" indent="539750">
              <a:buFontTx/>
              <a:buNone/>
            </a:pPr>
            <a:r>
              <a:rPr lang="zh-CN" altLang="en-US" sz="2400" dirty="0"/>
              <a:t>则这</a:t>
            </a:r>
            <a:r>
              <a:rPr lang="en-US" altLang="zh-CN" sz="2400" dirty="0"/>
              <a:t>500</a:t>
            </a:r>
            <a:r>
              <a:rPr lang="zh-CN" altLang="en-US" sz="2400" dirty="0"/>
              <a:t>个学生的记录可存储在如下结构说明的散列表中： </a:t>
            </a:r>
            <a:r>
              <a:rPr lang="en-US" altLang="zh-CN" sz="2400" dirty="0" err="1"/>
              <a:t>HashTable</a:t>
            </a:r>
            <a:r>
              <a:rPr lang="en-US" altLang="zh-CN" sz="2400" dirty="0"/>
              <a:t>[500]</a:t>
            </a:r>
            <a:r>
              <a:rPr lang="zh-CN" altLang="en-US" sz="2400" dirty="0"/>
              <a:t>， </a:t>
            </a:r>
            <a:r>
              <a:rPr lang="en-US" altLang="zh-CN" sz="2400" dirty="0" err="1"/>
              <a:t>HashTable</a:t>
            </a:r>
            <a:r>
              <a:rPr lang="en-US" altLang="zh-CN" sz="2400" dirty="0"/>
              <a:t>[</a:t>
            </a:r>
            <a:r>
              <a:rPr lang="en-US" altLang="zh-CN" sz="2400" dirty="0" err="1"/>
              <a:t>i</a:t>
            </a:r>
            <a:r>
              <a:rPr lang="en-US" altLang="zh-CN" sz="2400" dirty="0"/>
              <a:t>]</a:t>
            </a:r>
            <a:r>
              <a:rPr lang="zh-CN" altLang="en-US" sz="2400" dirty="0"/>
              <a:t>中放入的学生记录就是学号后三位为</a:t>
            </a:r>
            <a:r>
              <a:rPr lang="en-US" altLang="zh-CN" sz="2400" dirty="0" err="1"/>
              <a:t>i</a:t>
            </a:r>
            <a:r>
              <a:rPr lang="zh-CN" altLang="en-US" sz="2400" dirty="0"/>
              <a:t>的学生记录。散列函数</a:t>
            </a:r>
            <a:r>
              <a:rPr lang="en-US" altLang="zh-CN" sz="2400" dirty="0"/>
              <a:t>Hash</a:t>
            </a:r>
            <a:r>
              <a:rPr lang="zh-CN" altLang="en-US" sz="2400" dirty="0"/>
              <a:t>取学生记录中学号的后三位并转为整数值，如</a:t>
            </a:r>
            <a:r>
              <a:rPr lang="en-US" altLang="zh-CN" sz="2400" dirty="0"/>
              <a:t>Hash(“20081233”)=233</a:t>
            </a:r>
            <a:r>
              <a:rPr lang="zh-CN" altLang="en-US" sz="2400" dirty="0"/>
              <a:t>，学号为“</a:t>
            </a:r>
            <a:r>
              <a:rPr lang="en-US" altLang="zh-CN" sz="2400" dirty="0"/>
              <a:t>20081233”</a:t>
            </a:r>
            <a:r>
              <a:rPr lang="zh-CN" altLang="en-US" sz="2400" dirty="0"/>
              <a:t>的学生的记录存放在散列表</a:t>
            </a:r>
            <a:r>
              <a:rPr lang="en-US" altLang="zh-CN" sz="2400" dirty="0" err="1"/>
              <a:t>HashTable</a:t>
            </a:r>
            <a:r>
              <a:rPr lang="en-US" altLang="zh-CN" sz="2400" dirty="0"/>
              <a:t> [500]</a:t>
            </a:r>
            <a:r>
              <a:rPr lang="zh-CN" altLang="en-US" sz="2400" dirty="0"/>
              <a:t>中</a:t>
            </a:r>
            <a:r>
              <a:rPr lang="en-US" altLang="zh-CN" sz="2400" dirty="0"/>
              <a:t>233</a:t>
            </a:r>
            <a:r>
              <a:rPr lang="zh-CN" altLang="en-US" sz="2400" dirty="0"/>
              <a:t>号地址中</a:t>
            </a:r>
            <a:r>
              <a:rPr lang="en-US" altLang="zh-CN" sz="2400" dirty="0"/>
              <a:t>.</a:t>
            </a:r>
            <a:endParaRPr lang="zh-CN" altLang="en-US" sz="2400" dirty="0">
              <a:latin typeface="宋体" panose="02010600030101010101" pitchFamily="2" charset="-122"/>
            </a:endParaRPr>
          </a:p>
        </p:txBody>
      </p:sp>
      <p:sp>
        <p:nvSpPr>
          <p:cNvPr id="52228"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23342F5-2674-439D-847B-6A42EFDE8B24}"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noChangeArrowheads="1"/>
          </p:cNvSpPr>
          <p:nvPr>
            <p:ph type="title"/>
          </p:nvPr>
        </p:nvSpPr>
        <p:spPr/>
        <p:txBody>
          <a:bodyPr/>
          <a:lstStyle/>
          <a:p>
            <a:r>
              <a:rPr lang="zh-CN" altLang="en-US"/>
              <a:t>冲突处理</a:t>
            </a:r>
            <a:endParaRPr lang="zh-CN" altLang="en-US"/>
          </a:p>
        </p:txBody>
      </p:sp>
      <p:sp>
        <p:nvSpPr>
          <p:cNvPr id="3" name="内容占位符 2"/>
          <p:cNvSpPr>
            <a:spLocks noGrp="1" noChangeArrowheads="1"/>
          </p:cNvSpPr>
          <p:nvPr>
            <p:ph idx="1"/>
          </p:nvPr>
        </p:nvSpPr>
        <p:spPr>
          <a:xfrm>
            <a:off x="357188" y="1785938"/>
            <a:ext cx="8602662" cy="4318000"/>
          </a:xfrm>
        </p:spPr>
        <p:txBody>
          <a:bodyPr/>
          <a:lstStyle/>
          <a:p>
            <a:pPr marL="0" indent="0">
              <a:buFont typeface="Wingdings" panose="05000000000000000000" pitchFamily="2" charset="2"/>
              <a:buNone/>
            </a:pPr>
            <a:r>
              <a:rPr lang="zh-CN" altLang="en-US" sz="2800" dirty="0"/>
              <a:t>       建立散列表的过程需要对每个记录的关键字进行散列函数的运算，计算出该记录存储的地址，并将记录存入此地址中。</a:t>
            </a:r>
            <a:endParaRPr lang="en-US" altLang="zh-CN" sz="2800" dirty="0"/>
          </a:p>
          <a:p>
            <a:pPr marL="0" indent="0">
              <a:buFont typeface="Wingdings" panose="05000000000000000000" pitchFamily="2" charset="2"/>
              <a:buNone/>
            </a:pPr>
            <a:r>
              <a:rPr lang="zh-CN" altLang="en-US" sz="2800" dirty="0"/>
              <a:t>      理想的散列函数使每一个记录和存储的地址一一对应，没有冲突。这样，查找每个记录所花的时间只是计算散列函数的时间，效率很高，而且查找每一个记录所花的时间相等。</a:t>
            </a:r>
            <a:endParaRPr lang="en-US" altLang="zh-CN" sz="2800" dirty="0"/>
          </a:p>
          <a:p>
            <a:pPr marL="0" indent="0">
              <a:buFont typeface="Wingdings" panose="05000000000000000000" pitchFamily="2" charset="2"/>
              <a:buNone/>
            </a:pPr>
            <a:r>
              <a:rPr lang="zh-CN" altLang="en-US" sz="2800" dirty="0"/>
              <a:t>     若</a:t>
            </a:r>
            <a:r>
              <a:rPr lang="zh-CN" altLang="en-US" sz="2800" dirty="0">
                <a:solidFill>
                  <a:srgbClr val="FF0000"/>
                </a:solidFill>
              </a:rPr>
              <a:t>不同记录的关键字经过散列函数运算后得到相同的地址</a:t>
            </a:r>
            <a:r>
              <a:rPr lang="zh-CN" altLang="en-US" sz="2800" dirty="0"/>
              <a:t>，则称之为发生</a:t>
            </a:r>
            <a:r>
              <a:rPr lang="zh-CN" altLang="en-US" dirty="0">
                <a:solidFill>
                  <a:srgbClr val="FF0000"/>
                </a:solidFill>
              </a:rPr>
              <a:t>冲突</a:t>
            </a:r>
            <a:r>
              <a:rPr lang="zh-CN" altLang="en-US" sz="2800" dirty="0"/>
              <a:t>，将发生冲突的两个关键字称为散列函数的</a:t>
            </a:r>
            <a:r>
              <a:rPr lang="zh-CN" altLang="en-US" sz="2800" dirty="0">
                <a:solidFill>
                  <a:srgbClr val="FF0000"/>
                </a:solidFill>
              </a:rPr>
              <a:t>同义词</a:t>
            </a:r>
            <a:r>
              <a:rPr lang="zh-CN" altLang="en-US" sz="2800" dirty="0"/>
              <a:t>。</a:t>
            </a:r>
            <a:endParaRPr lang="zh-CN" altLang="en-US" sz="2800" dirty="0">
              <a:latin typeface="宋体" panose="02010600030101010101" pitchFamily="2" charset="-122"/>
            </a:endParaRPr>
          </a:p>
          <a:p>
            <a:pPr marL="0" indent="0">
              <a:buFont typeface="Wingdings" panose="05000000000000000000" pitchFamily="2" charset="2"/>
              <a:buNone/>
            </a:pPr>
            <a:endParaRPr lang="zh-CN" altLang="en-US" sz="2800" dirty="0"/>
          </a:p>
        </p:txBody>
      </p:sp>
      <p:graphicFrame>
        <p:nvGraphicFramePr>
          <p:cNvPr id="87042" name="Object 4"/>
          <p:cNvGraphicFramePr>
            <a:graphicFrameLocks noChangeAspect="1"/>
          </p:cNvGraphicFramePr>
          <p:nvPr/>
        </p:nvGraphicFramePr>
        <p:xfrm>
          <a:off x="3357563" y="6143625"/>
          <a:ext cx="1295400" cy="585788"/>
        </p:xfrm>
        <a:graphic>
          <a:graphicData uri="http://schemas.openxmlformats.org/presentationml/2006/ole">
            <mc:AlternateContent xmlns:mc="http://schemas.openxmlformats.org/markup-compatibility/2006">
              <mc:Choice xmlns:v="urn:schemas-microsoft-com:vml" Requires="v">
                <p:oleObj spid="_x0000_s53428" name="公式" r:id="rId1" imgW="457200" imgH="215900" progId="Equation.3">
                  <p:embed/>
                </p:oleObj>
              </mc:Choice>
              <mc:Fallback>
                <p:oleObj name="公式" r:id="rId1" imgW="457200" imgH="2159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7563" y="6143625"/>
                        <a:ext cx="12954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7043" name="Object 6"/>
          <p:cNvGraphicFramePr>
            <a:graphicFrameLocks noChangeAspect="1"/>
          </p:cNvGraphicFramePr>
          <p:nvPr/>
        </p:nvGraphicFramePr>
        <p:xfrm>
          <a:off x="5286375" y="6143625"/>
          <a:ext cx="3455988" cy="601663"/>
        </p:xfrm>
        <a:graphic>
          <a:graphicData uri="http://schemas.openxmlformats.org/presentationml/2006/ole">
            <mc:AlternateContent xmlns:mc="http://schemas.openxmlformats.org/markup-compatibility/2006">
              <mc:Choice xmlns:v="urn:schemas-microsoft-com:vml" Requires="v">
                <p:oleObj spid="_x0000_s53429" name="公式" r:id="rId3" imgW="1256665" imgH="215900" progId="Equation.3">
                  <p:embed/>
                </p:oleObj>
              </mc:Choice>
              <mc:Fallback>
                <p:oleObj name="公式" r:id="rId3" imgW="1256665" imgH="2159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6375" y="6143625"/>
                        <a:ext cx="3455988"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右箭头 6"/>
          <p:cNvSpPr/>
          <p:nvPr/>
        </p:nvSpPr>
        <p:spPr>
          <a:xfrm>
            <a:off x="4643438" y="6357938"/>
            <a:ext cx="571500" cy="214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3255"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EFF5AA3C-D235-4A31-8DF1-4B27E27FE47D}"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7042"/>
                                        </p:tgtEl>
                                        <p:attrNameLst>
                                          <p:attrName>style.visibility</p:attrName>
                                        </p:attrNameLst>
                                      </p:cBhvr>
                                      <p:to>
                                        <p:strVal val="visible"/>
                                      </p:to>
                                    </p:set>
                                    <p:animEffect transition="in" filter="blinds(horizontal)">
                                      <p:cBhvr>
                                        <p:cTn id="22" dur="500"/>
                                        <p:tgtEl>
                                          <p:spTgt spid="8704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par>
                                <p:cTn id="26" presetID="3" presetClass="entr" presetSubtype="10" fill="hold" nodeType="withEffect">
                                  <p:stCondLst>
                                    <p:cond delay="0"/>
                                  </p:stCondLst>
                                  <p:childTnLst>
                                    <p:set>
                                      <p:cBhvr>
                                        <p:cTn id="27" dur="1" fill="hold">
                                          <p:stCondLst>
                                            <p:cond delay="0"/>
                                          </p:stCondLst>
                                        </p:cTn>
                                        <p:tgtEl>
                                          <p:spTgt spid="87043"/>
                                        </p:tgtEl>
                                        <p:attrNameLst>
                                          <p:attrName>style.visibility</p:attrName>
                                        </p:attrNameLst>
                                      </p:cBhvr>
                                      <p:to>
                                        <p:strVal val="visible"/>
                                      </p:to>
                                    </p:set>
                                    <p:animEffect transition="in" filter="blinds(horizontal)">
                                      <p:cBhvr>
                                        <p:cTn id="28" dur="500"/>
                                        <p:tgtEl>
                                          <p:spTgt spid="87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noChangeArrowheads="1"/>
          </p:cNvSpPr>
          <p:nvPr>
            <p:ph type="title"/>
          </p:nvPr>
        </p:nvSpPr>
        <p:spPr/>
        <p:txBody>
          <a:bodyPr/>
          <a:lstStyle/>
          <a:p>
            <a:r>
              <a:rPr lang="zh-CN" altLang="en-US"/>
              <a:t>冲突的例子</a:t>
            </a:r>
            <a:endParaRPr lang="zh-CN" altLang="en-US"/>
          </a:p>
        </p:txBody>
      </p:sp>
      <p:sp>
        <p:nvSpPr>
          <p:cNvPr id="3" name="内容占位符 2"/>
          <p:cNvSpPr>
            <a:spLocks noGrp="1"/>
          </p:cNvSpPr>
          <p:nvPr>
            <p:ph idx="1"/>
          </p:nvPr>
        </p:nvSpPr>
        <p:spPr>
          <a:xfrm>
            <a:off x="357188" y="1989138"/>
            <a:ext cx="4358828" cy="3368675"/>
          </a:xfrm>
        </p:spPr>
        <p:txBody>
          <a:bodyPr/>
          <a:lstStyle/>
          <a:p>
            <a:pPr marL="0" indent="0">
              <a:buFont typeface="Wingdings" panose="05000000000000000000" pitchFamily="2" charset="2"/>
              <a:buNone/>
              <a:defRPr/>
            </a:pPr>
            <a:r>
              <a:rPr lang="zh-CN" altLang="en-US" sz="2800" dirty="0"/>
              <a:t>例： 关键字序列为：</a:t>
            </a:r>
            <a:r>
              <a:rPr lang="en-US" altLang="zh-CN" sz="2800" dirty="0"/>
              <a:t>{9,4,12,3,1,14,74,6,16,96}</a:t>
            </a:r>
            <a:r>
              <a:rPr lang="zh-CN" altLang="en-US" sz="2800" dirty="0"/>
              <a:t>，</a:t>
            </a:r>
            <a:endParaRPr lang="en-US" altLang="zh-CN" sz="2800" dirty="0"/>
          </a:p>
          <a:p>
            <a:pPr marL="0" indent="0">
              <a:buFont typeface="Wingdings" panose="05000000000000000000" pitchFamily="2" charset="2"/>
              <a:buNone/>
              <a:defRPr/>
            </a:pPr>
            <a:r>
              <a:rPr lang="zh-CN" altLang="en-US" sz="2800" dirty="0"/>
              <a:t>散列表容量为</a:t>
            </a:r>
            <a:r>
              <a:rPr lang="en-US" altLang="zh-CN" sz="2800" dirty="0"/>
              <a:t>20</a:t>
            </a:r>
            <a:r>
              <a:rPr lang="zh-CN" altLang="en-US" sz="2800" dirty="0"/>
              <a:t>，构造哈希函数：</a:t>
            </a:r>
            <a:endParaRPr lang="en-US" altLang="zh-CN" sz="2800" dirty="0"/>
          </a:p>
          <a:p>
            <a:pPr marL="0" indent="0">
              <a:buNone/>
              <a:defRPr/>
            </a:pPr>
            <a:r>
              <a:rPr lang="en-US" altLang="zh-CN" sz="2800" dirty="0"/>
              <a:t>       Hash(k)=k%10;</a:t>
            </a:r>
            <a:endParaRPr lang="en-US" altLang="zh-CN" sz="2800" dirty="0"/>
          </a:p>
          <a:p>
            <a:pPr marL="0" indent="0">
              <a:buFont typeface="Wingdings" panose="05000000000000000000" pitchFamily="2" charset="2"/>
              <a:buNone/>
              <a:defRPr/>
            </a:pPr>
            <a:endParaRPr lang="en-US" altLang="zh-CN" sz="2800" dirty="0"/>
          </a:p>
          <a:p>
            <a:pPr marL="0" indent="0">
              <a:buFont typeface="Wingdings" panose="05000000000000000000" pitchFamily="2" charset="2"/>
              <a:buNone/>
              <a:defRPr/>
            </a:pPr>
            <a:r>
              <a:rPr lang="en-US" altLang="zh-CN" sz="2800" dirty="0"/>
              <a:t>   </a:t>
            </a:r>
            <a:endParaRPr lang="en-US" altLang="zh-CN" sz="2800" dirty="0"/>
          </a:p>
        </p:txBody>
      </p:sp>
      <p:pic>
        <p:nvPicPr>
          <p:cNvPr id="5" name="Picture 8" descr="8d1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80865" y="692150"/>
            <a:ext cx="4905375" cy="573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a:xfrm>
            <a:off x="5072063" y="1928813"/>
            <a:ext cx="1643062" cy="285750"/>
          </a:xfrm>
          <a:prstGeom prst="ellipse">
            <a:avLst/>
          </a:prstGeom>
          <a:solidFill>
            <a:srgbClr val="FFC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椭圆 6"/>
          <p:cNvSpPr/>
          <p:nvPr/>
        </p:nvSpPr>
        <p:spPr>
          <a:xfrm>
            <a:off x="5072063" y="2428875"/>
            <a:ext cx="1643062" cy="285750"/>
          </a:xfrm>
          <a:prstGeom prst="ellipse">
            <a:avLst/>
          </a:prstGeom>
          <a:solidFill>
            <a:srgbClr val="FFC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8" name="矩形 7"/>
          <p:cNvSpPr/>
          <p:nvPr/>
        </p:nvSpPr>
        <p:spPr>
          <a:xfrm>
            <a:off x="6786563" y="785813"/>
            <a:ext cx="2357437" cy="6072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TextBox 8"/>
          <p:cNvSpPr txBox="1">
            <a:spLocks noChangeArrowheads="1"/>
          </p:cNvSpPr>
          <p:nvPr/>
        </p:nvSpPr>
        <p:spPr bwMode="auto">
          <a:xfrm>
            <a:off x="388452" y="4737894"/>
            <a:ext cx="335756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FF0000"/>
                </a:solidFill>
                <a:latin typeface="方正舒体" panose="02010601030101010101" pitchFamily="2" charset="-122"/>
                <a:ea typeface="方正舒体" panose="02010601030101010101" pitchFamily="2" charset="-122"/>
              </a:rPr>
              <a:t>如果将</a:t>
            </a:r>
            <a:r>
              <a:rPr lang="en-US" altLang="zh-CN" sz="2800" dirty="0">
                <a:solidFill>
                  <a:srgbClr val="FF0000"/>
                </a:solidFill>
                <a:latin typeface="方正舒体" panose="02010601030101010101" pitchFamily="2" charset="-122"/>
                <a:ea typeface="方正舒体" panose="02010601030101010101" pitchFamily="2" charset="-122"/>
              </a:rPr>
              <a:t>hash</a:t>
            </a:r>
            <a:r>
              <a:rPr lang="zh-CN" altLang="en-US" sz="2800" dirty="0">
                <a:solidFill>
                  <a:srgbClr val="FF0000"/>
                </a:solidFill>
                <a:latin typeface="方正舒体" panose="02010601030101010101" pitchFamily="2" charset="-122"/>
                <a:ea typeface="方正舒体" panose="02010601030101010101" pitchFamily="2" charset="-122"/>
              </a:rPr>
              <a:t>函数换成</a:t>
            </a:r>
            <a:r>
              <a:rPr lang="en-US" altLang="zh-CN" sz="2800" dirty="0">
                <a:solidFill>
                  <a:srgbClr val="FF0000"/>
                </a:solidFill>
                <a:latin typeface="方正舒体" panose="02010601030101010101" pitchFamily="2" charset="-122"/>
                <a:ea typeface="方正舒体" panose="02010601030101010101" pitchFamily="2" charset="-122"/>
              </a:rPr>
              <a:t>Hash(k)=k%20</a:t>
            </a:r>
            <a:r>
              <a:rPr lang="zh-CN" altLang="en-US" sz="2800" dirty="0">
                <a:solidFill>
                  <a:srgbClr val="FF0000"/>
                </a:solidFill>
                <a:latin typeface="方正舒体" panose="02010601030101010101" pitchFamily="2" charset="-122"/>
                <a:ea typeface="方正舒体" panose="02010601030101010101" pitchFamily="2" charset="-122"/>
              </a:rPr>
              <a:t>呢？</a:t>
            </a:r>
            <a:endParaRPr lang="zh-CN" altLang="en-US" sz="2800" dirty="0">
              <a:solidFill>
                <a:srgbClr val="FF0000"/>
              </a:solidFill>
              <a:latin typeface="方正舒体" panose="02010601030101010101" pitchFamily="2" charset="-122"/>
              <a:ea typeface="方正舒体" panose="02010601030101010101" pitchFamily="2" charset="-122"/>
            </a:endParaRPr>
          </a:p>
        </p:txBody>
      </p:sp>
      <p:sp>
        <p:nvSpPr>
          <p:cNvPr id="10" name="椭圆 9"/>
          <p:cNvSpPr/>
          <p:nvPr/>
        </p:nvSpPr>
        <p:spPr>
          <a:xfrm>
            <a:off x="7358063" y="4429125"/>
            <a:ext cx="1643062" cy="285750"/>
          </a:xfrm>
          <a:prstGeom prst="ellipse">
            <a:avLst/>
          </a:prstGeom>
          <a:solidFill>
            <a:srgbClr val="FFC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椭圆 10"/>
          <p:cNvSpPr/>
          <p:nvPr/>
        </p:nvSpPr>
        <p:spPr>
          <a:xfrm>
            <a:off x="7358063" y="4929188"/>
            <a:ext cx="1643062" cy="285750"/>
          </a:xfrm>
          <a:prstGeom prst="ellipse">
            <a:avLst/>
          </a:prstGeom>
          <a:solidFill>
            <a:srgbClr val="FFC00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4283"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5B7E17B-A895-4587-B261-CD5A7A881C1F}"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xit" presetSubtype="16" fill="hold" grpId="0" nodeType="clickEffect">
                                  <p:stCondLst>
                                    <p:cond delay="0"/>
                                  </p:stCondLst>
                                  <p:childTnLst>
                                    <p:animEffect transition="out" filter="diamond(in)">
                                      <p:cBhvr>
                                        <p:cTn id="26" dur="2000"/>
                                        <p:tgtEl>
                                          <p:spTgt spid="8"/>
                                        </p:tgtEl>
                                      </p:cBhvr>
                                    </p:animEffect>
                                    <p:set>
                                      <p:cBhvr>
                                        <p:cTn id="27" dur="1" fill="hold">
                                          <p:stCondLst>
                                            <p:cond delay="1999"/>
                                          </p:stCondLst>
                                        </p:cTn>
                                        <p:tgtEl>
                                          <p:spTgt spid="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zh-CN" sz="4000" dirty="0"/>
              <a:t>8.3.2   </a:t>
            </a:r>
            <a:r>
              <a:rPr lang="zh-CN" altLang="en-US" sz="4000" dirty="0"/>
              <a:t>设计散列函数</a:t>
            </a:r>
            <a:endParaRPr lang="zh-CN" altLang="en-US" sz="4000" dirty="0"/>
          </a:p>
        </p:txBody>
      </p:sp>
      <p:sp>
        <p:nvSpPr>
          <p:cNvPr id="5126" name="Rectangle 3"/>
          <p:cNvSpPr>
            <a:spLocks noGrp="1" noChangeArrowheads="1"/>
          </p:cNvSpPr>
          <p:nvPr>
            <p:ph type="body" idx="1"/>
          </p:nvPr>
        </p:nvSpPr>
        <p:spPr>
          <a:xfrm>
            <a:off x="785813" y="1989138"/>
            <a:ext cx="8174037" cy="4114800"/>
          </a:xfrm>
        </p:spPr>
        <p:txBody>
          <a:bodyPr/>
          <a:lstStyle/>
          <a:p>
            <a:pPr marL="0" indent="0">
              <a:buFontTx/>
              <a:buNone/>
            </a:pPr>
            <a:r>
              <a:rPr lang="zh-CN" altLang="en-US" sz="2800"/>
              <a:t>     实际应用中，不发生冲突的理想化的散列函数极少存在，所以实际应用中必须考虑冲突发生时的处理办法。</a:t>
            </a:r>
            <a:endParaRPr lang="zh-CN" altLang="en-US" sz="2800">
              <a:latin typeface="宋体" panose="02010600030101010101" pitchFamily="2" charset="-122"/>
            </a:endParaRPr>
          </a:p>
          <a:p>
            <a:pPr marL="0" indent="0">
              <a:buFontTx/>
              <a:buNone/>
            </a:pPr>
            <a:r>
              <a:rPr lang="zh-CN" altLang="en-US" sz="2800"/>
              <a:t>综上所述，散列查找必须考虑的两个主要问题是：</a:t>
            </a:r>
            <a:endParaRPr lang="zh-CN" altLang="en-US" sz="2800">
              <a:latin typeface="宋体" panose="02010600030101010101" pitchFamily="2" charset="-122"/>
            </a:endParaRPr>
          </a:p>
          <a:p>
            <a:pPr marL="0" indent="0">
              <a:buFontTx/>
              <a:buNone/>
            </a:pPr>
            <a:r>
              <a:rPr lang="zh-CN" altLang="en-US" sz="2800">
                <a:solidFill>
                  <a:srgbClr val="FF0000"/>
                </a:solidFill>
              </a:rPr>
              <a:t>（</a:t>
            </a:r>
            <a:r>
              <a:rPr lang="en-US" altLang="zh-CN" sz="2800">
                <a:solidFill>
                  <a:srgbClr val="FF0000"/>
                </a:solidFill>
              </a:rPr>
              <a:t>1</a:t>
            </a:r>
            <a:r>
              <a:rPr lang="zh-CN" altLang="en-US" sz="2800">
                <a:solidFill>
                  <a:srgbClr val="FF0000"/>
                </a:solidFill>
              </a:rPr>
              <a:t>） 构造一个计算简单且冲突尽量少的地址分布比较均匀的散列函数；</a:t>
            </a:r>
            <a:endParaRPr lang="zh-CN" altLang="en-US" sz="2800">
              <a:solidFill>
                <a:srgbClr val="FF0000"/>
              </a:solidFill>
              <a:latin typeface="宋体" panose="02010600030101010101" pitchFamily="2" charset="-122"/>
            </a:endParaRPr>
          </a:p>
          <a:p>
            <a:pPr marL="0" indent="0">
              <a:buFontTx/>
              <a:buNone/>
            </a:pPr>
            <a:r>
              <a:rPr lang="zh-CN" altLang="en-US" sz="2800">
                <a:solidFill>
                  <a:srgbClr val="FF0000"/>
                </a:solidFill>
              </a:rPr>
              <a:t>（</a:t>
            </a:r>
            <a:r>
              <a:rPr lang="en-US" altLang="zh-CN" sz="2800">
                <a:solidFill>
                  <a:srgbClr val="FF0000"/>
                </a:solidFill>
              </a:rPr>
              <a:t>2</a:t>
            </a:r>
            <a:r>
              <a:rPr lang="zh-CN" altLang="en-US" sz="2800">
                <a:solidFill>
                  <a:srgbClr val="FF0000"/>
                </a:solidFill>
              </a:rPr>
              <a:t>） 拟订解决冲突的方案。</a:t>
            </a:r>
            <a:endParaRPr lang="en-US" altLang="zh-CN" sz="2800">
              <a:solidFill>
                <a:srgbClr val="FF0000"/>
              </a:solidFill>
            </a:endParaRPr>
          </a:p>
          <a:p>
            <a:pPr marL="0" indent="0">
              <a:buFontTx/>
              <a:buNone/>
            </a:pPr>
            <a:r>
              <a:rPr lang="zh-CN" altLang="en-US" sz="2800">
                <a:latin typeface="宋体" panose="02010600030101010101" pitchFamily="2" charset="-122"/>
              </a:rPr>
              <a:t>首先来看一下散列函数的设计。</a:t>
            </a:r>
            <a:endParaRPr lang="zh-CN" altLang="en-US" sz="2800">
              <a:latin typeface="宋体" panose="02010600030101010101" pitchFamily="2" charset="-122"/>
            </a:endParaRPr>
          </a:p>
          <a:p>
            <a:pPr marL="0" indent="0" eaLnBrk="1" hangingPunct="1">
              <a:buFont typeface="Wingdings" panose="05000000000000000000" pitchFamily="2" charset="2"/>
              <a:buNone/>
            </a:pPr>
            <a:endParaRPr lang="en-US" altLang="zh-CN" sz="2800"/>
          </a:p>
        </p:txBody>
      </p:sp>
      <p:sp>
        <p:nvSpPr>
          <p:cNvPr id="55300" name="Rectangle 5"/>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55301" name="Rectangle 7"/>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55302"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129E0BE-2F13-4BF7-B9DE-A03E6F2B0E74}"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6">
                                            <p:txEl>
                                              <p:pRg st="0" end="0"/>
                                            </p:txEl>
                                          </p:spTgt>
                                        </p:tgtEl>
                                        <p:attrNameLst>
                                          <p:attrName>style.visibility</p:attrName>
                                        </p:attrNameLst>
                                      </p:cBhvr>
                                      <p:to>
                                        <p:strVal val="visible"/>
                                      </p:to>
                                    </p:set>
                                    <p:animEffect transition="in" filter="blinds(horizontal)">
                                      <p:cBhvr>
                                        <p:cTn id="7" dur="500"/>
                                        <p:tgtEl>
                                          <p:spTgt spid="51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126">
                                            <p:txEl>
                                              <p:pRg st="1" end="1"/>
                                            </p:txEl>
                                          </p:spTgt>
                                        </p:tgtEl>
                                        <p:attrNameLst>
                                          <p:attrName>style.visibility</p:attrName>
                                        </p:attrNameLst>
                                      </p:cBhvr>
                                      <p:to>
                                        <p:strVal val="visible"/>
                                      </p:to>
                                    </p:set>
                                    <p:animEffect transition="in" filter="blinds(horizontal)">
                                      <p:cBhvr>
                                        <p:cTn id="12" dur="500"/>
                                        <p:tgtEl>
                                          <p:spTgt spid="51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126">
                                            <p:txEl>
                                              <p:pRg st="2" end="2"/>
                                            </p:txEl>
                                          </p:spTgt>
                                        </p:tgtEl>
                                        <p:attrNameLst>
                                          <p:attrName>style.visibility</p:attrName>
                                        </p:attrNameLst>
                                      </p:cBhvr>
                                      <p:to>
                                        <p:strVal val="visible"/>
                                      </p:to>
                                    </p:set>
                                    <p:animEffect transition="in" filter="blinds(horizontal)">
                                      <p:cBhvr>
                                        <p:cTn id="17" dur="500"/>
                                        <p:tgtEl>
                                          <p:spTgt spid="51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126">
                                            <p:txEl>
                                              <p:pRg st="3" end="3"/>
                                            </p:txEl>
                                          </p:spTgt>
                                        </p:tgtEl>
                                        <p:attrNameLst>
                                          <p:attrName>style.visibility</p:attrName>
                                        </p:attrNameLst>
                                      </p:cBhvr>
                                      <p:to>
                                        <p:strVal val="visible"/>
                                      </p:to>
                                    </p:set>
                                    <p:animEffect transition="in" filter="blinds(horizontal)">
                                      <p:cBhvr>
                                        <p:cTn id="22" dur="500"/>
                                        <p:tgtEl>
                                          <p:spTgt spid="512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126">
                                            <p:txEl>
                                              <p:pRg st="4" end="4"/>
                                            </p:txEl>
                                          </p:spTgt>
                                        </p:tgtEl>
                                        <p:attrNameLst>
                                          <p:attrName>style.visibility</p:attrName>
                                        </p:attrNameLst>
                                      </p:cBhvr>
                                      <p:to>
                                        <p:strVal val="visible"/>
                                      </p:to>
                                    </p:set>
                                    <p:animEffect transition="in" filter="blinds(horizontal)">
                                      <p:cBhvr>
                                        <p:cTn id="27" dur="500"/>
                                        <p:tgtEl>
                                          <p:spTgt spid="51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noChangeArrowheads="1"/>
          </p:cNvSpPr>
          <p:nvPr>
            <p:ph type="title"/>
          </p:nvPr>
        </p:nvSpPr>
        <p:spPr/>
        <p:txBody>
          <a:bodyPr/>
          <a:lstStyle/>
          <a:p>
            <a:r>
              <a:rPr lang="zh-CN" altLang="en-US"/>
              <a:t>散列函数的设计原则</a:t>
            </a:r>
            <a:endParaRPr lang="zh-CN" altLang="en-US"/>
          </a:p>
        </p:txBody>
      </p:sp>
      <p:sp>
        <p:nvSpPr>
          <p:cNvPr id="3" name="内容占位符 2"/>
          <p:cNvSpPr>
            <a:spLocks noGrp="1" noChangeArrowheads="1"/>
          </p:cNvSpPr>
          <p:nvPr>
            <p:ph idx="1"/>
          </p:nvPr>
        </p:nvSpPr>
        <p:spPr>
          <a:xfrm>
            <a:off x="642938" y="1989138"/>
            <a:ext cx="8316912" cy="4114800"/>
          </a:xfrm>
        </p:spPr>
        <p:txBody>
          <a:bodyPr/>
          <a:lstStyle/>
          <a:p>
            <a:r>
              <a:rPr lang="zh-CN" altLang="en-US" sz="2800"/>
              <a:t>散列地址 必须均匀分布在散列表的全部地址空间。</a:t>
            </a:r>
            <a:endParaRPr lang="en-US" altLang="zh-CN" sz="2800"/>
          </a:p>
          <a:p>
            <a:r>
              <a:rPr lang="zh-CN" altLang="en-US" sz="2800"/>
              <a:t>函数简单</a:t>
            </a:r>
            <a:r>
              <a:rPr lang="en-US" altLang="zh-CN" sz="2800"/>
              <a:t>,</a:t>
            </a:r>
            <a:r>
              <a:rPr lang="zh-CN" altLang="en-US" sz="2800"/>
              <a:t>计算散列函数花费时间为</a:t>
            </a:r>
            <a:r>
              <a:rPr lang="en-US" altLang="zh-CN" sz="2800"/>
              <a:t>O(1)</a:t>
            </a:r>
            <a:r>
              <a:rPr lang="zh-CN" altLang="en-US" sz="2800"/>
              <a:t>。</a:t>
            </a:r>
            <a:endParaRPr lang="en-US" altLang="zh-CN" sz="2800"/>
          </a:p>
          <a:p>
            <a:r>
              <a:rPr lang="zh-CN" altLang="en-US" sz="2800"/>
              <a:t>使关键字的所有成分都起到作用，以反映不同关键字的差异。</a:t>
            </a:r>
            <a:endParaRPr lang="en-US" altLang="zh-CN" sz="2800"/>
          </a:p>
          <a:p>
            <a:r>
              <a:rPr lang="zh-CN" altLang="en-US" sz="2800"/>
              <a:t>进行查找时数据元素的查找频率。</a:t>
            </a:r>
            <a:endParaRPr lang="en-US" altLang="zh-CN" sz="2800"/>
          </a:p>
          <a:p>
            <a:pPr>
              <a:buFont typeface="Wingdings" panose="05000000000000000000" pitchFamily="2" charset="2"/>
              <a:buNone/>
            </a:pPr>
            <a:r>
              <a:rPr lang="zh-CN" altLang="en-US" sz="2800"/>
              <a:t>根据这四个设计原则，下面介绍几种散列函数。</a:t>
            </a:r>
            <a:endParaRPr lang="zh-CN" altLang="en-US" sz="2800"/>
          </a:p>
        </p:txBody>
      </p:sp>
      <p:sp>
        <p:nvSpPr>
          <p:cNvPr id="56324"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850DC8F-3C3F-4DF0-823A-37B812BD52FC}"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sz="4000"/>
              <a:t>8.3.2   </a:t>
            </a:r>
            <a:r>
              <a:rPr lang="zh-CN" altLang="en-US" sz="4000"/>
              <a:t>散列函数</a:t>
            </a:r>
            <a:endParaRPr lang="zh-CN" altLang="en-US" sz="4000"/>
          </a:p>
        </p:txBody>
      </p:sp>
      <p:sp>
        <p:nvSpPr>
          <p:cNvPr id="59396" name="Rectangle 3"/>
          <p:cNvSpPr>
            <a:spLocks noGrp="1" noChangeArrowheads="1"/>
          </p:cNvSpPr>
          <p:nvPr>
            <p:ph type="body" idx="1"/>
          </p:nvPr>
        </p:nvSpPr>
        <p:spPr>
          <a:xfrm>
            <a:off x="714375" y="1857375"/>
            <a:ext cx="8245475" cy="4246563"/>
          </a:xfrm>
        </p:spPr>
        <p:txBody>
          <a:bodyPr/>
          <a:lstStyle/>
          <a:p>
            <a:pPr eaLnBrk="1" hangingPunct="1"/>
            <a:r>
              <a:rPr lang="zh-CN" altLang="en-US" dirty="0"/>
              <a:t>除留余数法 构造散列函数</a:t>
            </a:r>
            <a:endParaRPr lang="zh-CN" altLang="en-US" dirty="0"/>
          </a:p>
          <a:p>
            <a:pPr marL="0" lvl="1" indent="457200" eaLnBrk="1" hangingPunct="1">
              <a:buFont typeface="Wingdings" panose="05000000000000000000" pitchFamily="2" charset="2"/>
              <a:buNone/>
            </a:pPr>
            <a:r>
              <a:rPr lang="zh-CN" altLang="en-US" dirty="0"/>
              <a:t>这是一种最简单也最常用的构造散列函数的方法。取关键字被某个不大于散列表表长</a:t>
            </a:r>
            <a:r>
              <a:rPr lang="en-US" altLang="zh-CN" dirty="0"/>
              <a:t>m</a:t>
            </a:r>
            <a:r>
              <a:rPr lang="zh-CN" altLang="en-US" dirty="0"/>
              <a:t>的数</a:t>
            </a:r>
            <a:r>
              <a:rPr lang="en-US" altLang="zh-CN" dirty="0"/>
              <a:t>p</a:t>
            </a:r>
            <a:r>
              <a:rPr lang="zh-CN" altLang="en-US" dirty="0"/>
              <a:t>除后所得的余数作为散列地址，</a:t>
            </a:r>
            <a:endParaRPr lang="en-US" altLang="zh-CN" dirty="0"/>
          </a:p>
          <a:p>
            <a:pPr marL="0" lvl="1" indent="457200" eaLnBrk="1" hangingPunct="1">
              <a:buFont typeface="Wingdings" panose="05000000000000000000" pitchFamily="2" charset="2"/>
              <a:buNone/>
            </a:pPr>
            <a:r>
              <a:rPr lang="en-US" altLang="zh-CN" dirty="0"/>
              <a:t>                    hash(k)=k % p </a:t>
            </a:r>
            <a:endParaRPr lang="en-US" altLang="zh-CN" dirty="0"/>
          </a:p>
          <a:p>
            <a:pPr marL="0" lvl="1" indent="457200" eaLnBrk="1" hangingPunct="1">
              <a:buFont typeface="Wingdings" panose="05000000000000000000" pitchFamily="2" charset="2"/>
              <a:buNone/>
            </a:pPr>
            <a:r>
              <a:rPr lang="zh-CN" altLang="en-US" dirty="0"/>
              <a:t>这一方法的关键在于</a:t>
            </a:r>
            <a:r>
              <a:rPr lang="en-US" altLang="zh-CN" dirty="0"/>
              <a:t>p</a:t>
            </a:r>
            <a:r>
              <a:rPr lang="zh-CN" altLang="en-US" dirty="0"/>
              <a:t>的选择。例如，若选</a:t>
            </a:r>
            <a:r>
              <a:rPr lang="en-US" altLang="zh-CN" dirty="0"/>
              <a:t>p</a:t>
            </a:r>
            <a:r>
              <a:rPr lang="zh-CN" altLang="en-US" dirty="0"/>
              <a:t>为偶数，则得到的散列地址总是将奇数键值映射成奇数地址，偶数键值映射成偶数地址，就会增加冲突发生的机会。通常选</a:t>
            </a:r>
            <a:r>
              <a:rPr lang="en-US" altLang="zh-CN" dirty="0"/>
              <a:t>p</a:t>
            </a:r>
            <a:r>
              <a:rPr lang="zh-CN" altLang="en-US" dirty="0"/>
              <a:t>为不大于散列表容量的最大素数。</a:t>
            </a:r>
            <a:endParaRPr lang="zh-CN" altLang="en-US" dirty="0">
              <a:latin typeface="宋体" panose="02010600030101010101" pitchFamily="2" charset="-122"/>
            </a:endParaRPr>
          </a:p>
          <a:p>
            <a:pPr marL="0" lvl="1" indent="457200" eaLnBrk="1" hangingPunct="1">
              <a:buFont typeface="Wingdings" panose="05000000000000000000" pitchFamily="2" charset="2"/>
              <a:buNone/>
            </a:pPr>
            <a:endParaRPr lang="en-US" altLang="zh-CN" dirty="0"/>
          </a:p>
        </p:txBody>
      </p:sp>
      <p:sp>
        <p:nvSpPr>
          <p:cNvPr id="57348"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3F2D0404-684C-4282-9DE3-422A811950BE}"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396">
                                            <p:txEl>
                                              <p:pRg st="0" end="0"/>
                                            </p:txEl>
                                          </p:spTgt>
                                        </p:tgtEl>
                                        <p:attrNameLst>
                                          <p:attrName>style.visibility</p:attrName>
                                        </p:attrNameLst>
                                      </p:cBhvr>
                                      <p:to>
                                        <p:strVal val="visible"/>
                                      </p:to>
                                    </p:set>
                                    <p:animEffect transition="in" filter="blinds(horizontal)">
                                      <p:cBhvr>
                                        <p:cTn id="7" dur="500"/>
                                        <p:tgtEl>
                                          <p:spTgt spid="593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9396">
                                            <p:txEl>
                                              <p:pRg st="1" end="1"/>
                                            </p:txEl>
                                          </p:spTgt>
                                        </p:tgtEl>
                                        <p:attrNameLst>
                                          <p:attrName>style.visibility</p:attrName>
                                        </p:attrNameLst>
                                      </p:cBhvr>
                                      <p:to>
                                        <p:strVal val="visible"/>
                                      </p:to>
                                    </p:set>
                                    <p:animEffect transition="in" filter="blinds(horizontal)">
                                      <p:cBhvr>
                                        <p:cTn id="12" dur="500"/>
                                        <p:tgtEl>
                                          <p:spTgt spid="593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9396">
                                            <p:txEl>
                                              <p:pRg st="2" end="2"/>
                                            </p:txEl>
                                          </p:spTgt>
                                        </p:tgtEl>
                                        <p:attrNameLst>
                                          <p:attrName>style.visibility</p:attrName>
                                        </p:attrNameLst>
                                      </p:cBhvr>
                                      <p:to>
                                        <p:strVal val="visible"/>
                                      </p:to>
                                    </p:set>
                                    <p:animEffect transition="in" filter="blinds(horizontal)">
                                      <p:cBhvr>
                                        <p:cTn id="17" dur="500"/>
                                        <p:tgtEl>
                                          <p:spTgt spid="593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9396">
                                            <p:txEl>
                                              <p:pRg st="3" end="3"/>
                                            </p:txEl>
                                          </p:spTgt>
                                        </p:tgtEl>
                                        <p:attrNameLst>
                                          <p:attrName>style.visibility</p:attrName>
                                        </p:attrNameLst>
                                      </p:cBhvr>
                                      <p:to>
                                        <p:strVal val="visible"/>
                                      </p:to>
                                    </p:set>
                                    <p:animEffect transition="in" filter="blinds(horizontal)">
                                      <p:cBhvr>
                                        <p:cTn id="22" dur="500"/>
                                        <p:tgtEl>
                                          <p:spTgt spid="5939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noChangeArrowheads="1"/>
          </p:cNvSpPr>
          <p:nvPr>
            <p:ph type="title"/>
          </p:nvPr>
        </p:nvSpPr>
        <p:spPr/>
        <p:txBody>
          <a:bodyPr/>
          <a:lstStyle/>
          <a:p>
            <a:r>
              <a:rPr lang="en-US" altLang="zh-CN"/>
              <a:t>8.3.2   </a:t>
            </a:r>
            <a:r>
              <a:rPr lang="zh-CN" altLang="en-US"/>
              <a:t>散列函数</a:t>
            </a:r>
            <a:endParaRPr lang="zh-CN" altLang="en-US"/>
          </a:p>
        </p:txBody>
      </p:sp>
      <p:sp>
        <p:nvSpPr>
          <p:cNvPr id="3" name="内容占位符 2"/>
          <p:cNvSpPr>
            <a:spLocks noGrp="1"/>
          </p:cNvSpPr>
          <p:nvPr>
            <p:ph idx="1"/>
          </p:nvPr>
        </p:nvSpPr>
        <p:spPr>
          <a:xfrm>
            <a:off x="785813" y="1989138"/>
            <a:ext cx="8174037" cy="4114800"/>
          </a:xfrm>
        </p:spPr>
        <p:txBody>
          <a:bodyPr/>
          <a:lstStyle/>
          <a:p>
            <a:pPr eaLnBrk="1" hangingPunct="1">
              <a:buFont typeface="Wingdings" panose="05000000000000000000" pitchFamily="2" charset="2"/>
              <a:buNone/>
              <a:defRPr/>
            </a:pPr>
            <a:r>
              <a:rPr lang="en-US" altLang="zh-CN" sz="2800" dirty="0"/>
              <a:t>2. </a:t>
            </a:r>
            <a:r>
              <a:rPr lang="zh-CN" altLang="en-US" sz="2800" dirty="0"/>
              <a:t>平方取中法 </a:t>
            </a:r>
            <a:endParaRPr lang="zh-CN" altLang="en-US" sz="2800" dirty="0"/>
          </a:p>
          <a:p>
            <a:pPr marL="0" indent="0">
              <a:buFont typeface="Wingdings" panose="05000000000000000000" pitchFamily="2" charset="2"/>
              <a:buNone/>
              <a:defRPr/>
            </a:pPr>
            <a:r>
              <a:rPr lang="en-US" altLang="zh-CN" sz="2800" dirty="0"/>
              <a:t>       </a:t>
            </a:r>
            <a:r>
              <a:rPr lang="zh-CN" altLang="en-US" sz="2800" dirty="0"/>
              <a:t>将关键字值</a:t>
            </a:r>
            <a:r>
              <a:rPr lang="en-US" altLang="zh-CN" sz="2800" dirty="0"/>
              <a:t>k</a:t>
            </a:r>
            <a:r>
              <a:rPr lang="zh-CN" altLang="en-US" sz="2800" dirty="0"/>
              <a:t>的平方</a:t>
            </a:r>
            <a:r>
              <a:rPr lang="en-US" altLang="zh-CN" sz="2800" dirty="0"/>
              <a:t>k</a:t>
            </a:r>
            <a:r>
              <a:rPr lang="en-US" altLang="zh-CN" sz="2800" baseline="30000" dirty="0"/>
              <a:t>2</a:t>
            </a:r>
            <a:r>
              <a:rPr lang="zh-CN" altLang="en-US" sz="2800" dirty="0"/>
              <a:t>的中间几位作为</a:t>
            </a:r>
            <a:r>
              <a:rPr lang="en-US" altLang="zh-CN" sz="2800" dirty="0"/>
              <a:t>hash(k)</a:t>
            </a:r>
            <a:r>
              <a:rPr lang="zh-CN" altLang="en-US" sz="2800" dirty="0"/>
              <a:t>的值，位数取决于散列表的长度。</a:t>
            </a:r>
            <a:endParaRPr lang="en-US" altLang="zh-CN" sz="2800" dirty="0"/>
          </a:p>
          <a:p>
            <a:pPr marL="0" indent="0">
              <a:buFont typeface="Wingdings" panose="05000000000000000000" pitchFamily="2" charset="2"/>
              <a:buNone/>
              <a:defRPr/>
            </a:pPr>
            <a:r>
              <a:rPr lang="en-US" altLang="zh-CN" sz="2800" dirty="0"/>
              <a:t>      </a:t>
            </a:r>
            <a:r>
              <a:rPr lang="zh-CN" altLang="en-US" sz="2800" dirty="0"/>
              <a:t>例如，</a:t>
            </a:r>
            <a:r>
              <a:rPr lang="en-US" altLang="zh-CN" sz="2800" dirty="0"/>
              <a:t>k</a:t>
            </a:r>
            <a:r>
              <a:rPr lang="zh-CN" altLang="en-US" sz="2800" dirty="0"/>
              <a:t>＝</a:t>
            </a:r>
            <a:r>
              <a:rPr lang="en-US" altLang="zh-CN" sz="2800" dirty="0"/>
              <a:t>4371,k</a:t>
            </a:r>
            <a:r>
              <a:rPr lang="en-US" altLang="zh-CN" sz="2800" baseline="30000" dirty="0"/>
              <a:t>2</a:t>
            </a:r>
            <a:r>
              <a:rPr lang="en-US" altLang="zh-CN" sz="2800" dirty="0"/>
              <a:t>=22382361,</a:t>
            </a:r>
            <a:r>
              <a:rPr lang="zh-CN" altLang="en-US" sz="2800" dirty="0"/>
              <a:t>若表长为</a:t>
            </a:r>
            <a:r>
              <a:rPr lang="en-US" altLang="zh-CN" sz="2800" dirty="0"/>
              <a:t>100</a:t>
            </a:r>
            <a:r>
              <a:rPr lang="zh-CN" altLang="en-US" sz="2800" dirty="0"/>
              <a:t>，取中间两位，则</a:t>
            </a:r>
            <a:r>
              <a:rPr lang="en-US" altLang="zh-CN" sz="2800" dirty="0"/>
              <a:t>hash(k)</a:t>
            </a:r>
            <a:r>
              <a:rPr lang="zh-CN" altLang="en-US" sz="2800" dirty="0"/>
              <a:t>＝</a:t>
            </a:r>
            <a:r>
              <a:rPr lang="en-US" altLang="zh-CN" sz="2800" dirty="0"/>
              <a:t>82</a:t>
            </a:r>
            <a:r>
              <a:rPr lang="zh-CN" altLang="en-US" sz="2800" dirty="0"/>
              <a:t>。</a:t>
            </a:r>
            <a:endParaRPr lang="en-US" altLang="zh-CN" sz="2800" dirty="0"/>
          </a:p>
          <a:p>
            <a:pPr marL="0" indent="0">
              <a:buFont typeface="Wingdings" panose="05000000000000000000" pitchFamily="2" charset="2"/>
              <a:buNone/>
              <a:defRPr/>
            </a:pPr>
            <a:r>
              <a:rPr lang="en-US" altLang="zh-CN" sz="2800" dirty="0"/>
              <a:t>3. </a:t>
            </a:r>
            <a:r>
              <a:rPr lang="zh-CN" altLang="en-US" sz="2800" dirty="0"/>
              <a:t>折叠法</a:t>
            </a:r>
            <a:endParaRPr lang="en-US" altLang="zh-CN" sz="2800" dirty="0"/>
          </a:p>
          <a:p>
            <a:pPr marL="0" indent="0">
              <a:buFont typeface="Wingdings" panose="05000000000000000000" pitchFamily="2" charset="2"/>
              <a:buNone/>
              <a:defRPr/>
            </a:pPr>
            <a:r>
              <a:rPr lang="en-US" altLang="zh-CN" sz="2800" dirty="0"/>
              <a:t>        </a:t>
            </a:r>
            <a:r>
              <a:rPr lang="zh-CN" altLang="en-US" sz="2800" dirty="0"/>
              <a:t>将关键字分成几部分，按照一定的规则将几部分再组合到一起得到关键字的</a:t>
            </a:r>
            <a:r>
              <a:rPr lang="en-US" altLang="zh-CN" sz="2800" dirty="0"/>
              <a:t>hash</a:t>
            </a:r>
            <a:r>
              <a:rPr lang="zh-CN" altLang="en-US" sz="2800" dirty="0"/>
              <a:t>值。</a:t>
            </a:r>
            <a:endParaRPr lang="zh-CN" altLang="en-US" sz="2800" dirty="0"/>
          </a:p>
        </p:txBody>
      </p:sp>
      <p:sp>
        <p:nvSpPr>
          <p:cNvPr id="5" name="云形标注 4"/>
          <p:cNvSpPr/>
          <p:nvPr/>
        </p:nvSpPr>
        <p:spPr>
          <a:xfrm>
            <a:off x="2286000" y="4500563"/>
            <a:ext cx="6643688" cy="2071687"/>
          </a:xfrm>
          <a:prstGeom prst="cloudCallou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b="1" dirty="0">
                <a:solidFill>
                  <a:srgbClr val="FF0000"/>
                </a:solidFill>
                <a:latin typeface="方正舒体" panose="02010601030101010101" pitchFamily="2" charset="-122"/>
                <a:ea typeface="方正舒体" panose="02010601030101010101" pitchFamily="2" charset="-122"/>
              </a:rPr>
              <a:t>散列函数的构造方法还有直接定址法、数字分析法、随机数法等，有兴趣的同学可参考有关资料。</a:t>
            </a:r>
            <a:endParaRPr lang="zh-CN" altLang="en-US" b="1" dirty="0">
              <a:solidFill>
                <a:srgbClr val="FF0000"/>
              </a:solidFill>
              <a:latin typeface="方正舒体" panose="02010601030101010101" pitchFamily="2" charset="-122"/>
              <a:ea typeface="方正舒体" panose="02010601030101010101" pitchFamily="2" charset="-122"/>
            </a:endParaRPr>
          </a:p>
        </p:txBody>
      </p:sp>
      <p:sp>
        <p:nvSpPr>
          <p:cNvPr id="58373"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519E1B4-8E59-4293-87AE-BFC4DEF6FB21}"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noChangeArrowheads="1"/>
          </p:cNvSpPr>
          <p:nvPr>
            <p:ph type="title"/>
          </p:nvPr>
        </p:nvSpPr>
        <p:spPr/>
        <p:txBody>
          <a:bodyPr/>
          <a:lstStyle/>
          <a:p>
            <a:r>
              <a:rPr lang="en-US" altLang="zh-CN"/>
              <a:t>8.3.3   </a:t>
            </a:r>
            <a:r>
              <a:rPr lang="zh-CN" altLang="en-US"/>
              <a:t>处理冲突</a:t>
            </a:r>
            <a:endParaRPr lang="zh-CN" altLang="en-US"/>
          </a:p>
        </p:txBody>
      </p:sp>
      <p:sp>
        <p:nvSpPr>
          <p:cNvPr id="3" name="内容占位符 2"/>
          <p:cNvSpPr>
            <a:spLocks noGrp="1" noChangeArrowheads="1"/>
          </p:cNvSpPr>
          <p:nvPr>
            <p:ph idx="1"/>
          </p:nvPr>
        </p:nvSpPr>
        <p:spPr>
          <a:xfrm>
            <a:off x="643255" y="1989455"/>
            <a:ext cx="8500745" cy="4114800"/>
          </a:xfrm>
        </p:spPr>
        <p:txBody>
          <a:bodyPr/>
          <a:lstStyle/>
          <a:p>
            <a:pPr marL="0" indent="539750">
              <a:buFont typeface="Wingdings" panose="05000000000000000000" pitchFamily="2" charset="2"/>
              <a:buNone/>
            </a:pPr>
            <a:r>
              <a:rPr lang="zh-CN" altLang="en-US" sz="2800" dirty="0"/>
              <a:t>虽然一个好的散列函数可以减少冲突，但无法从根本上避免冲突。因此必须有完善的处理冲突的办法，当发生冲突的时候使用冲突处理策略进行处理。</a:t>
            </a:r>
            <a:endParaRPr lang="en-US" altLang="zh-CN" sz="2800" dirty="0"/>
          </a:p>
          <a:p>
            <a:pPr marL="0" indent="539750">
              <a:buFont typeface="Wingdings" panose="05000000000000000000" pitchFamily="2" charset="2"/>
              <a:buNone/>
            </a:pPr>
            <a:r>
              <a:rPr lang="zh-CN" altLang="en-US" sz="2800" dirty="0"/>
              <a:t>处理冲突的方法与散列表本身的结构形式有关。处理冲突就是要为产生冲突的元素</a:t>
            </a:r>
            <a:r>
              <a:rPr lang="zh-CN" altLang="en-US" sz="2800" dirty="0">
                <a:solidFill>
                  <a:srgbClr val="FF0000"/>
                </a:solidFill>
              </a:rPr>
              <a:t>寻找另外一个有效的存储地址</a:t>
            </a:r>
            <a:r>
              <a:rPr lang="zh-CN" altLang="en-US" sz="2800" dirty="0"/>
              <a:t>。下面介绍两种处理冲突的方法：</a:t>
            </a:r>
            <a:endParaRPr lang="en-US" altLang="zh-CN" sz="2800" dirty="0"/>
          </a:p>
          <a:p>
            <a:pPr marL="0" indent="539750">
              <a:buFont typeface="Wingdings" panose="05000000000000000000" pitchFamily="2" charset="2"/>
              <a:buNone/>
            </a:pPr>
            <a:r>
              <a:rPr lang="zh-CN" altLang="en-US" sz="2800" dirty="0">
                <a:solidFill>
                  <a:srgbClr val="FF0000"/>
                </a:solidFill>
              </a:rPr>
              <a:t>开放地址法和链地址法</a:t>
            </a:r>
            <a:r>
              <a:rPr lang="zh-CN" altLang="en-US" sz="2800" dirty="0"/>
              <a:t>。</a:t>
            </a:r>
            <a:endParaRPr lang="zh-CN" altLang="en-US" sz="2800" dirty="0"/>
          </a:p>
        </p:txBody>
      </p:sp>
      <p:sp>
        <p:nvSpPr>
          <p:cNvPr id="59396"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F851399-4F75-4993-BC37-7E556AD83B77}"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noChangeArrowheads="1"/>
          </p:cNvSpPr>
          <p:nvPr>
            <p:ph type="title"/>
          </p:nvPr>
        </p:nvSpPr>
        <p:spPr/>
        <p:txBody>
          <a:bodyPr/>
          <a:lstStyle/>
          <a:p>
            <a:r>
              <a:rPr lang="zh-CN" altLang="en-US"/>
              <a:t>开放地址法</a:t>
            </a:r>
            <a:endParaRPr lang="zh-CN" altLang="en-US"/>
          </a:p>
        </p:txBody>
      </p:sp>
      <p:sp>
        <p:nvSpPr>
          <p:cNvPr id="3" name="内容占位符 2"/>
          <p:cNvSpPr>
            <a:spLocks noGrp="1"/>
          </p:cNvSpPr>
          <p:nvPr>
            <p:ph idx="1"/>
          </p:nvPr>
        </p:nvSpPr>
        <p:spPr>
          <a:xfrm>
            <a:off x="928688" y="1989138"/>
            <a:ext cx="8031162" cy="4114800"/>
          </a:xfrm>
        </p:spPr>
        <p:txBody>
          <a:bodyPr/>
          <a:lstStyle/>
          <a:p>
            <a:pPr marL="457200" indent="-457200">
              <a:buFont typeface="Wingdings" panose="05000000000000000000" pitchFamily="2" charset="2"/>
              <a:buChar char="l"/>
              <a:defRPr/>
            </a:pPr>
            <a:r>
              <a:rPr lang="zh-CN" altLang="en-US" sz="2800" dirty="0"/>
              <a:t> 散列表的结构为一个向量即一维数组，表中记录按关键字经散列函数运算所得的地址直接存入数组中。</a:t>
            </a:r>
            <a:endParaRPr lang="en-US" altLang="zh-CN" sz="2800" dirty="0"/>
          </a:p>
          <a:p>
            <a:pPr marL="457200" indent="-457200">
              <a:buFont typeface="Wingdings" panose="05000000000000000000" pitchFamily="2" charset="2"/>
              <a:buChar char="l"/>
              <a:defRPr/>
            </a:pPr>
            <a:r>
              <a:rPr lang="en-US" altLang="zh-CN" sz="2800" dirty="0"/>
              <a:t> </a:t>
            </a:r>
            <a:r>
              <a:rPr lang="zh-CN" altLang="en-US" sz="2800" dirty="0"/>
              <a:t>开放地址法：当发生冲突的时候，在散列表内为元素寻找另外一个存储位置。</a:t>
            </a:r>
            <a:endParaRPr lang="en-US" altLang="zh-CN" sz="2800" dirty="0"/>
          </a:p>
          <a:p>
            <a:pPr marL="0" indent="446405">
              <a:buFont typeface="Wingdings" panose="05000000000000000000" pitchFamily="2" charset="2"/>
              <a:buNone/>
              <a:defRPr/>
            </a:pPr>
            <a:r>
              <a:rPr lang="zh-CN" altLang="en-US" sz="2800" dirty="0"/>
              <a:t>寻找新位置的方法有</a:t>
            </a:r>
            <a:endParaRPr lang="en-US" altLang="zh-CN" sz="2800" dirty="0"/>
          </a:p>
          <a:p>
            <a:pPr marL="0" indent="446405">
              <a:buFont typeface="Wingdings" panose="05000000000000000000" pitchFamily="2" charset="2"/>
              <a:buNone/>
              <a:defRPr/>
            </a:pPr>
            <a:r>
              <a:rPr lang="zh-CN" altLang="en-US" sz="2800" dirty="0">
                <a:solidFill>
                  <a:schemeClr val="tx2"/>
                </a:solidFill>
              </a:rPr>
              <a:t>     线性探查法；</a:t>
            </a:r>
            <a:endParaRPr lang="en-US" altLang="zh-CN" sz="2800" dirty="0">
              <a:solidFill>
                <a:schemeClr val="tx2"/>
              </a:solidFill>
            </a:endParaRPr>
          </a:p>
          <a:p>
            <a:pPr marL="0" indent="446405">
              <a:buFont typeface="Wingdings" panose="05000000000000000000" pitchFamily="2" charset="2"/>
              <a:buNone/>
              <a:defRPr/>
            </a:pPr>
            <a:r>
              <a:rPr lang="zh-CN" altLang="en-US" sz="2800" dirty="0">
                <a:solidFill>
                  <a:schemeClr val="tx2"/>
                </a:solidFill>
              </a:rPr>
              <a:t>     二次探查法；</a:t>
            </a:r>
            <a:endParaRPr lang="en-US" altLang="zh-CN" sz="2800" dirty="0">
              <a:solidFill>
                <a:schemeClr val="tx2"/>
              </a:solidFill>
            </a:endParaRPr>
          </a:p>
          <a:p>
            <a:pPr marL="0" indent="0">
              <a:buFont typeface="Wingdings" panose="05000000000000000000" pitchFamily="2" charset="2"/>
              <a:buNone/>
              <a:defRPr/>
            </a:pPr>
            <a:endParaRPr lang="zh-CN" altLang="en-US" sz="2800" dirty="0"/>
          </a:p>
        </p:txBody>
      </p:sp>
      <p:sp>
        <p:nvSpPr>
          <p:cNvPr id="60420"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92331A1-1B90-47CA-BC4F-1E086EFDF6F0}"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title"/>
          </p:nvPr>
        </p:nvSpPr>
        <p:spPr/>
        <p:txBody>
          <a:bodyPr/>
          <a:lstStyle/>
          <a:p>
            <a:pPr eaLnBrk="1" hangingPunct="1"/>
            <a:r>
              <a:rPr lang="en-US" altLang="zh-CN"/>
              <a:t>8.1   </a:t>
            </a:r>
            <a:r>
              <a:rPr lang="zh-CN" altLang="en-US"/>
              <a:t>查找的基本概念</a:t>
            </a:r>
            <a:endParaRPr lang="zh-CN" altLang="en-US"/>
          </a:p>
        </p:txBody>
      </p:sp>
      <p:sp>
        <p:nvSpPr>
          <p:cNvPr id="3" name="内容占位符 2"/>
          <p:cNvSpPr>
            <a:spLocks noGrp="1" noChangeArrowheads="1"/>
          </p:cNvSpPr>
          <p:nvPr>
            <p:ph idx="1"/>
          </p:nvPr>
        </p:nvSpPr>
        <p:spPr>
          <a:xfrm>
            <a:off x="428625" y="1857375"/>
            <a:ext cx="8531225" cy="5000625"/>
          </a:xfrm>
        </p:spPr>
        <p:txBody>
          <a:bodyPr/>
          <a:lstStyle/>
          <a:p>
            <a:pPr marL="0" indent="624205" eaLnBrk="1" hangingPunct="1">
              <a:buFont typeface="Wingdings" panose="05000000000000000000" pitchFamily="2" charset="2"/>
              <a:buNone/>
            </a:pPr>
            <a:r>
              <a:rPr lang="zh-CN" altLang="en-US" sz="2800"/>
              <a:t>例如在校学生的档案管理，每一个学生的档案</a:t>
            </a:r>
            <a:r>
              <a:rPr lang="en-US" altLang="zh-CN" sz="2800"/>
              <a:t>(</a:t>
            </a:r>
            <a:r>
              <a:rPr lang="zh-CN" altLang="en-US" sz="2800"/>
              <a:t>包括学号、姓名、性别、出生年月、入校日期等数据项</a:t>
            </a:r>
            <a:r>
              <a:rPr lang="en-US" altLang="zh-CN" sz="2800"/>
              <a:t>)</a:t>
            </a:r>
            <a:r>
              <a:rPr lang="zh-CN" altLang="en-US" sz="2800"/>
              <a:t>构成一条记录，其中学号是惟一识别学生记录的主关键字，而其他的数据项都只能视为次关键字。</a:t>
            </a:r>
            <a:endParaRPr lang="en-US" altLang="zh-CN" sz="2800"/>
          </a:p>
          <a:p>
            <a:pPr marL="0" indent="624205" eaLnBrk="1" hangingPunct="1">
              <a:buFont typeface="Wingdings" panose="05000000000000000000" pitchFamily="2" charset="2"/>
              <a:buNone/>
            </a:pPr>
            <a:r>
              <a:rPr lang="zh-CN" altLang="en-US" sz="2800"/>
              <a:t>查找</a:t>
            </a:r>
            <a:r>
              <a:rPr lang="en-US" altLang="zh-CN" sz="2800"/>
              <a:t>(searching)</a:t>
            </a:r>
            <a:r>
              <a:rPr lang="zh-CN" altLang="en-US" sz="2800"/>
              <a:t>可以 定义为：根据</a:t>
            </a:r>
            <a:r>
              <a:rPr lang="zh-CN" altLang="en-US" sz="2800">
                <a:solidFill>
                  <a:srgbClr val="FF0000"/>
                </a:solidFill>
              </a:rPr>
              <a:t>给定的值</a:t>
            </a:r>
            <a:r>
              <a:rPr lang="zh-CN" altLang="en-US" sz="2800"/>
              <a:t>，在查找表中</a:t>
            </a:r>
            <a:r>
              <a:rPr lang="zh-CN" altLang="en-US" sz="2800">
                <a:solidFill>
                  <a:srgbClr val="FF0000"/>
                </a:solidFill>
              </a:rPr>
              <a:t>查找是否存在关键字等于给定值</a:t>
            </a:r>
            <a:r>
              <a:rPr lang="zh-CN" altLang="en-US" sz="2800"/>
              <a:t>的记录，</a:t>
            </a:r>
            <a:r>
              <a:rPr lang="zh-CN" altLang="en-US" sz="2800">
                <a:solidFill>
                  <a:srgbClr val="003399"/>
                </a:solidFill>
              </a:rPr>
              <a:t>若存在一个或几个这样的记录，则称查找成功，</a:t>
            </a:r>
            <a:r>
              <a:rPr lang="zh-CN" altLang="en-US" sz="2800"/>
              <a:t>查找的结果可以是对应记录在查找表中的位置或整个记录的值。</a:t>
            </a:r>
            <a:r>
              <a:rPr lang="zh-CN" altLang="en-US" sz="2800">
                <a:solidFill>
                  <a:srgbClr val="003399"/>
                </a:solidFill>
              </a:rPr>
              <a:t>若表中不存在关键字等于给定值的记录，则称查找不成功。</a:t>
            </a:r>
            <a:endParaRPr lang="zh-CN" altLang="en-US" sz="2800">
              <a:solidFill>
                <a:srgbClr val="003399"/>
              </a:solidFill>
            </a:endParaRPr>
          </a:p>
          <a:p>
            <a:pPr marL="0" indent="624205" eaLnBrk="1" hangingPunct="1">
              <a:buFont typeface="Wingdings" panose="05000000000000000000" pitchFamily="2" charset="2"/>
              <a:buNone/>
            </a:pPr>
            <a:endParaRPr lang="zh-CN" altLang="en-US" sz="2800"/>
          </a:p>
        </p:txBody>
      </p:sp>
      <p:graphicFrame>
        <p:nvGraphicFramePr>
          <p:cNvPr id="4" name="表格 3"/>
          <p:cNvGraphicFramePr>
            <a:graphicFrameLocks noGrp="1"/>
          </p:cNvGraphicFramePr>
          <p:nvPr>
            <p:custDataLst>
              <p:tags r:id="rId1"/>
            </p:custDataLst>
          </p:nvPr>
        </p:nvGraphicFramePr>
        <p:xfrm>
          <a:off x="571500" y="3714750"/>
          <a:ext cx="8143876" cy="2651180"/>
        </p:xfrm>
        <a:graphic>
          <a:graphicData uri="http://schemas.openxmlformats.org/drawingml/2006/table">
            <a:tbl>
              <a:tblPr firstRow="1" bandRow="1">
                <a:tableStyleId>{5C22544A-7EE6-4342-B048-85BDC9FD1C3A}</a:tableStyleId>
              </a:tblPr>
              <a:tblGrid>
                <a:gridCol w="1428750"/>
                <a:gridCol w="857250"/>
                <a:gridCol w="857250"/>
                <a:gridCol w="1500188"/>
                <a:gridCol w="1571625"/>
                <a:gridCol w="1928813"/>
              </a:tblGrid>
              <a:tr h="394970">
                <a:tc>
                  <a:txBody>
                    <a:bodyPr/>
                    <a:lstStyle/>
                    <a:p>
                      <a:r>
                        <a:rPr lang="zh-CN" altLang="en-US" sz="2400" dirty="0">
                          <a:solidFill>
                            <a:srgbClr val="FF0000"/>
                          </a:solidFill>
                        </a:rPr>
                        <a:t>学号</a:t>
                      </a:r>
                      <a:endParaRPr lang="zh-CN" altLang="en-US" sz="2400" dirty="0">
                        <a:solidFill>
                          <a:srgbClr val="FF0000"/>
                        </a:solidFill>
                      </a:endParaRPr>
                    </a:p>
                  </a:txBody>
                  <a:tcPr marL="91439" marR="91439" marT="45662" marB="45662"/>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400" dirty="0">
                          <a:solidFill>
                            <a:srgbClr val="FF0000"/>
                          </a:solidFill>
                        </a:rPr>
                        <a:t>姓名</a:t>
                      </a:r>
                      <a:endParaRPr lang="zh-CN" altLang="en-US" sz="2400" dirty="0">
                        <a:solidFill>
                          <a:srgbClr val="FF0000"/>
                        </a:solidFill>
                      </a:endParaRPr>
                    </a:p>
                    <a:p>
                      <a:endParaRPr lang="zh-CN" altLang="en-US" sz="2400" dirty="0">
                        <a:solidFill>
                          <a:srgbClr val="FF0000"/>
                        </a:solidFill>
                      </a:endParaRPr>
                    </a:p>
                  </a:txBody>
                  <a:tcPr marL="91439" marR="91439" marT="45662" marB="45662"/>
                </a:tc>
                <a:tc>
                  <a:txBody>
                    <a:bodyPr/>
                    <a:lstStyle/>
                    <a:p>
                      <a:r>
                        <a:rPr lang="zh-CN" altLang="en-US" sz="2400" dirty="0">
                          <a:solidFill>
                            <a:srgbClr val="FF0000"/>
                          </a:solidFill>
                        </a:rPr>
                        <a:t>性别</a:t>
                      </a:r>
                      <a:endParaRPr lang="zh-CN" altLang="en-US" sz="2400" dirty="0">
                        <a:solidFill>
                          <a:srgbClr val="FF0000"/>
                        </a:solidFill>
                      </a:endParaRPr>
                    </a:p>
                  </a:txBody>
                  <a:tcPr marL="91439" marR="91439" marT="45662" marB="45662"/>
                </a:tc>
                <a:tc>
                  <a:txBody>
                    <a:bodyPr/>
                    <a:lstStyle/>
                    <a:p>
                      <a:r>
                        <a:rPr lang="zh-CN" altLang="en-US" sz="2400" dirty="0">
                          <a:solidFill>
                            <a:srgbClr val="FF0000"/>
                          </a:solidFill>
                        </a:rPr>
                        <a:t>出生年月</a:t>
                      </a:r>
                      <a:endParaRPr lang="zh-CN" altLang="en-US" sz="2400" dirty="0">
                        <a:solidFill>
                          <a:srgbClr val="FF0000"/>
                        </a:solidFill>
                      </a:endParaRPr>
                    </a:p>
                  </a:txBody>
                  <a:tcPr marL="91439" marR="91439" marT="45662" marB="45662"/>
                </a:tc>
                <a:tc>
                  <a:txBody>
                    <a:bodyPr/>
                    <a:lstStyle/>
                    <a:p>
                      <a:r>
                        <a:rPr lang="zh-CN" altLang="en-US" sz="2400" dirty="0">
                          <a:solidFill>
                            <a:srgbClr val="FF0000"/>
                          </a:solidFill>
                        </a:rPr>
                        <a:t>入校日期</a:t>
                      </a:r>
                      <a:endParaRPr lang="zh-CN" altLang="en-US" sz="2400" dirty="0">
                        <a:solidFill>
                          <a:srgbClr val="FF0000"/>
                        </a:solidFill>
                      </a:endParaRPr>
                    </a:p>
                  </a:txBody>
                  <a:tcPr marL="91439" marR="91439" marT="45662" marB="45662"/>
                </a:tc>
                <a:tc>
                  <a:txBody>
                    <a:bodyPr/>
                    <a:lstStyle/>
                    <a:p>
                      <a:r>
                        <a:rPr lang="zh-CN" altLang="en-US" sz="2400" dirty="0">
                          <a:solidFill>
                            <a:srgbClr val="FF0000"/>
                          </a:solidFill>
                        </a:rPr>
                        <a:t>其他</a:t>
                      </a:r>
                      <a:endParaRPr lang="zh-CN" altLang="en-US" sz="2400" dirty="0">
                        <a:solidFill>
                          <a:srgbClr val="FF0000"/>
                        </a:solidFill>
                      </a:endParaRPr>
                    </a:p>
                  </a:txBody>
                  <a:tcPr marL="91439" marR="91439" marT="45662" marB="45662"/>
                </a:tc>
              </a:tr>
              <a:tr h="457075">
                <a:tc>
                  <a:txBody>
                    <a:bodyPr/>
                    <a:lstStyle/>
                    <a:p>
                      <a:r>
                        <a:rPr lang="en-US" altLang="zh-CN" sz="2400" dirty="0">
                          <a:solidFill>
                            <a:srgbClr val="FF0000"/>
                          </a:solidFill>
                        </a:rPr>
                        <a:t>20090111</a:t>
                      </a:r>
                      <a:endParaRPr lang="zh-CN" altLang="en-US" sz="2400" dirty="0">
                        <a:solidFill>
                          <a:srgbClr val="FF0000"/>
                        </a:solidFill>
                      </a:endParaRPr>
                    </a:p>
                  </a:txBody>
                  <a:tcPr marL="91439" marR="91439" marT="45662" marB="45662"/>
                </a:tc>
                <a:tc>
                  <a:txBody>
                    <a:bodyPr/>
                    <a:lstStyle/>
                    <a:p>
                      <a:r>
                        <a:rPr lang="zh-CN" altLang="en-US" sz="2400" dirty="0">
                          <a:solidFill>
                            <a:srgbClr val="FF0000"/>
                          </a:solidFill>
                        </a:rPr>
                        <a:t>张三</a:t>
                      </a:r>
                      <a:endParaRPr lang="zh-CN" altLang="en-US" sz="2400" dirty="0">
                        <a:solidFill>
                          <a:srgbClr val="FF0000"/>
                        </a:solidFill>
                      </a:endParaRPr>
                    </a:p>
                  </a:txBody>
                  <a:tcPr marL="91439" marR="91439" marT="45662" marB="45662"/>
                </a:tc>
                <a:tc>
                  <a:txBody>
                    <a:bodyPr/>
                    <a:lstStyle/>
                    <a:p>
                      <a:r>
                        <a:rPr lang="zh-CN" altLang="en-US" sz="2400" dirty="0">
                          <a:solidFill>
                            <a:srgbClr val="FF0000"/>
                          </a:solidFill>
                        </a:rPr>
                        <a:t>男</a:t>
                      </a:r>
                      <a:endParaRPr lang="zh-CN" altLang="en-US" sz="2400" dirty="0">
                        <a:solidFill>
                          <a:srgbClr val="FF0000"/>
                        </a:solidFill>
                      </a:endParaRPr>
                    </a:p>
                  </a:txBody>
                  <a:tcPr marL="91439" marR="91439" marT="45662" marB="45662"/>
                </a:tc>
                <a:tc>
                  <a:txBody>
                    <a:bodyPr/>
                    <a:lstStyle/>
                    <a:p>
                      <a:r>
                        <a:rPr lang="en-US" altLang="zh-CN" sz="2400" dirty="0">
                          <a:solidFill>
                            <a:srgbClr val="FF0000"/>
                          </a:solidFill>
                        </a:rPr>
                        <a:t>1991-9-9</a:t>
                      </a:r>
                      <a:endParaRPr lang="zh-CN" altLang="en-US" sz="2400" dirty="0">
                        <a:solidFill>
                          <a:srgbClr val="FF0000"/>
                        </a:solidFill>
                      </a:endParaRPr>
                    </a:p>
                  </a:txBody>
                  <a:tcPr marL="91439" marR="91439" marT="45662" marB="45662"/>
                </a:tc>
                <a:tc>
                  <a:txBody>
                    <a:bodyPr/>
                    <a:lstStyle/>
                    <a:p>
                      <a:r>
                        <a:rPr lang="en-US" altLang="zh-CN" sz="2400" dirty="0">
                          <a:solidFill>
                            <a:srgbClr val="FF0000"/>
                          </a:solidFill>
                        </a:rPr>
                        <a:t>2009-9-1</a:t>
                      </a:r>
                      <a:endParaRPr lang="zh-CN" altLang="en-US" sz="2400" dirty="0">
                        <a:solidFill>
                          <a:srgbClr val="FF0000"/>
                        </a:solidFill>
                      </a:endParaRPr>
                    </a:p>
                  </a:txBody>
                  <a:tcPr marL="91439" marR="91439" marT="45662" marB="45662"/>
                </a:tc>
                <a:tc>
                  <a:txBody>
                    <a:bodyPr/>
                    <a:lstStyle/>
                    <a:p>
                      <a:endParaRPr lang="zh-CN" altLang="en-US" sz="2400" dirty="0">
                        <a:solidFill>
                          <a:srgbClr val="FF0000"/>
                        </a:solidFill>
                      </a:endParaRPr>
                    </a:p>
                  </a:txBody>
                  <a:tcPr marL="91439" marR="91439" marT="45662" marB="45662"/>
                </a:tc>
              </a:tr>
              <a:tr h="457075">
                <a:tc>
                  <a:txBody>
                    <a:bodyPr/>
                    <a:lstStyle/>
                    <a:p>
                      <a:r>
                        <a:rPr lang="en-US" altLang="zh-CN" sz="2400" dirty="0">
                          <a:solidFill>
                            <a:srgbClr val="FF0000"/>
                          </a:solidFill>
                        </a:rPr>
                        <a:t>20090112</a:t>
                      </a:r>
                      <a:endParaRPr lang="zh-CN" altLang="en-US" sz="2400" dirty="0">
                        <a:solidFill>
                          <a:srgbClr val="FF0000"/>
                        </a:solidFill>
                      </a:endParaRPr>
                    </a:p>
                  </a:txBody>
                  <a:tcPr marL="91439" marR="91439" marT="45662" marB="45662"/>
                </a:tc>
                <a:tc>
                  <a:txBody>
                    <a:bodyPr/>
                    <a:lstStyle/>
                    <a:p>
                      <a:r>
                        <a:rPr lang="zh-CN" altLang="en-US" sz="2400" dirty="0">
                          <a:solidFill>
                            <a:srgbClr val="FF0000"/>
                          </a:solidFill>
                        </a:rPr>
                        <a:t>李四</a:t>
                      </a:r>
                      <a:endParaRPr lang="zh-CN" altLang="en-US" sz="2400" dirty="0">
                        <a:solidFill>
                          <a:srgbClr val="FF0000"/>
                        </a:solidFill>
                      </a:endParaRPr>
                    </a:p>
                  </a:txBody>
                  <a:tcPr marL="91439" marR="91439" marT="45662" marB="45662"/>
                </a:tc>
                <a:tc>
                  <a:txBody>
                    <a:bodyPr/>
                    <a:lstStyle/>
                    <a:p>
                      <a:r>
                        <a:rPr lang="zh-CN" altLang="en-US" sz="2400" dirty="0">
                          <a:solidFill>
                            <a:srgbClr val="FF0000"/>
                          </a:solidFill>
                        </a:rPr>
                        <a:t>女</a:t>
                      </a:r>
                      <a:endParaRPr lang="zh-CN" altLang="en-US" sz="2400" dirty="0">
                        <a:solidFill>
                          <a:srgbClr val="FF0000"/>
                        </a:solidFill>
                      </a:endParaRPr>
                    </a:p>
                  </a:txBody>
                  <a:tcPr marL="91439" marR="91439" marT="45662" marB="45662"/>
                </a:tc>
                <a:tc>
                  <a:txBody>
                    <a:bodyPr/>
                    <a:lstStyle/>
                    <a:p>
                      <a:r>
                        <a:rPr lang="en-US" altLang="zh-CN" sz="2400" dirty="0">
                          <a:solidFill>
                            <a:srgbClr val="FF0000"/>
                          </a:solidFill>
                        </a:rPr>
                        <a:t>1990-1-1</a:t>
                      </a:r>
                      <a:endParaRPr lang="zh-CN" altLang="en-US" sz="2400" dirty="0">
                        <a:solidFill>
                          <a:srgbClr val="FF0000"/>
                        </a:solidFill>
                      </a:endParaRPr>
                    </a:p>
                  </a:txBody>
                  <a:tcPr marL="91439" marR="91439" marT="45662" marB="45662"/>
                </a:tc>
                <a:tc>
                  <a:txBody>
                    <a:bodyPr/>
                    <a:lstStyle/>
                    <a:p>
                      <a:r>
                        <a:rPr lang="en-US" altLang="zh-CN" sz="2400" dirty="0">
                          <a:solidFill>
                            <a:srgbClr val="FF0000"/>
                          </a:solidFill>
                        </a:rPr>
                        <a:t>2009-9-1</a:t>
                      </a:r>
                      <a:endParaRPr lang="zh-CN" altLang="en-US" sz="2400" dirty="0">
                        <a:solidFill>
                          <a:srgbClr val="FF0000"/>
                        </a:solidFill>
                      </a:endParaRPr>
                    </a:p>
                  </a:txBody>
                  <a:tcPr marL="91439" marR="91439" marT="45662" marB="45662"/>
                </a:tc>
                <a:tc>
                  <a:txBody>
                    <a:bodyPr/>
                    <a:lstStyle/>
                    <a:p>
                      <a:endParaRPr lang="zh-CN" altLang="en-US" sz="2400" dirty="0">
                        <a:solidFill>
                          <a:srgbClr val="FF0000"/>
                        </a:solidFill>
                      </a:endParaRPr>
                    </a:p>
                  </a:txBody>
                  <a:tcPr marL="91439" marR="91439" marT="45662" marB="45662"/>
                </a:tc>
              </a:tr>
              <a:tr h="457075">
                <a:tc>
                  <a:txBody>
                    <a:bodyPr/>
                    <a:lstStyle/>
                    <a:p>
                      <a:r>
                        <a:rPr lang="en-US" altLang="zh-CN" sz="2400" dirty="0">
                          <a:solidFill>
                            <a:srgbClr val="FF0000"/>
                          </a:solidFill>
                        </a:rPr>
                        <a:t>20090113</a:t>
                      </a:r>
                      <a:endParaRPr lang="zh-CN" altLang="en-US" sz="2400" dirty="0">
                        <a:solidFill>
                          <a:srgbClr val="FF0000"/>
                        </a:solidFill>
                      </a:endParaRPr>
                    </a:p>
                  </a:txBody>
                  <a:tcPr marL="91439" marR="91439" marT="45662" marB="45662"/>
                </a:tc>
                <a:tc>
                  <a:txBody>
                    <a:bodyPr/>
                    <a:lstStyle/>
                    <a:p>
                      <a:r>
                        <a:rPr lang="zh-CN" altLang="en-US" sz="2400" dirty="0">
                          <a:solidFill>
                            <a:srgbClr val="FF0000"/>
                          </a:solidFill>
                        </a:rPr>
                        <a:t>王二</a:t>
                      </a:r>
                      <a:endParaRPr lang="zh-CN" altLang="en-US" sz="2400" dirty="0">
                        <a:solidFill>
                          <a:srgbClr val="FF0000"/>
                        </a:solidFill>
                      </a:endParaRPr>
                    </a:p>
                  </a:txBody>
                  <a:tcPr marL="91439" marR="91439" marT="45662" marB="45662"/>
                </a:tc>
                <a:tc>
                  <a:txBody>
                    <a:bodyPr/>
                    <a:lstStyle/>
                    <a:p>
                      <a:r>
                        <a:rPr lang="zh-CN" altLang="en-US" sz="2400" dirty="0">
                          <a:solidFill>
                            <a:srgbClr val="FF0000"/>
                          </a:solidFill>
                        </a:rPr>
                        <a:t>男</a:t>
                      </a:r>
                      <a:endParaRPr lang="zh-CN" altLang="en-US" sz="2400" dirty="0">
                        <a:solidFill>
                          <a:srgbClr val="FF0000"/>
                        </a:solidFill>
                      </a:endParaRPr>
                    </a:p>
                  </a:txBody>
                  <a:tcPr marL="91439" marR="91439" marT="45662" marB="45662"/>
                </a:tc>
                <a:tc>
                  <a:txBody>
                    <a:bodyPr/>
                    <a:lstStyle/>
                    <a:p>
                      <a:r>
                        <a:rPr lang="en-US" altLang="zh-CN" sz="2400" dirty="0">
                          <a:solidFill>
                            <a:srgbClr val="FF0000"/>
                          </a:solidFill>
                        </a:rPr>
                        <a:t>1989-8-8</a:t>
                      </a:r>
                      <a:endParaRPr lang="zh-CN" altLang="en-US" sz="2400" dirty="0">
                        <a:solidFill>
                          <a:srgbClr val="FF0000"/>
                        </a:solidFill>
                      </a:endParaRPr>
                    </a:p>
                  </a:txBody>
                  <a:tcPr marL="91439" marR="91439" marT="45662" marB="45662"/>
                </a:tc>
                <a:tc>
                  <a:txBody>
                    <a:bodyPr/>
                    <a:lstStyle/>
                    <a:p>
                      <a:r>
                        <a:rPr lang="en-US" altLang="zh-CN" sz="2400" dirty="0">
                          <a:solidFill>
                            <a:srgbClr val="FF0000"/>
                          </a:solidFill>
                        </a:rPr>
                        <a:t>2009-9-1</a:t>
                      </a:r>
                      <a:endParaRPr lang="zh-CN" altLang="en-US" sz="2400" dirty="0">
                        <a:solidFill>
                          <a:srgbClr val="FF0000"/>
                        </a:solidFill>
                      </a:endParaRPr>
                    </a:p>
                  </a:txBody>
                  <a:tcPr marL="91439" marR="91439" marT="45662" marB="45662"/>
                </a:tc>
                <a:tc>
                  <a:txBody>
                    <a:bodyPr/>
                    <a:lstStyle/>
                    <a:p>
                      <a:endParaRPr lang="zh-CN" altLang="en-US" sz="2400" dirty="0">
                        <a:solidFill>
                          <a:srgbClr val="FF0000"/>
                        </a:solidFill>
                      </a:endParaRPr>
                    </a:p>
                  </a:txBody>
                  <a:tcPr marL="91439" marR="91439" marT="45662" marB="45662"/>
                </a:tc>
              </a:tr>
              <a:tr h="457075">
                <a:tc>
                  <a:txBody>
                    <a:bodyPr/>
                    <a:lstStyle/>
                    <a:p>
                      <a:r>
                        <a:rPr lang="en-US" altLang="zh-CN" sz="2400" dirty="0">
                          <a:solidFill>
                            <a:srgbClr val="FF0000"/>
                          </a:solidFill>
                        </a:rPr>
                        <a:t>20090114</a:t>
                      </a:r>
                      <a:endParaRPr lang="zh-CN" altLang="en-US" sz="2400" dirty="0">
                        <a:solidFill>
                          <a:srgbClr val="FF0000"/>
                        </a:solidFill>
                      </a:endParaRPr>
                    </a:p>
                  </a:txBody>
                  <a:tcPr marL="91439" marR="91439" marT="45662" marB="45662"/>
                </a:tc>
                <a:tc>
                  <a:txBody>
                    <a:bodyPr/>
                    <a:lstStyle/>
                    <a:p>
                      <a:r>
                        <a:rPr lang="zh-CN" altLang="en-US" sz="2400" dirty="0">
                          <a:solidFill>
                            <a:srgbClr val="FF0000"/>
                          </a:solidFill>
                        </a:rPr>
                        <a:t>赵五</a:t>
                      </a:r>
                      <a:endParaRPr lang="zh-CN" altLang="en-US" sz="2400" dirty="0">
                        <a:solidFill>
                          <a:srgbClr val="FF0000"/>
                        </a:solidFill>
                      </a:endParaRPr>
                    </a:p>
                  </a:txBody>
                  <a:tcPr marL="91439" marR="91439" marT="45662" marB="45662"/>
                </a:tc>
                <a:tc>
                  <a:txBody>
                    <a:bodyPr/>
                    <a:lstStyle/>
                    <a:p>
                      <a:r>
                        <a:rPr lang="zh-CN" altLang="en-US" sz="2400" dirty="0">
                          <a:solidFill>
                            <a:srgbClr val="FF0000"/>
                          </a:solidFill>
                        </a:rPr>
                        <a:t>男</a:t>
                      </a:r>
                      <a:endParaRPr lang="zh-CN" altLang="en-US" sz="2400" dirty="0">
                        <a:solidFill>
                          <a:srgbClr val="FF0000"/>
                        </a:solidFill>
                      </a:endParaRPr>
                    </a:p>
                  </a:txBody>
                  <a:tcPr marL="91439" marR="91439" marT="45662" marB="45662"/>
                </a:tc>
                <a:tc>
                  <a:txBody>
                    <a:bodyPr/>
                    <a:lstStyle/>
                    <a:p>
                      <a:r>
                        <a:rPr lang="en-US" altLang="zh-CN" sz="2400" dirty="0">
                          <a:solidFill>
                            <a:srgbClr val="FF0000"/>
                          </a:solidFill>
                        </a:rPr>
                        <a:t>1990-9-14</a:t>
                      </a:r>
                      <a:endParaRPr lang="zh-CN" altLang="en-US" sz="2400" dirty="0">
                        <a:solidFill>
                          <a:srgbClr val="FF0000"/>
                        </a:solidFill>
                      </a:endParaRPr>
                    </a:p>
                  </a:txBody>
                  <a:tcPr marL="91439" marR="91439" marT="45662" marB="45662"/>
                </a:tc>
                <a:tc>
                  <a:txBody>
                    <a:bodyPr/>
                    <a:lstStyle/>
                    <a:p>
                      <a:r>
                        <a:rPr lang="en-US" altLang="zh-CN" sz="2400" dirty="0">
                          <a:solidFill>
                            <a:srgbClr val="FF0000"/>
                          </a:solidFill>
                        </a:rPr>
                        <a:t>2009-9-1</a:t>
                      </a:r>
                      <a:endParaRPr lang="zh-CN" altLang="en-US" sz="2400" dirty="0">
                        <a:solidFill>
                          <a:srgbClr val="FF0000"/>
                        </a:solidFill>
                      </a:endParaRPr>
                    </a:p>
                  </a:txBody>
                  <a:tcPr marL="91439" marR="91439" marT="45662" marB="45662"/>
                </a:tc>
                <a:tc>
                  <a:txBody>
                    <a:bodyPr/>
                    <a:lstStyle/>
                    <a:p>
                      <a:endParaRPr lang="zh-CN" altLang="en-US" sz="2400" dirty="0">
                        <a:solidFill>
                          <a:srgbClr val="FF0000"/>
                        </a:solidFill>
                      </a:endParaRPr>
                    </a:p>
                  </a:txBody>
                  <a:tcPr marL="91439" marR="91439" marT="45662" marB="45662"/>
                </a:tc>
              </a:tr>
            </a:tbl>
          </a:graphicData>
        </a:graphic>
      </p:graphicFrame>
      <p:sp>
        <p:nvSpPr>
          <p:cNvPr id="10288"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1AAC7B6-4215-40DC-81DF-6C4306558814}"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noChangeArrowheads="1"/>
          </p:cNvSpPr>
          <p:nvPr>
            <p:ph type="title"/>
          </p:nvPr>
        </p:nvSpPr>
        <p:spPr/>
        <p:txBody>
          <a:bodyPr/>
          <a:lstStyle/>
          <a:p>
            <a:r>
              <a:rPr lang="zh-CN" altLang="en-US"/>
              <a:t>线性探查法</a:t>
            </a:r>
            <a:endParaRPr lang="zh-CN" altLang="en-US"/>
          </a:p>
        </p:txBody>
      </p:sp>
      <p:sp>
        <p:nvSpPr>
          <p:cNvPr id="3" name="内容占位符 2"/>
          <p:cNvSpPr>
            <a:spLocks noGrp="1" noChangeArrowheads="1"/>
          </p:cNvSpPr>
          <p:nvPr>
            <p:ph idx="1"/>
          </p:nvPr>
        </p:nvSpPr>
        <p:spPr>
          <a:xfrm>
            <a:off x="642938" y="1857375"/>
            <a:ext cx="8316912" cy="4246563"/>
          </a:xfrm>
        </p:spPr>
        <p:txBody>
          <a:bodyPr/>
          <a:lstStyle/>
          <a:p>
            <a:pPr marL="0" indent="624205">
              <a:buFontTx/>
              <a:buNone/>
            </a:pPr>
            <a:r>
              <a:rPr lang="zh-CN" altLang="en-US" sz="2800" dirty="0"/>
              <a:t>当关键字为</a:t>
            </a:r>
            <a:r>
              <a:rPr lang="en-US" altLang="zh-CN" sz="2800" dirty="0"/>
              <a:t>K</a:t>
            </a:r>
            <a:r>
              <a:rPr lang="en-US" altLang="zh-CN" sz="2800" baseline="-25000" dirty="0"/>
              <a:t>1</a:t>
            </a:r>
            <a:r>
              <a:rPr lang="zh-CN" altLang="en-US" sz="2800" dirty="0"/>
              <a:t>的记录已存入</a:t>
            </a:r>
            <a:r>
              <a:rPr lang="en-US" altLang="zh-CN" sz="2800" dirty="0"/>
              <a:t>d</a:t>
            </a:r>
            <a:r>
              <a:rPr lang="zh-CN" altLang="en-US" sz="2800" dirty="0"/>
              <a:t>单元中，若关键字</a:t>
            </a:r>
            <a:r>
              <a:rPr lang="en-US" altLang="zh-CN" sz="2800" dirty="0"/>
              <a:t>K</a:t>
            </a:r>
            <a:r>
              <a:rPr lang="en-US" altLang="zh-CN" sz="2800" baseline="-25000" dirty="0"/>
              <a:t>2</a:t>
            </a:r>
            <a:r>
              <a:rPr lang="zh-CN" altLang="en-US" sz="2800" dirty="0"/>
              <a:t>的散列地址也为</a:t>
            </a:r>
            <a:r>
              <a:rPr lang="en-US" altLang="zh-CN" sz="2800" dirty="0"/>
              <a:t>d</a:t>
            </a:r>
            <a:r>
              <a:rPr lang="zh-CN" altLang="en-US" sz="2800" dirty="0"/>
              <a:t>时，即</a:t>
            </a:r>
            <a:r>
              <a:rPr lang="en-US" altLang="zh-CN" sz="2800" dirty="0"/>
              <a:t>Hash(K</a:t>
            </a:r>
            <a:r>
              <a:rPr lang="en-US" altLang="zh-CN" sz="2800" baseline="-25000" dirty="0"/>
              <a:t>1</a:t>
            </a:r>
            <a:r>
              <a:rPr lang="en-US" altLang="zh-CN" sz="2800" dirty="0"/>
              <a:t>)=Hash(K</a:t>
            </a:r>
            <a:r>
              <a:rPr lang="en-US" altLang="zh-CN" sz="2800" baseline="-25000" dirty="0"/>
              <a:t>2</a:t>
            </a:r>
            <a:r>
              <a:rPr lang="en-US" altLang="zh-CN" sz="2800" dirty="0"/>
              <a:t>)=d</a:t>
            </a:r>
            <a:r>
              <a:rPr lang="zh-CN" altLang="en-US" sz="2800" dirty="0"/>
              <a:t>，则依次探查地址序列</a:t>
            </a:r>
            <a:r>
              <a:rPr lang="en-US" altLang="zh-CN" sz="2800" dirty="0"/>
              <a:t>d+1,d+2,…,m-1,0,1,…, d-1</a:t>
            </a:r>
            <a:r>
              <a:rPr lang="zh-CN" altLang="en-US" sz="2800" dirty="0"/>
              <a:t>，直到找到一个无记录的地址，将</a:t>
            </a:r>
            <a:r>
              <a:rPr lang="en-US" altLang="zh-CN" sz="2800" dirty="0"/>
              <a:t>K</a:t>
            </a:r>
            <a:r>
              <a:rPr lang="en-US" altLang="zh-CN" sz="2800" baseline="-25000" dirty="0"/>
              <a:t>2</a:t>
            </a:r>
            <a:r>
              <a:rPr lang="zh-CN" altLang="en-US" sz="2800" dirty="0"/>
              <a:t>对应的记录存入该地址中。</a:t>
            </a:r>
            <a:endParaRPr lang="en-US" altLang="zh-CN" sz="2800" dirty="0"/>
          </a:p>
          <a:p>
            <a:pPr marL="0" indent="624205">
              <a:buFontTx/>
              <a:buNone/>
            </a:pPr>
            <a:r>
              <a:rPr lang="zh-CN" altLang="en-US" sz="2800" dirty="0"/>
              <a:t>从上述规则得到线性探测法对应的探查地址序列计算公式为：</a:t>
            </a:r>
            <a:endParaRPr lang="en-US" altLang="zh-CN" sz="2800" dirty="0"/>
          </a:p>
          <a:p>
            <a:pPr marL="0" indent="624205">
              <a:buFontTx/>
              <a:buNone/>
            </a:pPr>
            <a:r>
              <a:rPr lang="en-US" altLang="zh-CN" sz="2800" dirty="0"/>
              <a:t>h</a:t>
            </a:r>
            <a:r>
              <a:rPr lang="en-US" altLang="zh-CN" sz="2800" baseline="-25000" dirty="0"/>
              <a:t>i</a:t>
            </a:r>
            <a:r>
              <a:rPr lang="en-US" altLang="zh-CN" sz="2800" dirty="0"/>
              <a:t> = (Hash(k) + d</a:t>
            </a:r>
            <a:r>
              <a:rPr lang="en-US" altLang="zh-CN" sz="2800" baseline="-25000" dirty="0"/>
              <a:t>i</a:t>
            </a:r>
            <a:r>
              <a:rPr lang="en-US" altLang="zh-CN" sz="2800" dirty="0"/>
              <a:t>)  MOD  m  (d</a:t>
            </a:r>
            <a:r>
              <a:rPr lang="en-US" altLang="zh-CN" sz="2800" baseline="-25000" dirty="0"/>
              <a:t>i</a:t>
            </a:r>
            <a:r>
              <a:rPr lang="en-US" altLang="zh-CN" sz="2800" dirty="0"/>
              <a:t> = 1,2,…,m-1)</a:t>
            </a:r>
            <a:endParaRPr lang="zh-CN" altLang="en-US" sz="2800" dirty="0"/>
          </a:p>
          <a:p>
            <a:pPr marL="0" indent="624205">
              <a:buFont typeface="Wingdings" panose="05000000000000000000" pitchFamily="2" charset="2"/>
              <a:buNone/>
            </a:pPr>
            <a:endParaRPr lang="zh-CN" altLang="en-US" sz="2400" dirty="0"/>
          </a:p>
        </p:txBody>
      </p:sp>
      <p:sp>
        <p:nvSpPr>
          <p:cNvPr id="61444"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4B23553-6B8B-4A98-AC7C-25881999D8AE}"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noChangeArrowheads="1"/>
          </p:cNvSpPr>
          <p:nvPr>
            <p:ph idx="1"/>
          </p:nvPr>
        </p:nvSpPr>
        <p:spPr>
          <a:xfrm>
            <a:off x="0" y="0"/>
            <a:ext cx="4572000" cy="664368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marL="0" indent="269875">
              <a:buFontTx/>
              <a:buNone/>
            </a:pPr>
            <a:r>
              <a:rPr lang="zh-CN" altLang="en-US" sz="2400" dirty="0"/>
              <a:t>例如，已知一组记录的关键字</a:t>
            </a:r>
            <a:r>
              <a:rPr lang="en-US" altLang="zh-CN" sz="2400" dirty="0"/>
              <a:t>(26, 36, 41, 38, 44, 15, 68, 12, 51)</a:t>
            </a:r>
            <a:r>
              <a:rPr lang="zh-CN" altLang="en-US" sz="2400" dirty="0"/>
              <a:t>，用线性探测法解决冲突，构造对应的散列表。总记录个数</a:t>
            </a:r>
            <a:r>
              <a:rPr lang="en-US" altLang="zh-CN" sz="2400" dirty="0"/>
              <a:t>n = 9</a:t>
            </a:r>
            <a:r>
              <a:rPr lang="zh-CN" altLang="en-US" sz="2400" dirty="0"/>
              <a:t>，开辟的一维数组长度可比记录实际用的存储单元多一些，定义为</a:t>
            </a:r>
            <a:r>
              <a:rPr lang="en-US" altLang="zh-CN" sz="2400" dirty="0"/>
              <a:t>table[13]</a:t>
            </a:r>
            <a:r>
              <a:rPr lang="zh-CN" altLang="en-US" sz="2400" dirty="0"/>
              <a:t>，散列函数为</a:t>
            </a:r>
            <a:endParaRPr lang="zh-CN" altLang="en-US" sz="2400" dirty="0">
              <a:latin typeface="宋体" panose="02010600030101010101" pitchFamily="2" charset="-122"/>
            </a:endParaRPr>
          </a:p>
          <a:p>
            <a:pPr marL="0" indent="269875" algn="ctr">
              <a:buFontTx/>
              <a:buNone/>
            </a:pPr>
            <a:r>
              <a:rPr lang="en-US" altLang="zh-CN" sz="2400" dirty="0"/>
              <a:t>Hash(key) = key MOD 13</a:t>
            </a:r>
            <a:endParaRPr lang="en-US" altLang="zh-CN" sz="2400" dirty="0"/>
          </a:p>
          <a:p>
            <a:pPr marL="0" indent="269875">
              <a:buFontTx/>
              <a:buNone/>
            </a:pPr>
            <a:r>
              <a:rPr lang="en-US" altLang="zh-CN" sz="2400" dirty="0"/>
              <a:t>26:H(26) = 26 mod 13 = 0</a:t>
            </a:r>
            <a:r>
              <a:rPr lang="zh-CN" altLang="en-US" sz="2400" dirty="0"/>
              <a:t>，将第一个记录存入</a:t>
            </a:r>
            <a:r>
              <a:rPr lang="en-US" altLang="zh-CN" sz="2400" dirty="0"/>
              <a:t>table[0]</a:t>
            </a:r>
            <a:r>
              <a:rPr lang="zh-CN" altLang="en-US" sz="2400" dirty="0"/>
              <a:t>单元中。</a:t>
            </a:r>
            <a:endParaRPr lang="en-US" altLang="zh-CN" sz="2400" dirty="0"/>
          </a:p>
          <a:p>
            <a:pPr marL="0" indent="269875">
              <a:buFontTx/>
              <a:buNone/>
            </a:pPr>
            <a:r>
              <a:rPr lang="en-US" altLang="zh-CN" sz="2400" dirty="0"/>
              <a:t>36:H(36) = 36 mod 13 = 10</a:t>
            </a:r>
            <a:r>
              <a:rPr lang="zh-CN" altLang="en-US" sz="2400" dirty="0"/>
              <a:t>，将第二个记录存入</a:t>
            </a:r>
            <a:r>
              <a:rPr lang="en-US" altLang="zh-CN" sz="2400" dirty="0"/>
              <a:t>table[10]</a:t>
            </a:r>
            <a:r>
              <a:rPr lang="zh-CN" altLang="en-US" sz="2400" dirty="0"/>
              <a:t>单元中</a:t>
            </a:r>
            <a:endParaRPr lang="en-US" altLang="zh-CN" sz="2400" dirty="0"/>
          </a:p>
          <a:p>
            <a:pPr marL="0" indent="269875">
              <a:buFontTx/>
              <a:buNone/>
            </a:pPr>
            <a:r>
              <a:rPr lang="en-US" altLang="zh-CN" sz="2400" dirty="0"/>
              <a:t>41, 38, 44</a:t>
            </a:r>
            <a:r>
              <a:rPr lang="zh-CN" altLang="en-US" sz="2400" dirty="0"/>
              <a:t>记录经计算，分别存入在</a:t>
            </a:r>
            <a:r>
              <a:rPr lang="en-US" altLang="zh-CN" sz="2400" dirty="0"/>
              <a:t>table[2] </a:t>
            </a:r>
            <a:r>
              <a:rPr lang="zh-CN" altLang="en-US" sz="2400" dirty="0"/>
              <a:t>，</a:t>
            </a:r>
            <a:r>
              <a:rPr lang="en-US" altLang="zh-CN" sz="2400" dirty="0"/>
              <a:t> table[12]</a:t>
            </a:r>
            <a:r>
              <a:rPr lang="zh-CN" altLang="en-US" sz="2400" dirty="0"/>
              <a:t>和</a:t>
            </a:r>
            <a:r>
              <a:rPr lang="en-US" altLang="zh-CN" sz="2400" dirty="0"/>
              <a:t>table[5]</a:t>
            </a:r>
            <a:r>
              <a:rPr lang="zh-CN" altLang="en-US" sz="2400" dirty="0"/>
              <a:t>单元中。</a:t>
            </a:r>
            <a:endParaRPr lang="en-US" altLang="zh-CN" sz="2400" dirty="0"/>
          </a:p>
          <a:p>
            <a:pPr marL="0" indent="269875">
              <a:buFontTx/>
              <a:buNone/>
            </a:pPr>
            <a:endParaRPr lang="zh-CN" altLang="en-US" sz="2400" dirty="0"/>
          </a:p>
        </p:txBody>
      </p:sp>
      <p:graphicFrame>
        <p:nvGraphicFramePr>
          <p:cNvPr id="4" name="Table 3"/>
          <p:cNvGraphicFramePr>
            <a:graphicFrameLocks noGrp="1"/>
          </p:cNvGraphicFramePr>
          <p:nvPr/>
        </p:nvGraphicFramePr>
        <p:xfrm>
          <a:off x="4540237" y="170995"/>
          <a:ext cx="4384688" cy="6400800"/>
        </p:xfrm>
        <a:graphic>
          <a:graphicData uri="http://schemas.openxmlformats.org/drawingml/2006/table">
            <a:tbl>
              <a:tblPr firstRow="1" bandRow="1">
                <a:tableStyleId>{5C22544A-7EE6-4342-B048-85BDC9FD1C3A}</a:tableStyleId>
              </a:tblPr>
              <a:tblGrid>
                <a:gridCol w="1719484"/>
                <a:gridCol w="2665204"/>
              </a:tblGrid>
              <a:tr h="370840">
                <a:tc>
                  <a:txBody>
                    <a:bodyPr/>
                    <a:lstStyle/>
                    <a:p>
                      <a:r>
                        <a:rPr lang="zh-CN" altLang="en-US" sz="2400" b="1" dirty="0"/>
                        <a:t>位置</a:t>
                      </a:r>
                      <a:endParaRPr lang="zh-CN" altLang="en-US" sz="2400" b="1" dirty="0"/>
                    </a:p>
                  </a:txBody>
                  <a:tcPr marL="91438" marR="91438"/>
                </a:tc>
                <a:tc>
                  <a:txBody>
                    <a:bodyPr/>
                    <a:lstStyle/>
                    <a:p>
                      <a:r>
                        <a:rPr lang="zh-CN" altLang="en-US" sz="2400" b="1" dirty="0"/>
                        <a:t>数据元素</a:t>
                      </a:r>
                      <a:endParaRPr lang="zh-CN" altLang="en-US" sz="2400" b="1" dirty="0"/>
                    </a:p>
                  </a:txBody>
                  <a:tcPr marL="91438" marR="91438"/>
                </a:tc>
              </a:tr>
              <a:tr h="370840">
                <a:tc>
                  <a:txBody>
                    <a:bodyPr/>
                    <a:lstStyle/>
                    <a:p>
                      <a:r>
                        <a:rPr lang="en-US" altLang="zh-CN" sz="2400" b="1" dirty="0"/>
                        <a:t>Table[0]</a:t>
                      </a:r>
                      <a:endParaRPr lang="zh-CN" altLang="en-US" sz="2400" b="1" dirty="0"/>
                    </a:p>
                  </a:txBody>
                  <a:tcPr marL="91438" marR="91438"/>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b="1" dirty="0"/>
                        <a:t>      </a:t>
                      </a:r>
                      <a:r>
                        <a:rPr lang="en-US" altLang="zh-CN" sz="2400" b="1" dirty="0">
                          <a:solidFill>
                            <a:srgbClr val="FF0000"/>
                          </a:solidFill>
                        </a:rPr>
                        <a:t> </a:t>
                      </a:r>
                      <a:endParaRPr lang="zh-CN" altLang="en-US" sz="2400" b="1" dirty="0">
                        <a:solidFill>
                          <a:srgbClr val="FF0000"/>
                        </a:solidFill>
                      </a:endParaRPr>
                    </a:p>
                  </a:txBody>
                  <a:tcPr marL="91438" marR="91438"/>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b="1" dirty="0"/>
                        <a:t>Table[1]</a:t>
                      </a:r>
                      <a:endParaRPr lang="zh-CN" altLang="en-US" sz="2400" b="1" dirty="0"/>
                    </a:p>
                  </a:txBody>
                  <a:tcPr marL="91438" marR="91438"/>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2400" b="1" dirty="0">
                        <a:solidFill>
                          <a:srgbClr val="FF0000"/>
                        </a:solidFill>
                      </a:endParaRPr>
                    </a:p>
                  </a:txBody>
                  <a:tcPr marL="91438" marR="91438"/>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b="1" dirty="0"/>
                        <a:t>Table[2]</a:t>
                      </a:r>
                      <a:endParaRPr lang="zh-CN" altLang="en-US" sz="2400" b="1" dirty="0"/>
                    </a:p>
                  </a:txBody>
                  <a:tcPr marL="91438" marR="91438"/>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b="1" baseline="0" dirty="0"/>
                        <a:t>       </a:t>
                      </a:r>
                      <a:endParaRPr lang="zh-CN" altLang="en-US" sz="2400" b="1" dirty="0">
                        <a:solidFill>
                          <a:srgbClr val="FF0000"/>
                        </a:solidFill>
                      </a:endParaRPr>
                    </a:p>
                  </a:txBody>
                  <a:tcPr marL="91438" marR="91438"/>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b="1" dirty="0"/>
                        <a:t>Table[3]</a:t>
                      </a:r>
                      <a:endParaRPr lang="zh-CN" altLang="en-US" sz="2400" b="1" dirty="0"/>
                    </a:p>
                  </a:txBody>
                  <a:tcPr marL="91438" marR="91438"/>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2400" b="1" dirty="0">
                        <a:solidFill>
                          <a:srgbClr val="FF0000"/>
                        </a:solidFill>
                      </a:endParaRPr>
                    </a:p>
                  </a:txBody>
                  <a:tcPr marL="91438" marR="91438"/>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b="1" dirty="0"/>
                        <a:t>Table[4]</a:t>
                      </a:r>
                      <a:endParaRPr lang="zh-CN" altLang="en-US" sz="2400" b="1" dirty="0"/>
                    </a:p>
                  </a:txBody>
                  <a:tcPr marL="91438" marR="91438"/>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2400" b="1" dirty="0">
                        <a:solidFill>
                          <a:srgbClr val="FF0000"/>
                        </a:solidFill>
                      </a:endParaRPr>
                    </a:p>
                  </a:txBody>
                  <a:tcPr marL="91438" marR="91438"/>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b="1" dirty="0"/>
                        <a:t>Table[5]</a:t>
                      </a:r>
                      <a:endParaRPr lang="zh-CN" altLang="en-US" sz="2400" b="1" dirty="0"/>
                    </a:p>
                  </a:txBody>
                  <a:tcPr marL="91438" marR="91438"/>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b="1" dirty="0"/>
                        <a:t>      </a:t>
                      </a:r>
                      <a:endParaRPr lang="zh-CN" altLang="en-US" sz="2400" b="1" dirty="0">
                        <a:solidFill>
                          <a:srgbClr val="FF0000"/>
                        </a:solidFill>
                      </a:endParaRPr>
                    </a:p>
                  </a:txBody>
                  <a:tcPr marL="91438" marR="91438"/>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b="1" dirty="0"/>
                        <a:t>Table[6]</a:t>
                      </a:r>
                      <a:endParaRPr lang="zh-CN" altLang="en-US" sz="2400" b="1" dirty="0"/>
                    </a:p>
                  </a:txBody>
                  <a:tcPr marL="91438" marR="91438"/>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2400" b="1" dirty="0">
                        <a:solidFill>
                          <a:srgbClr val="FF0000"/>
                        </a:solidFill>
                      </a:endParaRPr>
                    </a:p>
                  </a:txBody>
                  <a:tcPr marL="91438" marR="91438"/>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b="1" dirty="0"/>
                        <a:t>Table[7]</a:t>
                      </a:r>
                      <a:endParaRPr lang="zh-CN" altLang="en-US" sz="2400" b="1" dirty="0"/>
                    </a:p>
                  </a:txBody>
                  <a:tcPr marL="91438" marR="91438"/>
                </a:tc>
                <a:tc>
                  <a:txBody>
                    <a:bodyPr/>
                    <a:lstStyle/>
                    <a:p>
                      <a:endParaRPr lang="zh-CN" altLang="en-US" sz="2400" b="1"/>
                    </a:p>
                  </a:txBody>
                  <a:tcPr marL="91438" marR="91438"/>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b="1" dirty="0"/>
                        <a:t>Table[8]</a:t>
                      </a:r>
                      <a:endParaRPr lang="zh-CN" altLang="en-US" sz="2400" b="1" dirty="0"/>
                    </a:p>
                  </a:txBody>
                  <a:tcPr marL="91438" marR="91438"/>
                </a:tc>
                <a:tc>
                  <a:txBody>
                    <a:bodyPr/>
                    <a:lstStyle/>
                    <a:p>
                      <a:endParaRPr lang="zh-CN" altLang="en-US" sz="2400" b="1" dirty="0"/>
                    </a:p>
                  </a:txBody>
                  <a:tcPr marL="91438" marR="91438"/>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b="1" dirty="0"/>
                        <a:t>Table[9]</a:t>
                      </a:r>
                      <a:endParaRPr lang="zh-CN" altLang="en-US" sz="2400" b="1" dirty="0"/>
                    </a:p>
                  </a:txBody>
                  <a:tcPr marL="91438" marR="91438"/>
                </a:tc>
                <a:tc>
                  <a:txBody>
                    <a:bodyPr/>
                    <a:lstStyle/>
                    <a:p>
                      <a:endParaRPr lang="zh-CN" altLang="en-US" sz="2400" b="1"/>
                    </a:p>
                  </a:txBody>
                  <a:tcPr marL="91438" marR="91438"/>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b="1" dirty="0"/>
                        <a:t>Table[10]</a:t>
                      </a:r>
                      <a:endParaRPr lang="zh-CN" altLang="en-US" sz="2400" b="1" dirty="0"/>
                    </a:p>
                  </a:txBody>
                  <a:tcPr marL="91438" marR="91438"/>
                </a:tc>
                <a:tc>
                  <a:txBody>
                    <a:bodyPr/>
                    <a:lstStyle/>
                    <a:p>
                      <a:endParaRPr lang="zh-CN" altLang="en-US" sz="2400" b="1" dirty="0"/>
                    </a:p>
                  </a:txBody>
                  <a:tcPr marL="91438" marR="91438"/>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b="1" dirty="0"/>
                        <a:t>Table[11]</a:t>
                      </a:r>
                      <a:endParaRPr lang="zh-CN" altLang="en-US" sz="2400" b="1" dirty="0"/>
                    </a:p>
                  </a:txBody>
                  <a:tcPr marL="91438" marR="91438"/>
                </a:tc>
                <a:tc>
                  <a:txBody>
                    <a:bodyPr/>
                    <a:lstStyle/>
                    <a:p>
                      <a:endParaRPr lang="zh-CN" altLang="en-US" sz="2400" b="1"/>
                    </a:p>
                  </a:txBody>
                  <a:tcPr marL="91438" marR="91438"/>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b="1" dirty="0"/>
                        <a:t>Table[12]</a:t>
                      </a:r>
                      <a:endParaRPr lang="zh-CN" altLang="en-US" sz="2400" b="1" dirty="0"/>
                    </a:p>
                  </a:txBody>
                  <a:tcPr marL="91438" marR="91438"/>
                </a:tc>
                <a:tc>
                  <a:txBody>
                    <a:bodyPr/>
                    <a:lstStyle/>
                    <a:p>
                      <a:r>
                        <a:rPr lang="en-US" altLang="zh-CN" sz="2400" b="1" dirty="0"/>
                        <a:t>   </a:t>
                      </a:r>
                      <a:r>
                        <a:rPr lang="en-US" altLang="zh-CN" sz="2400" b="1" dirty="0">
                          <a:solidFill>
                            <a:srgbClr val="FF0000"/>
                          </a:solidFill>
                        </a:rPr>
                        <a:t>   </a:t>
                      </a:r>
                      <a:endParaRPr lang="zh-CN" altLang="en-US" sz="2400" b="1" dirty="0">
                        <a:solidFill>
                          <a:srgbClr val="FF0000"/>
                        </a:solidFill>
                      </a:endParaRPr>
                    </a:p>
                  </a:txBody>
                  <a:tcPr marL="91438" marR="91438"/>
                </a:tc>
              </a:tr>
            </a:tbl>
          </a:graphicData>
        </a:graphic>
      </p:graphicFrame>
      <p:sp>
        <p:nvSpPr>
          <p:cNvPr id="62514"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9835417F-8E07-45E6-A491-32FB6940F32E}" type="slidenum">
              <a:rPr lang="zh-CN" altLang="en-US" sz="1400"/>
            </a:fld>
            <a:endParaRPr lang="en-US" altLang="zh-CN" sz="1400"/>
          </a:p>
        </p:txBody>
      </p:sp>
      <p:sp>
        <p:nvSpPr>
          <p:cNvPr id="2" name="文本框 1"/>
          <p:cNvSpPr txBox="1"/>
          <p:nvPr/>
        </p:nvSpPr>
        <p:spPr>
          <a:xfrm>
            <a:off x="6460003" y="670924"/>
            <a:ext cx="492443" cy="461665"/>
          </a:xfrm>
          <a:prstGeom prst="rect">
            <a:avLst/>
          </a:prstGeom>
          <a:noFill/>
        </p:spPr>
        <p:txBody>
          <a:bodyPr wrap="none" rtlCol="0">
            <a:spAutoFit/>
          </a:bodyPr>
          <a:lstStyle/>
          <a:p>
            <a:r>
              <a:rPr lang="en-US" altLang="zh-CN" b="1" dirty="0"/>
              <a:t>26</a:t>
            </a:r>
            <a:endParaRPr lang="zh-CN" altLang="en-US" b="1" dirty="0"/>
          </a:p>
        </p:txBody>
      </p:sp>
      <p:sp>
        <p:nvSpPr>
          <p:cNvPr id="6" name="文本框 5"/>
          <p:cNvSpPr txBox="1"/>
          <p:nvPr/>
        </p:nvSpPr>
        <p:spPr>
          <a:xfrm>
            <a:off x="6460002" y="5229200"/>
            <a:ext cx="492443" cy="461665"/>
          </a:xfrm>
          <a:prstGeom prst="rect">
            <a:avLst/>
          </a:prstGeom>
          <a:noFill/>
        </p:spPr>
        <p:txBody>
          <a:bodyPr wrap="none" rtlCol="0">
            <a:spAutoFit/>
          </a:bodyPr>
          <a:lstStyle/>
          <a:p>
            <a:r>
              <a:rPr lang="en-US" altLang="zh-CN" b="1" dirty="0"/>
              <a:t>36</a:t>
            </a:r>
            <a:endParaRPr lang="zh-CN" altLang="en-US" b="1" dirty="0"/>
          </a:p>
        </p:txBody>
      </p:sp>
      <p:sp>
        <p:nvSpPr>
          <p:cNvPr id="7" name="文本框 6"/>
          <p:cNvSpPr txBox="1"/>
          <p:nvPr/>
        </p:nvSpPr>
        <p:spPr>
          <a:xfrm>
            <a:off x="6475882" y="1608569"/>
            <a:ext cx="492443" cy="461665"/>
          </a:xfrm>
          <a:prstGeom prst="rect">
            <a:avLst/>
          </a:prstGeom>
          <a:noFill/>
        </p:spPr>
        <p:txBody>
          <a:bodyPr wrap="none" rtlCol="0">
            <a:spAutoFit/>
          </a:bodyPr>
          <a:lstStyle/>
          <a:p>
            <a:r>
              <a:rPr lang="en-US" altLang="zh-CN" b="1" dirty="0"/>
              <a:t>41</a:t>
            </a:r>
            <a:endParaRPr lang="zh-CN" altLang="en-US" b="1" dirty="0"/>
          </a:p>
        </p:txBody>
      </p:sp>
      <p:sp>
        <p:nvSpPr>
          <p:cNvPr id="8" name="文本框 7"/>
          <p:cNvSpPr txBox="1"/>
          <p:nvPr/>
        </p:nvSpPr>
        <p:spPr>
          <a:xfrm>
            <a:off x="6460001" y="6134079"/>
            <a:ext cx="492443" cy="461665"/>
          </a:xfrm>
          <a:prstGeom prst="rect">
            <a:avLst/>
          </a:prstGeom>
          <a:noFill/>
        </p:spPr>
        <p:txBody>
          <a:bodyPr wrap="none" rtlCol="0">
            <a:spAutoFit/>
          </a:bodyPr>
          <a:lstStyle/>
          <a:p>
            <a:r>
              <a:rPr lang="en-US" altLang="zh-CN" b="1" dirty="0"/>
              <a:t>38</a:t>
            </a:r>
            <a:endParaRPr lang="zh-CN" altLang="en-US" b="1" dirty="0"/>
          </a:p>
        </p:txBody>
      </p:sp>
      <p:sp>
        <p:nvSpPr>
          <p:cNvPr id="9" name="文本框 8"/>
          <p:cNvSpPr txBox="1"/>
          <p:nvPr/>
        </p:nvSpPr>
        <p:spPr>
          <a:xfrm>
            <a:off x="6460000" y="2967335"/>
            <a:ext cx="492443" cy="461665"/>
          </a:xfrm>
          <a:prstGeom prst="rect">
            <a:avLst/>
          </a:prstGeom>
          <a:noFill/>
        </p:spPr>
        <p:txBody>
          <a:bodyPr wrap="none" rtlCol="0">
            <a:spAutoFit/>
          </a:bodyPr>
          <a:lstStyle/>
          <a:p>
            <a:r>
              <a:rPr lang="en-US" altLang="zh-CN" b="1" dirty="0"/>
              <a:t>44</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blinds(horizontal)">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blinds(horizontal)">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blinds(horizontal)">
                                      <p:cBhvr>
                                        <p:cTn id="36" dur="500"/>
                                        <p:tgtEl>
                                          <p:spTgt spid="3">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blinds(horizontal)">
                                      <p:cBhvr>
                                        <p:cTn id="45" dur="500"/>
                                        <p:tgtEl>
                                          <p:spTgt spid="3">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uiExpand="1" build="p"/>
      <p:bldP spid="2" grpId="0"/>
      <p:bldP spid="6" grpId="0"/>
      <p:bldP spid="7" grpId="0"/>
      <p:bldP spid="8" grpId="0"/>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noChangeArrowheads="1"/>
          </p:cNvSpPr>
          <p:nvPr>
            <p:ph idx="1"/>
          </p:nvPr>
        </p:nvSpPr>
        <p:spPr>
          <a:xfrm>
            <a:off x="0" y="0"/>
            <a:ext cx="4572000" cy="664368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marL="0" indent="269875">
              <a:buFontTx/>
              <a:buNone/>
            </a:pPr>
            <a:r>
              <a:rPr lang="zh-CN" altLang="en-US" sz="2400" dirty="0"/>
              <a:t>例如，已知一组记录的关键字</a:t>
            </a:r>
            <a:r>
              <a:rPr lang="en-US" altLang="zh-CN" sz="2400" dirty="0"/>
              <a:t>(26, 36, 41, 38, 44, 15, 68, 12, 51</a:t>
            </a:r>
            <a:r>
              <a:rPr lang="zh-CN" altLang="en-US" sz="2400" dirty="0"/>
              <a:t>）</a:t>
            </a:r>
            <a:endParaRPr lang="en-US" altLang="zh-CN" sz="2400" dirty="0"/>
          </a:p>
          <a:p>
            <a:pPr marL="0" indent="269875">
              <a:buFontTx/>
              <a:buNone/>
            </a:pPr>
            <a:r>
              <a:rPr lang="en-US" altLang="zh-CN" sz="2400" dirty="0"/>
              <a:t>15: Hash(15) = 15 % 13 = 2;</a:t>
            </a:r>
            <a:endParaRPr lang="en-US" altLang="zh-CN" sz="2400" dirty="0"/>
          </a:p>
          <a:p>
            <a:pPr marL="0" indent="269875">
              <a:buFontTx/>
              <a:buNone/>
            </a:pPr>
            <a:r>
              <a:rPr lang="zh-CN" altLang="en-US" sz="2400" dirty="0"/>
              <a:t>因</a:t>
            </a:r>
            <a:r>
              <a:rPr lang="en-US" altLang="zh-CN" sz="2400" dirty="0"/>
              <a:t>table[2]</a:t>
            </a:r>
            <a:r>
              <a:rPr lang="zh-CN" altLang="en-US" sz="2400" dirty="0"/>
              <a:t>中已存入记录而发生冲突，必须利用线性探测法进行探查，第一次探查</a:t>
            </a:r>
            <a:r>
              <a:rPr lang="en-US" altLang="zh-CN" sz="2400" dirty="0"/>
              <a:t>d</a:t>
            </a:r>
            <a:r>
              <a:rPr lang="en-US" altLang="zh-CN" sz="2400" baseline="-25000" dirty="0"/>
              <a:t>1</a:t>
            </a:r>
            <a:r>
              <a:rPr lang="en-US" altLang="zh-CN" sz="2400" dirty="0"/>
              <a:t> = (2 + 1) mod m = 3</a:t>
            </a:r>
            <a:r>
              <a:rPr lang="zh-CN" altLang="en-US" sz="2400" dirty="0"/>
              <a:t>，</a:t>
            </a:r>
            <a:r>
              <a:rPr lang="en-US" altLang="zh-CN" sz="2400" dirty="0"/>
              <a:t> table[3] </a:t>
            </a:r>
            <a:r>
              <a:rPr lang="zh-CN" altLang="en-US" sz="2400" dirty="0"/>
              <a:t>中无记录，因此将</a:t>
            </a:r>
            <a:r>
              <a:rPr lang="en-US" altLang="zh-CN" sz="2400" dirty="0"/>
              <a:t>15</a:t>
            </a:r>
            <a:r>
              <a:rPr lang="zh-CN" altLang="en-US" sz="2400" dirty="0"/>
              <a:t>存入</a:t>
            </a:r>
            <a:r>
              <a:rPr lang="en-US" altLang="zh-CN" sz="2400" dirty="0"/>
              <a:t>table[3]</a:t>
            </a:r>
            <a:r>
              <a:rPr lang="zh-CN" altLang="en-US" sz="2400" dirty="0"/>
              <a:t>单元中。</a:t>
            </a:r>
            <a:endParaRPr lang="en-US" altLang="zh-CN" sz="2400" dirty="0"/>
          </a:p>
          <a:p>
            <a:pPr marL="0" indent="269875">
              <a:buFontTx/>
              <a:buNone/>
            </a:pPr>
            <a:r>
              <a:rPr lang="en-US" altLang="zh-CN" sz="2400" dirty="0"/>
              <a:t>68: Hash(68) = 68 % 13 = 3;</a:t>
            </a:r>
            <a:endParaRPr lang="en-US" altLang="zh-CN" sz="2400" dirty="0"/>
          </a:p>
          <a:p>
            <a:pPr marL="0" indent="269875">
              <a:buFontTx/>
              <a:buNone/>
            </a:pPr>
            <a:r>
              <a:rPr lang="en-US" altLang="zh-CN" sz="2400" dirty="0"/>
              <a:t>12</a:t>
            </a:r>
            <a:r>
              <a:rPr lang="zh-CN" altLang="en-US" sz="2400" dirty="0"/>
              <a:t>：</a:t>
            </a:r>
            <a:r>
              <a:rPr lang="en-US" altLang="zh-CN" sz="2400" dirty="0"/>
              <a:t>Hash(12) = 12 % 13 = 12</a:t>
            </a:r>
            <a:endParaRPr lang="en-US" altLang="zh-CN" sz="2400" dirty="0"/>
          </a:p>
          <a:p>
            <a:pPr marL="0" indent="269875">
              <a:buFontTx/>
              <a:buNone/>
            </a:pPr>
            <a:r>
              <a:rPr lang="en-US" altLang="zh-CN" sz="2400" dirty="0"/>
              <a:t>51</a:t>
            </a:r>
            <a:r>
              <a:rPr lang="zh-CN" altLang="en-US" sz="2400" dirty="0"/>
              <a:t>：</a:t>
            </a:r>
            <a:r>
              <a:rPr lang="en-US" altLang="zh-CN" sz="2400" dirty="0"/>
              <a:t>Hash(51) = 51%13= 12</a:t>
            </a:r>
            <a:endParaRPr lang="en-US" altLang="zh-CN" sz="2400" dirty="0"/>
          </a:p>
          <a:p>
            <a:pPr marL="0" indent="269875">
              <a:buFontTx/>
              <a:buNone/>
            </a:pPr>
            <a:r>
              <a:rPr lang="en-US" altLang="zh-CN" sz="2000" dirty="0"/>
              <a:t>51:</a:t>
            </a:r>
            <a:r>
              <a:rPr lang="zh-CN" altLang="en-US" sz="2000" dirty="0"/>
              <a:t>记录的散列地址为</a:t>
            </a:r>
            <a:r>
              <a:rPr lang="en-US" altLang="zh-CN" sz="2000" dirty="0"/>
              <a:t>12</a:t>
            </a:r>
            <a:r>
              <a:rPr lang="zh-CN" altLang="en-US" sz="2000" dirty="0"/>
              <a:t>，发生冲突，第一次探查</a:t>
            </a:r>
            <a:r>
              <a:rPr lang="en-US" altLang="zh-CN" sz="2000" dirty="0"/>
              <a:t>d</a:t>
            </a:r>
            <a:r>
              <a:rPr lang="en-US" altLang="zh-CN" sz="2000" baseline="-25000" dirty="0"/>
              <a:t>1</a:t>
            </a:r>
            <a:r>
              <a:rPr lang="en-US" altLang="zh-CN" sz="2000" dirty="0"/>
              <a:t> = (12 + 1) mod 13 = 0</a:t>
            </a:r>
            <a:r>
              <a:rPr lang="zh-CN" altLang="en-US" sz="2000" dirty="0"/>
              <a:t>，仍然冲突，第二次探查</a:t>
            </a:r>
            <a:r>
              <a:rPr lang="en-US" altLang="zh-CN" sz="2000" dirty="0"/>
              <a:t>d</a:t>
            </a:r>
            <a:r>
              <a:rPr lang="en-US" altLang="zh-CN" sz="2000" baseline="-25000" dirty="0"/>
              <a:t>2</a:t>
            </a:r>
            <a:r>
              <a:rPr lang="en-US" altLang="zh-CN" sz="2000" dirty="0"/>
              <a:t> = (12 + 2) mod 13 = 1</a:t>
            </a:r>
            <a:r>
              <a:rPr lang="zh-CN" altLang="en-US" sz="2000" dirty="0"/>
              <a:t>，仍然冲突，第三此探查</a:t>
            </a:r>
            <a:r>
              <a:rPr lang="en-US" altLang="zh-CN" sz="2000" dirty="0"/>
              <a:t>d</a:t>
            </a:r>
            <a:r>
              <a:rPr lang="en-US" altLang="zh-CN" sz="2000" baseline="-25000" dirty="0"/>
              <a:t>3</a:t>
            </a:r>
            <a:r>
              <a:rPr lang="en-US" altLang="zh-CN" sz="2000" dirty="0"/>
              <a:t> = (12 + 3) mod 13 = 2</a:t>
            </a:r>
            <a:r>
              <a:rPr lang="zh-CN" altLang="en-US" sz="2000" dirty="0"/>
              <a:t>， ，仍然冲突，一直探查到</a:t>
            </a:r>
            <a:r>
              <a:rPr lang="en-US" altLang="zh-CN" sz="2000" dirty="0"/>
              <a:t>d</a:t>
            </a:r>
            <a:r>
              <a:rPr lang="en-US" altLang="zh-CN" sz="2000" baseline="-25000" dirty="0"/>
              <a:t>6</a:t>
            </a:r>
            <a:r>
              <a:rPr lang="en-US" altLang="zh-CN" sz="2000" dirty="0"/>
              <a:t> =6 </a:t>
            </a:r>
            <a:r>
              <a:rPr lang="zh-CN" altLang="en-US" sz="2000" dirty="0"/>
              <a:t>，该地址中无记录</a:t>
            </a:r>
            <a:r>
              <a:rPr lang="zh-CN" altLang="en-US" sz="2400" dirty="0"/>
              <a:t>，</a:t>
            </a:r>
            <a:r>
              <a:rPr lang="zh-CN" altLang="en-US" sz="2000" dirty="0"/>
              <a:t>将关键字为</a:t>
            </a:r>
            <a:r>
              <a:rPr lang="en-US" altLang="zh-CN" sz="2000" dirty="0"/>
              <a:t>51</a:t>
            </a:r>
            <a:r>
              <a:rPr lang="zh-CN" altLang="en-US" sz="2000" dirty="0"/>
              <a:t>的记录插入</a:t>
            </a:r>
            <a:r>
              <a:rPr lang="en-US" altLang="zh-CN" sz="2000" dirty="0"/>
              <a:t>table[6</a:t>
            </a:r>
            <a:r>
              <a:rPr lang="en-US" altLang="zh-CN" sz="2400" dirty="0"/>
              <a:t>]</a:t>
            </a:r>
            <a:r>
              <a:rPr lang="zh-CN" altLang="en-US" sz="2400" dirty="0"/>
              <a:t>。</a:t>
            </a:r>
            <a:endParaRPr lang="zh-CN" altLang="en-US" sz="2400" dirty="0"/>
          </a:p>
        </p:txBody>
      </p:sp>
      <p:graphicFrame>
        <p:nvGraphicFramePr>
          <p:cNvPr id="4" name="Table 3"/>
          <p:cNvGraphicFramePr>
            <a:graphicFrameLocks noGrp="1"/>
          </p:cNvGraphicFramePr>
          <p:nvPr/>
        </p:nvGraphicFramePr>
        <p:xfrm>
          <a:off x="4476740" y="65088"/>
          <a:ext cx="4824412" cy="6400800"/>
        </p:xfrm>
        <a:graphic>
          <a:graphicData uri="http://schemas.openxmlformats.org/drawingml/2006/table">
            <a:tbl>
              <a:tblPr firstRow="1" bandRow="1">
                <a:tableStyleId>{5C22544A-7EE6-4342-B048-85BDC9FD1C3A}</a:tableStyleId>
              </a:tblPr>
              <a:tblGrid>
                <a:gridCol w="1891925"/>
                <a:gridCol w="2932487"/>
              </a:tblGrid>
              <a:tr h="370840">
                <a:tc>
                  <a:txBody>
                    <a:bodyPr/>
                    <a:lstStyle/>
                    <a:p>
                      <a:r>
                        <a:rPr lang="zh-CN" altLang="en-US" sz="2400" b="1" dirty="0"/>
                        <a:t>位置</a:t>
                      </a:r>
                      <a:endParaRPr lang="zh-CN" altLang="en-US" sz="2400" b="1" dirty="0"/>
                    </a:p>
                  </a:txBody>
                  <a:tcPr marL="91438" marR="91438"/>
                </a:tc>
                <a:tc>
                  <a:txBody>
                    <a:bodyPr/>
                    <a:lstStyle/>
                    <a:p>
                      <a:r>
                        <a:rPr lang="zh-CN" altLang="en-US" sz="2400" b="1" dirty="0"/>
                        <a:t>数据元素</a:t>
                      </a:r>
                      <a:endParaRPr lang="zh-CN" altLang="en-US" sz="2400" b="1" dirty="0"/>
                    </a:p>
                  </a:txBody>
                  <a:tcPr marL="91438" marR="91438"/>
                </a:tc>
              </a:tr>
              <a:tr h="370840">
                <a:tc>
                  <a:txBody>
                    <a:bodyPr/>
                    <a:lstStyle/>
                    <a:p>
                      <a:r>
                        <a:rPr lang="en-US" altLang="zh-CN" sz="2400" b="1" dirty="0"/>
                        <a:t>Table[0]</a:t>
                      </a:r>
                      <a:endParaRPr lang="zh-CN" altLang="en-US" sz="2400" b="1" dirty="0"/>
                    </a:p>
                  </a:txBody>
                  <a:tcPr marL="91438" marR="91438"/>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b="1" dirty="0"/>
                        <a:t>26</a:t>
                      </a:r>
                      <a:endParaRPr lang="zh-CN" altLang="en-US" sz="2400" b="1" dirty="0">
                        <a:solidFill>
                          <a:srgbClr val="FF0000"/>
                        </a:solidFill>
                      </a:endParaRPr>
                    </a:p>
                  </a:txBody>
                  <a:tcPr marL="91438" marR="91438"/>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b="1" dirty="0"/>
                        <a:t>Table[1]</a:t>
                      </a:r>
                      <a:endParaRPr lang="zh-CN" altLang="en-US" sz="2400" b="1" dirty="0"/>
                    </a:p>
                  </a:txBody>
                  <a:tcPr marL="91438" marR="91438"/>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2400" b="1" dirty="0">
                        <a:solidFill>
                          <a:srgbClr val="FF0000"/>
                        </a:solidFill>
                      </a:endParaRPr>
                    </a:p>
                  </a:txBody>
                  <a:tcPr marL="91438" marR="91438"/>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b="1" dirty="0"/>
                        <a:t>Table[2]</a:t>
                      </a:r>
                      <a:endParaRPr lang="zh-CN" altLang="en-US" sz="2400" b="1" dirty="0"/>
                    </a:p>
                  </a:txBody>
                  <a:tcPr marL="91438" marR="91438"/>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b="1" dirty="0"/>
                        <a:t>41</a:t>
                      </a:r>
                      <a:endParaRPr lang="zh-CN" altLang="en-US" sz="2400" b="1" dirty="0">
                        <a:solidFill>
                          <a:srgbClr val="FF0000"/>
                        </a:solidFill>
                      </a:endParaRPr>
                    </a:p>
                  </a:txBody>
                  <a:tcPr marL="91438" marR="91438"/>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b="1" dirty="0"/>
                        <a:t>Table[3]</a:t>
                      </a:r>
                      <a:endParaRPr lang="zh-CN" altLang="en-US" sz="2400" b="1" dirty="0"/>
                    </a:p>
                  </a:txBody>
                  <a:tcPr marL="91438" marR="91438"/>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FF0000"/>
                          </a:solidFill>
                        </a:rPr>
                        <a:t>     </a:t>
                      </a:r>
                      <a:endParaRPr lang="zh-CN" altLang="en-US" sz="2400" b="1" dirty="0">
                        <a:solidFill>
                          <a:srgbClr val="FF0000"/>
                        </a:solidFill>
                      </a:endParaRPr>
                    </a:p>
                  </a:txBody>
                  <a:tcPr marL="91438" marR="91438"/>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b="1" dirty="0"/>
                        <a:t>Table[4]</a:t>
                      </a:r>
                      <a:endParaRPr lang="zh-CN" altLang="en-US" sz="2400" b="1" dirty="0"/>
                    </a:p>
                  </a:txBody>
                  <a:tcPr marL="91438" marR="91438"/>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2400" b="1" dirty="0">
                        <a:solidFill>
                          <a:srgbClr val="FF0000"/>
                        </a:solidFill>
                      </a:endParaRPr>
                    </a:p>
                  </a:txBody>
                  <a:tcPr marL="91438" marR="91438"/>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b="1" dirty="0"/>
                        <a:t>Table[5]</a:t>
                      </a:r>
                      <a:endParaRPr lang="zh-CN" altLang="en-US" sz="2400" b="1" dirty="0"/>
                    </a:p>
                  </a:txBody>
                  <a:tcPr marL="91438" marR="91438"/>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b="1" dirty="0"/>
                        <a:t>44</a:t>
                      </a:r>
                      <a:endParaRPr lang="zh-CN" altLang="en-US" sz="2400" b="1" dirty="0">
                        <a:solidFill>
                          <a:srgbClr val="FF0000"/>
                        </a:solidFill>
                      </a:endParaRPr>
                    </a:p>
                  </a:txBody>
                  <a:tcPr marL="91438" marR="91438"/>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b="1" dirty="0"/>
                        <a:t>Table[6]</a:t>
                      </a:r>
                      <a:endParaRPr lang="zh-CN" altLang="en-US" sz="2400" b="1" dirty="0"/>
                    </a:p>
                  </a:txBody>
                  <a:tcPr marL="91438" marR="91438"/>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2400" b="1" dirty="0">
                        <a:solidFill>
                          <a:srgbClr val="FF0000"/>
                        </a:solidFill>
                      </a:endParaRPr>
                    </a:p>
                  </a:txBody>
                  <a:tcPr marL="91438" marR="91438"/>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b="1" dirty="0"/>
                        <a:t>Table[7]</a:t>
                      </a:r>
                      <a:endParaRPr lang="zh-CN" altLang="en-US" sz="2400" b="1" dirty="0"/>
                    </a:p>
                  </a:txBody>
                  <a:tcPr marL="91438" marR="91438"/>
                </a:tc>
                <a:tc>
                  <a:txBody>
                    <a:bodyPr/>
                    <a:lstStyle/>
                    <a:p>
                      <a:endParaRPr lang="zh-CN" altLang="en-US" sz="2400" b="1"/>
                    </a:p>
                  </a:txBody>
                  <a:tcPr marL="91438" marR="91438"/>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b="1" dirty="0"/>
                        <a:t>Table[8]</a:t>
                      </a:r>
                      <a:endParaRPr lang="zh-CN" altLang="en-US" sz="2400" b="1" dirty="0"/>
                    </a:p>
                  </a:txBody>
                  <a:tcPr marL="91438" marR="91438"/>
                </a:tc>
                <a:tc>
                  <a:txBody>
                    <a:bodyPr/>
                    <a:lstStyle/>
                    <a:p>
                      <a:endParaRPr lang="zh-CN" altLang="en-US" sz="2400" b="1" dirty="0"/>
                    </a:p>
                  </a:txBody>
                  <a:tcPr marL="91438" marR="91438"/>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b="1" dirty="0"/>
                        <a:t>Table[9]</a:t>
                      </a:r>
                      <a:endParaRPr lang="zh-CN" altLang="en-US" sz="2400" b="1" dirty="0"/>
                    </a:p>
                  </a:txBody>
                  <a:tcPr marL="91438" marR="91438"/>
                </a:tc>
                <a:tc>
                  <a:txBody>
                    <a:bodyPr/>
                    <a:lstStyle/>
                    <a:p>
                      <a:endParaRPr lang="zh-CN" altLang="en-US" sz="2400" b="1"/>
                    </a:p>
                  </a:txBody>
                  <a:tcPr marL="91438" marR="91438"/>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b="1" dirty="0"/>
                        <a:t>Table[10]</a:t>
                      </a:r>
                      <a:endParaRPr lang="zh-CN" altLang="en-US" sz="2400" b="1" dirty="0"/>
                    </a:p>
                  </a:txBody>
                  <a:tcPr marL="91438" marR="91438"/>
                </a:tc>
                <a:tc>
                  <a:txBody>
                    <a:bodyPr/>
                    <a:lstStyle/>
                    <a:p>
                      <a:r>
                        <a:rPr lang="en-US" altLang="zh-CN" sz="2400" b="1" dirty="0"/>
                        <a:t>36</a:t>
                      </a:r>
                      <a:endParaRPr lang="zh-CN" altLang="en-US" sz="2400" b="1" dirty="0"/>
                    </a:p>
                  </a:txBody>
                  <a:tcPr marL="91438" marR="91438"/>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b="1" dirty="0"/>
                        <a:t>Table[11]</a:t>
                      </a:r>
                      <a:endParaRPr lang="zh-CN" altLang="en-US" sz="2400" b="1" dirty="0"/>
                    </a:p>
                  </a:txBody>
                  <a:tcPr marL="91438" marR="91438"/>
                </a:tc>
                <a:tc>
                  <a:txBody>
                    <a:bodyPr/>
                    <a:lstStyle/>
                    <a:p>
                      <a:endParaRPr lang="zh-CN" altLang="en-US" sz="2400" b="1"/>
                    </a:p>
                  </a:txBody>
                  <a:tcPr marL="91438" marR="91438"/>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400" b="1" dirty="0"/>
                        <a:t>Table[12]</a:t>
                      </a:r>
                      <a:endParaRPr lang="zh-CN" altLang="en-US" sz="2400" b="1" dirty="0"/>
                    </a:p>
                  </a:txBody>
                  <a:tcPr marL="91438" marR="91438"/>
                </a:tc>
                <a:tc>
                  <a:txBody>
                    <a:bodyPr/>
                    <a:lstStyle/>
                    <a:p>
                      <a:r>
                        <a:rPr lang="en-US" altLang="zh-CN" sz="2400" b="1" dirty="0"/>
                        <a:t>38  </a:t>
                      </a:r>
                      <a:endParaRPr lang="zh-CN" altLang="en-US" sz="2400" b="1" dirty="0">
                        <a:solidFill>
                          <a:srgbClr val="FF0000"/>
                        </a:solidFill>
                      </a:endParaRPr>
                    </a:p>
                  </a:txBody>
                  <a:tcPr marL="91438" marR="91438"/>
                </a:tc>
              </a:tr>
            </a:tbl>
          </a:graphicData>
        </a:graphic>
      </p:graphicFrame>
      <p:sp>
        <p:nvSpPr>
          <p:cNvPr id="62514"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9835417F-8E07-45E6-A491-32FB6940F32E}" type="slidenum">
              <a:rPr lang="zh-CN" altLang="en-US" sz="1400"/>
            </a:fld>
            <a:endParaRPr lang="en-US" altLang="zh-CN" sz="1400"/>
          </a:p>
        </p:txBody>
      </p:sp>
      <p:sp>
        <p:nvSpPr>
          <p:cNvPr id="2" name="文本框 1"/>
          <p:cNvSpPr txBox="1"/>
          <p:nvPr/>
        </p:nvSpPr>
        <p:spPr>
          <a:xfrm>
            <a:off x="6419755" y="1916832"/>
            <a:ext cx="492443" cy="461665"/>
          </a:xfrm>
          <a:prstGeom prst="rect">
            <a:avLst/>
          </a:prstGeom>
          <a:noFill/>
        </p:spPr>
        <p:txBody>
          <a:bodyPr wrap="none" rtlCol="0">
            <a:spAutoFit/>
          </a:bodyPr>
          <a:lstStyle/>
          <a:p>
            <a:pPr algn="r"/>
            <a:r>
              <a:rPr lang="en-US" altLang="zh-CN" b="1" dirty="0">
                <a:solidFill>
                  <a:srgbClr val="FF0000"/>
                </a:solidFill>
              </a:rPr>
              <a:t>15</a:t>
            </a:r>
            <a:endParaRPr lang="zh-CN" altLang="en-US" b="1" dirty="0">
              <a:solidFill>
                <a:srgbClr val="FF0000"/>
              </a:solidFill>
            </a:endParaRPr>
          </a:p>
        </p:txBody>
      </p:sp>
      <p:sp>
        <p:nvSpPr>
          <p:cNvPr id="5" name="文本框 4"/>
          <p:cNvSpPr txBox="1"/>
          <p:nvPr/>
        </p:nvSpPr>
        <p:spPr>
          <a:xfrm>
            <a:off x="6838781" y="1402303"/>
            <a:ext cx="1133644" cy="461665"/>
          </a:xfrm>
          <a:prstGeom prst="rect">
            <a:avLst/>
          </a:prstGeom>
          <a:noFill/>
        </p:spPr>
        <p:txBody>
          <a:bodyPr wrap="none" rtlCol="0">
            <a:spAutoFit/>
          </a:bodyPr>
          <a:lstStyle/>
          <a:p>
            <a:r>
              <a:rPr lang="en-US" altLang="zh-CN" b="1" dirty="0">
                <a:solidFill>
                  <a:srgbClr val="FF0000"/>
                </a:solidFill>
              </a:rPr>
              <a:t>- - - -15</a:t>
            </a:r>
            <a:endParaRPr lang="zh-CN" altLang="en-US" dirty="0"/>
          </a:p>
        </p:txBody>
      </p:sp>
      <p:sp>
        <p:nvSpPr>
          <p:cNvPr id="7" name="文本框 6"/>
          <p:cNvSpPr txBox="1"/>
          <p:nvPr/>
        </p:nvSpPr>
        <p:spPr>
          <a:xfrm>
            <a:off x="6419755" y="2327509"/>
            <a:ext cx="492443" cy="461665"/>
          </a:xfrm>
          <a:prstGeom prst="rect">
            <a:avLst/>
          </a:prstGeom>
          <a:noFill/>
        </p:spPr>
        <p:txBody>
          <a:bodyPr wrap="none" rtlCol="0">
            <a:spAutoFit/>
          </a:bodyPr>
          <a:lstStyle/>
          <a:p>
            <a:pPr algn="r"/>
            <a:r>
              <a:rPr lang="en-US" altLang="zh-CN" b="1" dirty="0">
                <a:solidFill>
                  <a:srgbClr val="FF0000"/>
                </a:solidFill>
              </a:rPr>
              <a:t>68</a:t>
            </a:r>
            <a:endParaRPr lang="zh-CN" altLang="en-US" b="1" dirty="0">
              <a:solidFill>
                <a:srgbClr val="FF0000"/>
              </a:solidFill>
            </a:endParaRPr>
          </a:p>
        </p:txBody>
      </p:sp>
      <p:sp>
        <p:nvSpPr>
          <p:cNvPr id="8" name="文本框 7"/>
          <p:cNvSpPr txBox="1"/>
          <p:nvPr/>
        </p:nvSpPr>
        <p:spPr>
          <a:xfrm>
            <a:off x="6396503" y="966132"/>
            <a:ext cx="492443" cy="461665"/>
          </a:xfrm>
          <a:prstGeom prst="rect">
            <a:avLst/>
          </a:prstGeom>
          <a:noFill/>
        </p:spPr>
        <p:txBody>
          <a:bodyPr wrap="none" rtlCol="0">
            <a:spAutoFit/>
          </a:bodyPr>
          <a:lstStyle/>
          <a:p>
            <a:pPr algn="r"/>
            <a:r>
              <a:rPr lang="en-US" altLang="zh-CN" b="1" dirty="0"/>
              <a:t>12</a:t>
            </a:r>
            <a:endParaRPr lang="zh-CN" altLang="en-US" b="1" dirty="0"/>
          </a:p>
        </p:txBody>
      </p:sp>
      <p:sp>
        <p:nvSpPr>
          <p:cNvPr id="6" name="矩形 5"/>
          <p:cNvSpPr/>
          <p:nvPr/>
        </p:nvSpPr>
        <p:spPr>
          <a:xfrm>
            <a:off x="6862906" y="1891338"/>
            <a:ext cx="1133644" cy="461665"/>
          </a:xfrm>
          <a:prstGeom prst="rect">
            <a:avLst/>
          </a:prstGeom>
        </p:spPr>
        <p:txBody>
          <a:bodyPr wrap="none">
            <a:spAutoFit/>
          </a:bodyPr>
          <a:lstStyle/>
          <a:p>
            <a:r>
              <a:rPr lang="en-US" altLang="zh-CN" b="1" dirty="0">
                <a:solidFill>
                  <a:srgbClr val="FF0000"/>
                </a:solidFill>
              </a:rPr>
              <a:t>- - - -68</a:t>
            </a:r>
            <a:endParaRPr lang="zh-CN" altLang="en-US" dirty="0"/>
          </a:p>
        </p:txBody>
      </p:sp>
      <p:sp>
        <p:nvSpPr>
          <p:cNvPr id="9" name="矩形 8"/>
          <p:cNvSpPr/>
          <p:nvPr/>
        </p:nvSpPr>
        <p:spPr>
          <a:xfrm>
            <a:off x="6912198" y="5978729"/>
            <a:ext cx="1210588" cy="461665"/>
          </a:xfrm>
          <a:prstGeom prst="rect">
            <a:avLst/>
          </a:prstGeom>
        </p:spPr>
        <p:txBody>
          <a:bodyPr wrap="none">
            <a:spAutoFit/>
          </a:bodyPr>
          <a:lstStyle/>
          <a:p>
            <a:r>
              <a:rPr lang="en-US" altLang="zh-CN" b="1" dirty="0">
                <a:solidFill>
                  <a:srgbClr val="FF0000"/>
                </a:solidFill>
              </a:rPr>
              <a:t>- - - -12 </a:t>
            </a:r>
            <a:endParaRPr lang="zh-CN" altLang="en-US" dirty="0"/>
          </a:p>
        </p:txBody>
      </p:sp>
      <p:sp>
        <p:nvSpPr>
          <p:cNvPr id="11" name="矩形 10"/>
          <p:cNvSpPr/>
          <p:nvPr/>
        </p:nvSpPr>
        <p:spPr>
          <a:xfrm>
            <a:off x="6801728" y="501899"/>
            <a:ext cx="1210588" cy="461665"/>
          </a:xfrm>
          <a:prstGeom prst="rect">
            <a:avLst/>
          </a:prstGeom>
        </p:spPr>
        <p:txBody>
          <a:bodyPr wrap="none">
            <a:spAutoFit/>
          </a:bodyPr>
          <a:lstStyle/>
          <a:p>
            <a:r>
              <a:rPr lang="en-US" altLang="zh-CN" b="1" dirty="0">
                <a:solidFill>
                  <a:srgbClr val="FF0000"/>
                </a:solidFill>
              </a:rPr>
              <a:t>- - - -12 </a:t>
            </a:r>
            <a:endParaRPr lang="zh-CN" altLang="en-US" dirty="0"/>
          </a:p>
        </p:txBody>
      </p:sp>
      <p:sp>
        <p:nvSpPr>
          <p:cNvPr id="10" name="矩形 9"/>
          <p:cNvSpPr/>
          <p:nvPr/>
        </p:nvSpPr>
        <p:spPr>
          <a:xfrm>
            <a:off x="8014980" y="5991476"/>
            <a:ext cx="1236236" cy="461665"/>
          </a:xfrm>
          <a:prstGeom prst="rect">
            <a:avLst/>
          </a:prstGeom>
        </p:spPr>
        <p:txBody>
          <a:bodyPr wrap="none">
            <a:spAutoFit/>
          </a:bodyPr>
          <a:lstStyle/>
          <a:p>
            <a:r>
              <a:rPr lang="en-US" altLang="zh-CN" b="1" dirty="0">
                <a:solidFill>
                  <a:srgbClr val="FF0000"/>
                </a:solidFill>
              </a:rPr>
              <a:t>-- - - -51</a:t>
            </a:r>
            <a:endParaRPr lang="zh-CN" altLang="en-US" dirty="0"/>
          </a:p>
        </p:txBody>
      </p:sp>
      <p:sp>
        <p:nvSpPr>
          <p:cNvPr id="13" name="矩形 12"/>
          <p:cNvSpPr/>
          <p:nvPr/>
        </p:nvSpPr>
        <p:spPr>
          <a:xfrm>
            <a:off x="7882438" y="499331"/>
            <a:ext cx="1236236" cy="461665"/>
          </a:xfrm>
          <a:prstGeom prst="rect">
            <a:avLst/>
          </a:prstGeom>
        </p:spPr>
        <p:txBody>
          <a:bodyPr wrap="none">
            <a:spAutoFit/>
          </a:bodyPr>
          <a:lstStyle/>
          <a:p>
            <a:r>
              <a:rPr lang="en-US" altLang="zh-CN" b="1" dirty="0">
                <a:solidFill>
                  <a:srgbClr val="FF0000"/>
                </a:solidFill>
              </a:rPr>
              <a:t>-- - - -51</a:t>
            </a:r>
            <a:endParaRPr lang="zh-CN" altLang="en-US" dirty="0"/>
          </a:p>
        </p:txBody>
      </p:sp>
      <p:sp>
        <p:nvSpPr>
          <p:cNvPr id="14" name="矩形 13"/>
          <p:cNvSpPr/>
          <p:nvPr/>
        </p:nvSpPr>
        <p:spPr>
          <a:xfrm>
            <a:off x="6787485" y="942870"/>
            <a:ext cx="1236236" cy="461665"/>
          </a:xfrm>
          <a:prstGeom prst="rect">
            <a:avLst/>
          </a:prstGeom>
        </p:spPr>
        <p:txBody>
          <a:bodyPr wrap="none">
            <a:spAutoFit/>
          </a:bodyPr>
          <a:lstStyle/>
          <a:p>
            <a:r>
              <a:rPr lang="en-US" altLang="zh-CN" b="1" dirty="0">
                <a:solidFill>
                  <a:srgbClr val="FF0000"/>
                </a:solidFill>
              </a:rPr>
              <a:t>-- - - -51</a:t>
            </a:r>
            <a:endParaRPr lang="zh-CN" altLang="en-US" dirty="0"/>
          </a:p>
        </p:txBody>
      </p:sp>
      <p:sp>
        <p:nvSpPr>
          <p:cNvPr id="15" name="矩形 14"/>
          <p:cNvSpPr/>
          <p:nvPr/>
        </p:nvSpPr>
        <p:spPr>
          <a:xfrm>
            <a:off x="7868195" y="1397129"/>
            <a:ext cx="1236236" cy="461665"/>
          </a:xfrm>
          <a:prstGeom prst="rect">
            <a:avLst/>
          </a:prstGeom>
        </p:spPr>
        <p:txBody>
          <a:bodyPr wrap="none">
            <a:spAutoFit/>
          </a:bodyPr>
          <a:lstStyle/>
          <a:p>
            <a:r>
              <a:rPr lang="en-US" altLang="zh-CN" b="1" dirty="0">
                <a:solidFill>
                  <a:srgbClr val="FF0000"/>
                </a:solidFill>
              </a:rPr>
              <a:t>-- - - -51</a:t>
            </a:r>
            <a:endParaRPr lang="zh-CN" altLang="en-US" dirty="0"/>
          </a:p>
        </p:txBody>
      </p:sp>
      <p:sp>
        <p:nvSpPr>
          <p:cNvPr id="16" name="矩形 15"/>
          <p:cNvSpPr/>
          <p:nvPr/>
        </p:nvSpPr>
        <p:spPr>
          <a:xfrm>
            <a:off x="7908052" y="1897711"/>
            <a:ext cx="1236236" cy="461665"/>
          </a:xfrm>
          <a:prstGeom prst="rect">
            <a:avLst/>
          </a:prstGeom>
        </p:spPr>
        <p:txBody>
          <a:bodyPr wrap="none">
            <a:spAutoFit/>
          </a:bodyPr>
          <a:lstStyle/>
          <a:p>
            <a:r>
              <a:rPr lang="en-US" altLang="zh-CN" b="1" dirty="0">
                <a:solidFill>
                  <a:srgbClr val="FF0000"/>
                </a:solidFill>
              </a:rPr>
              <a:t>-- - - -51</a:t>
            </a:r>
            <a:endParaRPr lang="zh-CN" altLang="en-US" dirty="0"/>
          </a:p>
        </p:txBody>
      </p:sp>
      <p:sp>
        <p:nvSpPr>
          <p:cNvPr id="17" name="矩形 16"/>
          <p:cNvSpPr/>
          <p:nvPr/>
        </p:nvSpPr>
        <p:spPr>
          <a:xfrm>
            <a:off x="6808025" y="2314762"/>
            <a:ext cx="1236236" cy="461665"/>
          </a:xfrm>
          <a:prstGeom prst="rect">
            <a:avLst/>
          </a:prstGeom>
        </p:spPr>
        <p:txBody>
          <a:bodyPr wrap="none">
            <a:spAutoFit/>
          </a:bodyPr>
          <a:lstStyle/>
          <a:p>
            <a:r>
              <a:rPr lang="en-US" altLang="zh-CN" b="1" dirty="0">
                <a:solidFill>
                  <a:srgbClr val="FF0000"/>
                </a:solidFill>
              </a:rPr>
              <a:t>-- - - -51</a:t>
            </a:r>
            <a:endParaRPr lang="zh-CN" altLang="en-US" dirty="0"/>
          </a:p>
        </p:txBody>
      </p:sp>
      <p:sp>
        <p:nvSpPr>
          <p:cNvPr id="18" name="矩形 17"/>
          <p:cNvSpPr/>
          <p:nvPr/>
        </p:nvSpPr>
        <p:spPr>
          <a:xfrm>
            <a:off x="6808025" y="2801242"/>
            <a:ext cx="1236236" cy="461665"/>
          </a:xfrm>
          <a:prstGeom prst="rect">
            <a:avLst/>
          </a:prstGeom>
        </p:spPr>
        <p:txBody>
          <a:bodyPr wrap="none">
            <a:spAutoFit/>
          </a:bodyPr>
          <a:lstStyle/>
          <a:p>
            <a:r>
              <a:rPr lang="en-US" altLang="zh-CN" b="1" dirty="0">
                <a:solidFill>
                  <a:srgbClr val="FF0000"/>
                </a:solidFill>
              </a:rPr>
              <a:t>-- - - -51</a:t>
            </a:r>
            <a:endParaRPr lang="zh-CN" altLang="en-US" dirty="0"/>
          </a:p>
        </p:txBody>
      </p:sp>
      <p:sp>
        <p:nvSpPr>
          <p:cNvPr id="19" name="矩形 18"/>
          <p:cNvSpPr/>
          <p:nvPr/>
        </p:nvSpPr>
        <p:spPr>
          <a:xfrm>
            <a:off x="6417398" y="3217721"/>
            <a:ext cx="492443" cy="461665"/>
          </a:xfrm>
          <a:prstGeom prst="rect">
            <a:avLst/>
          </a:prstGeom>
        </p:spPr>
        <p:txBody>
          <a:bodyPr wrap="none">
            <a:spAutoFit/>
          </a:bodyPr>
          <a:lstStyle/>
          <a:p>
            <a:r>
              <a:rPr lang="en-US" altLang="zh-CN" b="1" dirty="0">
                <a:solidFill>
                  <a:srgbClr val="FF0000"/>
                </a:solidFill>
              </a:rPr>
              <a:t>51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blinds(horizontal)">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blinds(horizontal)">
                                      <p:cBhvr>
                                        <p:cTn id="38" dur="500"/>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Effect transition="in" filter="blinds(horizontal)">
                                      <p:cBhvr>
                                        <p:cTn id="55" dur="500"/>
                                        <p:tgtEl>
                                          <p:spTgt spid="3">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blinds(horizontal)">
                                      <p:cBhvr>
                                        <p:cTn id="60" dur="500"/>
                                        <p:tgtEl>
                                          <p:spTgt spid="3">
                                            <p:txEl>
                                              <p:pRg st="6" end="6"/>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uiExpand="1" build="p"/>
      <p:bldP spid="2" grpId="0"/>
      <p:bldP spid="5" grpId="0"/>
      <p:bldP spid="7" grpId="0"/>
      <p:bldP spid="8" grpId="0"/>
      <p:bldP spid="6" grpId="0"/>
      <p:bldP spid="9" grpId="0"/>
      <p:bldP spid="11" grpId="0"/>
      <p:bldP spid="10" grpId="0"/>
      <p:bldP spid="13" grpId="0"/>
      <p:bldP spid="14" grpId="0"/>
      <p:bldP spid="15" grpId="0"/>
      <p:bldP spid="16" grpId="0"/>
      <p:bldP spid="17" grpId="0"/>
      <p:bldP spid="18" grpId="0"/>
      <p:bldP spid="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noChangeArrowheads="1"/>
          </p:cNvSpPr>
          <p:nvPr>
            <p:ph type="title"/>
          </p:nvPr>
        </p:nvSpPr>
        <p:spPr/>
        <p:txBody>
          <a:bodyPr/>
          <a:lstStyle/>
          <a:p>
            <a:r>
              <a:rPr lang="zh-CN" altLang="en-US"/>
              <a:t>线性探查法</a:t>
            </a:r>
            <a:endParaRPr lang="zh-CN" altLang="en-US"/>
          </a:p>
        </p:txBody>
      </p:sp>
      <p:sp>
        <p:nvSpPr>
          <p:cNvPr id="3" name="内容占位符 2"/>
          <p:cNvSpPr>
            <a:spLocks noGrp="1"/>
          </p:cNvSpPr>
          <p:nvPr>
            <p:ph idx="1"/>
          </p:nvPr>
        </p:nvSpPr>
        <p:spPr>
          <a:xfrm>
            <a:off x="500063" y="1989138"/>
            <a:ext cx="8459787" cy="4114800"/>
          </a:xfrm>
        </p:spPr>
        <p:txBody>
          <a:bodyPr/>
          <a:lstStyle/>
          <a:p>
            <a:pPr marL="0" indent="717550">
              <a:buFont typeface="Wingdings" panose="05000000000000000000" pitchFamily="2" charset="2"/>
              <a:buNone/>
              <a:defRPr/>
            </a:pPr>
            <a:r>
              <a:rPr lang="zh-CN" altLang="en-US" sz="2800" dirty="0"/>
              <a:t>用线性探查法处理冲突时，同义词冲突的解决办法就是</a:t>
            </a:r>
            <a:r>
              <a:rPr lang="en-US" altLang="zh-CN" sz="2800" dirty="0"/>
              <a:t>——</a:t>
            </a:r>
            <a:r>
              <a:rPr lang="zh-CN" altLang="en-US" sz="2800" dirty="0"/>
              <a:t>将冲突元素放置到下一个位置；如果还有冲突继续放置到下一个位置；但这样有可能导致原来非同义词的元素相互冲突，比如上例中的</a:t>
            </a:r>
            <a:r>
              <a:rPr lang="en-US" altLang="zh-CN" sz="2800" dirty="0"/>
              <a:t>15</a:t>
            </a:r>
            <a:r>
              <a:rPr lang="zh-CN" altLang="en-US" sz="2800" dirty="0"/>
              <a:t>和</a:t>
            </a:r>
            <a:r>
              <a:rPr lang="en-US" altLang="zh-CN" sz="2800" dirty="0"/>
              <a:t>68</a:t>
            </a:r>
            <a:r>
              <a:rPr lang="zh-CN" altLang="en-US" sz="2800" dirty="0"/>
              <a:t>，</a:t>
            </a:r>
            <a:endParaRPr lang="en-US" altLang="zh-CN" sz="2800" dirty="0"/>
          </a:p>
          <a:p>
            <a:pPr marL="0" indent="717550">
              <a:buFont typeface="Wingdings" panose="05000000000000000000" pitchFamily="2" charset="2"/>
              <a:buNone/>
              <a:defRPr/>
            </a:pPr>
            <a:r>
              <a:rPr lang="en-US" altLang="zh-CN" sz="2800" dirty="0"/>
              <a:t>Hash(15)=15 mod 13=2</a:t>
            </a:r>
            <a:endParaRPr lang="en-US" altLang="zh-CN" sz="2800" dirty="0"/>
          </a:p>
          <a:p>
            <a:pPr marL="0" indent="717550">
              <a:buFont typeface="Wingdings" panose="05000000000000000000" pitchFamily="2" charset="2"/>
              <a:buNone/>
              <a:defRPr/>
            </a:pPr>
            <a:r>
              <a:rPr lang="en-US" altLang="zh-CN" sz="2800" dirty="0"/>
              <a:t>Hash(68)=68 mod 13=3</a:t>
            </a:r>
            <a:endParaRPr lang="en-US" altLang="zh-CN" sz="2800" dirty="0"/>
          </a:p>
          <a:p>
            <a:pPr marL="0" indent="0">
              <a:buFont typeface="Wingdings" panose="05000000000000000000" pitchFamily="2" charset="2"/>
              <a:buNone/>
              <a:defRPr/>
            </a:pPr>
            <a:r>
              <a:rPr lang="zh-CN" altLang="en-US" sz="2800" dirty="0"/>
              <a:t>不是同义词，但放置</a:t>
            </a:r>
            <a:r>
              <a:rPr lang="en-US" altLang="zh-CN" sz="2800" dirty="0"/>
              <a:t>15</a:t>
            </a:r>
            <a:r>
              <a:rPr lang="zh-CN" altLang="en-US" sz="2800" dirty="0"/>
              <a:t>的时候</a:t>
            </a:r>
            <a:r>
              <a:rPr lang="en-US" altLang="zh-CN" sz="2800" dirty="0"/>
              <a:t>table[2]</a:t>
            </a:r>
            <a:r>
              <a:rPr lang="zh-CN" altLang="en-US" sz="2800" dirty="0"/>
              <a:t>已有元素，所以根据冲突处理方案将</a:t>
            </a:r>
            <a:r>
              <a:rPr lang="en-US" altLang="zh-CN" sz="2800" dirty="0"/>
              <a:t>15</a:t>
            </a:r>
            <a:r>
              <a:rPr lang="zh-CN" altLang="en-US" sz="2800" dirty="0"/>
              <a:t>放置在</a:t>
            </a:r>
            <a:r>
              <a:rPr lang="en-US" altLang="zh-CN" sz="2800" dirty="0"/>
              <a:t>table[3]</a:t>
            </a:r>
            <a:r>
              <a:rPr lang="zh-CN" altLang="en-US" sz="2800" dirty="0"/>
              <a:t>中，导致了两个不是同义词的元素的冲突。</a:t>
            </a:r>
            <a:endParaRPr lang="en-US" altLang="zh-CN" sz="2800" dirty="0"/>
          </a:p>
        </p:txBody>
      </p:sp>
      <p:sp>
        <p:nvSpPr>
          <p:cNvPr id="5" name="圆角矩形标注 4"/>
          <p:cNvSpPr/>
          <p:nvPr/>
        </p:nvSpPr>
        <p:spPr>
          <a:xfrm>
            <a:off x="5500688" y="5857875"/>
            <a:ext cx="3071812" cy="1000125"/>
          </a:xfrm>
          <a:prstGeom prst="wedgeRoundRectCallout">
            <a:avLst>
              <a:gd name="adj1" fmla="val -49924"/>
              <a:gd name="adj2" fmla="val -6576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b="1" dirty="0">
                <a:solidFill>
                  <a:srgbClr val="FF0000"/>
                </a:solidFill>
              </a:rPr>
              <a:t>可以采用二次探查法或者链地址法解决</a:t>
            </a:r>
            <a:endParaRPr lang="zh-CN" altLang="en-US" b="1" dirty="0">
              <a:solidFill>
                <a:srgbClr val="FF0000"/>
              </a:solidFill>
            </a:endParaRPr>
          </a:p>
        </p:txBody>
      </p:sp>
      <p:sp>
        <p:nvSpPr>
          <p:cNvPr id="63493"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A81EF354-BA7B-474D-9AEF-E139E23CF0D8}"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noChangeArrowheads="1"/>
          </p:cNvSpPr>
          <p:nvPr>
            <p:ph type="title"/>
          </p:nvPr>
        </p:nvSpPr>
        <p:spPr/>
        <p:txBody>
          <a:bodyPr/>
          <a:lstStyle/>
          <a:p>
            <a:r>
              <a:rPr lang="zh-CN" altLang="en-US" dirty="0"/>
              <a:t>二次探测法</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500063" y="1989138"/>
                <a:ext cx="8459787" cy="4114800"/>
              </a:xfrm>
            </p:spPr>
            <p:txBody>
              <a:bodyPr/>
              <a:lstStyle/>
              <a:p>
                <a:pPr marL="0" indent="0">
                  <a:buNone/>
                  <a:defRPr/>
                </a:pPr>
                <a:r>
                  <a:rPr lang="en-US" altLang="zh-CN" sz="2800" dirty="0"/>
                  <a:t>      h</a:t>
                </a:r>
                <a:r>
                  <a:rPr lang="en-US" altLang="zh-CN" sz="2800" baseline="-25000" dirty="0"/>
                  <a:t>i</a:t>
                </a:r>
                <a:r>
                  <a:rPr lang="en-US" altLang="zh-CN" sz="2800" dirty="0"/>
                  <a:t> = (Hash(k) + d</a:t>
                </a:r>
                <a:r>
                  <a:rPr lang="en-US" altLang="zh-CN" sz="2800" baseline="-25000" dirty="0"/>
                  <a:t>i</a:t>
                </a:r>
                <a:r>
                  <a:rPr lang="en-US" altLang="zh-CN" sz="2800" dirty="0"/>
                  <a:t>)  MOD  m</a:t>
                </a:r>
              </a:p>
              <a:p>
                <a:pPr marL="0" indent="0">
                  <a:buNone/>
                  <a:defRPr/>
                </a:pPr>
                <a:r>
                  <a:rPr lang="en-US" altLang="zh-CN" sz="2800" dirty="0"/>
                  <a:t>(1)</a:t>
                </a:r>
                <a:r>
                  <a:rPr lang="zh-CN" altLang="en-US" sz="2800" dirty="0"/>
                  <a:t>线性探测：</a:t>
                </a:r>
                <a:r>
                  <a:rPr lang="en-US" altLang="zh-CN" sz="2800" dirty="0"/>
                  <a:t> d</a:t>
                </a:r>
                <a:r>
                  <a:rPr lang="en-US" altLang="zh-CN" sz="2800" baseline="-25000" dirty="0"/>
                  <a:t>i</a:t>
                </a:r>
                <a:r>
                  <a:rPr lang="en-US" altLang="zh-CN" sz="2800" dirty="0"/>
                  <a:t> = 1,2,…,m-1</a:t>
                </a:r>
              </a:p>
              <a:p>
                <a:pPr marL="0" indent="0">
                  <a:buNone/>
                  <a:defRPr/>
                </a:pPr>
                <a:r>
                  <a:rPr lang="en-US" altLang="zh-CN" sz="2800" dirty="0"/>
                  <a:t>(2)</a:t>
                </a:r>
                <a:r>
                  <a:rPr lang="zh-CN" altLang="en-US" sz="2800" dirty="0"/>
                  <a:t>二次探测再散列：</a:t>
                </a:r>
                <a:r>
                  <a:rPr lang="en-US" altLang="zh-CN" sz="2800" dirty="0"/>
                  <a:t>d</a:t>
                </a:r>
                <a:r>
                  <a:rPr lang="en-US" altLang="zh-CN" sz="2800" baseline="-25000" dirty="0"/>
                  <a:t>i</a:t>
                </a:r>
                <a:r>
                  <a:rPr lang="en-US" altLang="zh-CN" sz="2800" dirty="0"/>
                  <a:t>=1</a:t>
                </a:r>
                <a:r>
                  <a:rPr lang="en-US" altLang="zh-CN" sz="2800" baseline="30000" dirty="0"/>
                  <a:t>2</a:t>
                </a:r>
                <a:r>
                  <a:rPr lang="zh-CN" altLang="en-US" sz="2800" dirty="0"/>
                  <a:t>，</a:t>
                </a:r>
                <a:r>
                  <a:rPr lang="en-US" altLang="zh-CN" sz="2800" dirty="0"/>
                  <a:t>-1</a:t>
                </a:r>
                <a:r>
                  <a:rPr lang="en-US" altLang="zh-CN" sz="2800" baseline="30000" dirty="0"/>
                  <a:t>2</a:t>
                </a:r>
                <a:r>
                  <a:rPr lang="zh-CN" altLang="en-US" sz="2800" dirty="0"/>
                  <a:t>，</a:t>
                </a:r>
                <a:r>
                  <a:rPr lang="en-US" altLang="zh-CN" sz="2800" dirty="0"/>
                  <a:t>2</a:t>
                </a:r>
                <a:r>
                  <a:rPr lang="en-US" altLang="zh-CN" sz="2800" baseline="30000" dirty="0"/>
                  <a:t>2</a:t>
                </a:r>
                <a:r>
                  <a:rPr lang="zh-CN" altLang="en-US" sz="2800" dirty="0"/>
                  <a:t>，</a:t>
                </a:r>
                <a:r>
                  <a:rPr lang="en-US" altLang="zh-CN" sz="2800" dirty="0"/>
                  <a:t>-2</a:t>
                </a:r>
                <a:r>
                  <a:rPr lang="en-US" altLang="zh-CN" sz="2800" baseline="30000" dirty="0"/>
                  <a:t>2</a:t>
                </a:r>
                <a:r>
                  <a:rPr lang="zh-CN" altLang="en-US" sz="2800" dirty="0"/>
                  <a:t>，</a:t>
                </a:r>
                <a:r>
                  <a:rPr lang="en-US" altLang="zh-CN" sz="2800" dirty="0"/>
                  <a:t>3</a:t>
                </a:r>
                <a:r>
                  <a:rPr lang="en-US" altLang="zh-CN" sz="2800" baseline="30000" dirty="0"/>
                  <a:t>2</a:t>
                </a:r>
                <a:r>
                  <a:rPr lang="en-US" altLang="zh-CN" sz="2800" dirty="0"/>
                  <a:t>, … , </a:t>
                </a:r>
                <a14:m>
                  <m:oMath xmlns:m="http://schemas.openxmlformats.org/officeDocument/2006/math">
                    <m:r>
                      <a:rPr lang="en-US" altLang="zh-CN" sz="2800" i="1" smtClean="0">
                        <a:latin typeface="Cambria Math" panose="02040503050406030204" pitchFamily="18" charset="0"/>
                        <a:ea typeface="Cambria Math" panose="02040503050406030204" pitchFamily="18" charset="0"/>
                      </a:rPr>
                      <m:t>±</m:t>
                    </m:r>
                  </m:oMath>
                </a14:m>
                <a:r>
                  <a:rPr lang="en-US" altLang="zh-CN" sz="2800" dirty="0"/>
                  <a:t>k</a:t>
                </a:r>
                <a:r>
                  <a:rPr lang="en-US" altLang="zh-CN" sz="2800" baseline="30000" dirty="0"/>
                  <a:t>2</a:t>
                </a:r>
              </a:p>
              <a:p>
                <a:pPr marL="0" indent="0">
                  <a:buNone/>
                  <a:defRPr/>
                </a:pPr>
                <a:r>
                  <a:rPr lang="en-US" altLang="zh-CN" sz="2800" dirty="0"/>
                  <a:t>(3)</a:t>
                </a:r>
                <a:r>
                  <a:rPr lang="zh-CN" altLang="en-US" sz="2800" dirty="0"/>
                  <a:t>伪随机探测再散列：</a:t>
                </a:r>
                <a:r>
                  <a:rPr lang="en-US" altLang="zh-CN" sz="2800" dirty="0"/>
                  <a:t>d</a:t>
                </a:r>
                <a:r>
                  <a:rPr lang="en-US" altLang="zh-CN" sz="2800" baseline="-25000" dirty="0"/>
                  <a:t>i</a:t>
                </a:r>
                <a:r>
                  <a:rPr lang="en-US" altLang="zh-CN" sz="2800" dirty="0"/>
                  <a:t> = </a:t>
                </a:r>
                <a:r>
                  <a:rPr lang="zh-CN" altLang="en-US" sz="2800" dirty="0"/>
                  <a:t>伪随机数序列  </a:t>
                </a:r>
                <a:endParaRPr lang="en-US" altLang="zh-CN" sz="2800" dirty="0"/>
              </a:p>
              <a:p>
                <a:pPr marL="0" indent="0">
                  <a:buNone/>
                  <a:defRPr/>
                </a:pPr>
                <a:endParaRPr lang="en-US" altLang="zh-CN" sz="2800" dirty="0"/>
              </a:p>
              <a:p>
                <a:pPr marL="0" indent="0">
                  <a:buNone/>
                  <a:defRPr/>
                </a:pPr>
                <a:r>
                  <a:rPr lang="en-US" altLang="zh-CN" sz="2800" dirty="0"/>
                  <a:t>   </a:t>
                </a:r>
                <a:endParaRPr lang="zh-CN" altLang="en-US" sz="2800" dirty="0"/>
              </a:p>
              <a:p>
                <a:pPr marL="0" indent="0">
                  <a:buFont typeface="Wingdings" panose="05000000000000000000" pitchFamily="2" charset="2"/>
                  <a:buNone/>
                  <a:defRPr/>
                </a:pPr>
                <a:endParaRPr lang="en-US" altLang="zh-CN" sz="28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500063" y="1989138"/>
                <a:ext cx="8459787" cy="4114800"/>
              </a:xfrm>
              <a:blipFill rotWithShape="1">
                <a:blip r:embed="rId1"/>
                <a:stretch>
                  <a:fillRect l="-1441" t="-1481" r="-504"/>
                </a:stretch>
              </a:blipFill>
            </p:spPr>
            <p:txBody>
              <a:bodyPr/>
              <a:lstStyle/>
              <a:p>
                <a:r>
                  <a:rPr lang="zh-CN" altLang="en-US">
                    <a:noFill/>
                  </a:rPr>
                  <a:t> </a:t>
                </a:r>
                <a:endParaRPr lang="zh-CN" altLang="en-US">
                  <a:noFill/>
                </a:endParaRPr>
              </a:p>
            </p:txBody>
          </p:sp>
        </mc:Fallback>
      </mc:AlternateContent>
      <p:sp>
        <p:nvSpPr>
          <p:cNvPr id="63493"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A81EF354-BA7B-474D-9AEF-E139E23CF0D8}" type="slidenum">
              <a:rPr lang="zh-CN" altLang="en-US" sz="1400"/>
            </a:fld>
            <a:endParaRPr lang="en-US" altLang="zh-CN" sz="14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zh-CN" altLang="en-US" sz="4000"/>
              <a:t>链地址法</a:t>
            </a:r>
            <a:endParaRPr lang="zh-CN" altLang="en-US" sz="4000"/>
          </a:p>
        </p:txBody>
      </p:sp>
      <p:sp>
        <p:nvSpPr>
          <p:cNvPr id="64515" name="Rectangle 3"/>
          <p:cNvSpPr>
            <a:spLocks noGrp="1" noChangeArrowheads="1"/>
          </p:cNvSpPr>
          <p:nvPr>
            <p:ph type="body" idx="1"/>
          </p:nvPr>
        </p:nvSpPr>
        <p:spPr>
          <a:xfrm>
            <a:off x="685800" y="2060848"/>
            <a:ext cx="7772400" cy="4114800"/>
          </a:xfrm>
        </p:spPr>
        <p:txBody>
          <a:bodyPr/>
          <a:lstStyle/>
          <a:p>
            <a:pPr marL="0" indent="539750" eaLnBrk="1" hangingPunct="1">
              <a:buFont typeface="Wingdings" panose="05000000000000000000" pitchFamily="2" charset="2"/>
              <a:buNone/>
            </a:pPr>
            <a:r>
              <a:rPr lang="zh-CN" altLang="en-US" sz="2800" dirty="0"/>
              <a:t>将所有关键字为同义词的记录链接在同一个单链表中。</a:t>
            </a:r>
            <a:endParaRPr lang="en-US" altLang="zh-CN" sz="2800" dirty="0"/>
          </a:p>
          <a:p>
            <a:pPr marL="0" indent="539750" eaLnBrk="1" hangingPunct="1">
              <a:buFont typeface="Wingdings" panose="05000000000000000000" pitchFamily="2" charset="2"/>
              <a:buNone/>
            </a:pPr>
            <a:r>
              <a:rPr lang="zh-CN" altLang="en-US" sz="2800" dirty="0"/>
              <a:t>例如，某记录的关键字集合为（</a:t>
            </a:r>
            <a:r>
              <a:rPr lang="en-US" altLang="zh-CN" sz="2800" dirty="0"/>
              <a:t>13</a:t>
            </a:r>
            <a:r>
              <a:rPr lang="zh-CN" altLang="en-US" sz="2800" dirty="0"/>
              <a:t>，</a:t>
            </a:r>
            <a:r>
              <a:rPr lang="en-US" altLang="zh-CN" sz="2800" dirty="0"/>
              <a:t>41</a:t>
            </a:r>
            <a:r>
              <a:rPr lang="zh-CN" altLang="en-US" sz="2800" dirty="0"/>
              <a:t>，</a:t>
            </a:r>
            <a:r>
              <a:rPr lang="en-US" altLang="zh-CN" sz="2800" dirty="0"/>
              <a:t>15</a:t>
            </a:r>
            <a:r>
              <a:rPr lang="zh-CN" altLang="en-US" sz="2800" dirty="0"/>
              <a:t>，</a:t>
            </a:r>
            <a:r>
              <a:rPr lang="en-US" altLang="zh-CN" sz="2800" dirty="0"/>
              <a:t>44</a:t>
            </a:r>
            <a:r>
              <a:rPr lang="zh-CN" altLang="en-US" sz="2800" dirty="0"/>
              <a:t>，</a:t>
            </a:r>
            <a:r>
              <a:rPr lang="en-US" altLang="zh-CN" sz="2800" dirty="0"/>
              <a:t>06</a:t>
            </a:r>
            <a:r>
              <a:rPr lang="zh-CN" altLang="en-US" sz="2800" dirty="0"/>
              <a:t>，</a:t>
            </a:r>
            <a:r>
              <a:rPr lang="en-US" altLang="zh-CN" sz="2800" dirty="0"/>
              <a:t>68</a:t>
            </a:r>
            <a:r>
              <a:rPr lang="zh-CN" altLang="en-US" sz="2800" dirty="0"/>
              <a:t>，</a:t>
            </a:r>
            <a:r>
              <a:rPr lang="en-US" altLang="zh-CN" sz="2800" dirty="0"/>
              <a:t>25</a:t>
            </a:r>
            <a:r>
              <a:rPr lang="zh-CN" altLang="en-US" sz="2800" dirty="0"/>
              <a:t>，</a:t>
            </a:r>
            <a:r>
              <a:rPr lang="en-US" altLang="zh-CN" sz="2800" dirty="0"/>
              <a:t>12</a:t>
            </a:r>
            <a:r>
              <a:rPr lang="zh-CN" altLang="en-US" sz="2800" dirty="0"/>
              <a:t>，</a:t>
            </a:r>
            <a:r>
              <a:rPr lang="en-US" altLang="zh-CN" sz="2800" dirty="0"/>
              <a:t>38</a:t>
            </a:r>
            <a:r>
              <a:rPr lang="zh-CN" altLang="en-US" sz="2800" dirty="0"/>
              <a:t>，</a:t>
            </a:r>
            <a:r>
              <a:rPr lang="en-US" altLang="zh-CN" sz="2800" dirty="0"/>
              <a:t>64</a:t>
            </a:r>
            <a:r>
              <a:rPr lang="zh-CN" altLang="en-US" sz="2800" dirty="0"/>
              <a:t>，</a:t>
            </a:r>
            <a:r>
              <a:rPr lang="en-US" altLang="zh-CN" sz="2800" dirty="0"/>
              <a:t>19</a:t>
            </a:r>
            <a:r>
              <a:rPr lang="zh-CN" altLang="en-US" sz="2800" dirty="0"/>
              <a:t>，</a:t>
            </a:r>
            <a:r>
              <a:rPr lang="en-US" altLang="zh-CN" sz="2800" dirty="0"/>
              <a:t>49</a:t>
            </a:r>
            <a:r>
              <a:rPr lang="zh-CN" altLang="en-US" sz="2800" dirty="0"/>
              <a:t>），共有</a:t>
            </a:r>
            <a:r>
              <a:rPr lang="en-US" altLang="zh-CN" sz="2800" dirty="0"/>
              <a:t>12</a:t>
            </a:r>
            <a:r>
              <a:rPr lang="zh-CN" altLang="en-US" sz="2800" dirty="0"/>
              <a:t>个记录，散列函数为</a:t>
            </a:r>
            <a:r>
              <a:rPr lang="en-US" altLang="zh-CN" sz="2800" dirty="0"/>
              <a:t>Hash(key) = key MOD 13</a:t>
            </a:r>
            <a:r>
              <a:rPr lang="zh-CN" altLang="en-US" sz="2800" dirty="0"/>
              <a:t>，函数值域为</a:t>
            </a:r>
            <a:r>
              <a:rPr lang="en-US" altLang="zh-CN" sz="2800" dirty="0"/>
              <a:t>0 </a:t>
            </a:r>
            <a:r>
              <a:rPr lang="zh-CN" altLang="en-US" sz="2800" dirty="0"/>
              <a:t>～ </a:t>
            </a:r>
            <a:r>
              <a:rPr lang="en-US" altLang="zh-CN" sz="2800" dirty="0"/>
              <a:t>12</a:t>
            </a:r>
            <a:r>
              <a:rPr lang="zh-CN" altLang="en-US" sz="2800" dirty="0"/>
              <a:t>，散列表定义为</a:t>
            </a:r>
            <a:r>
              <a:rPr lang="en-US" altLang="zh-CN" sz="2800" dirty="0"/>
              <a:t>table</a:t>
            </a:r>
            <a:r>
              <a:rPr lang="zh-CN" altLang="en-US" sz="2800" dirty="0"/>
              <a:t>［</a:t>
            </a:r>
            <a:r>
              <a:rPr lang="en-US" altLang="zh-CN" sz="2800" dirty="0"/>
              <a:t>13</a:t>
            </a:r>
            <a:r>
              <a:rPr lang="zh-CN" altLang="en-US" sz="2800" dirty="0"/>
              <a:t>］，链地址法的散列表如下。</a:t>
            </a:r>
            <a:endParaRPr lang="zh-CN" altLang="en-US" sz="2800" dirty="0">
              <a:latin typeface="宋体" panose="02010600030101010101" pitchFamily="2" charset="-122"/>
            </a:endParaRPr>
          </a:p>
          <a:p>
            <a:pPr marL="0" indent="539750" eaLnBrk="1" hangingPunct="1">
              <a:buFont typeface="Wingdings" panose="05000000000000000000" pitchFamily="2" charset="2"/>
              <a:buNone/>
            </a:pPr>
            <a:endParaRPr lang="zh-CN" altLang="en-US" sz="2800" dirty="0"/>
          </a:p>
        </p:txBody>
      </p:sp>
      <p:sp>
        <p:nvSpPr>
          <p:cNvPr id="64516"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A52DEE2-BBDD-4939-A5D6-D213F14B5A03}" type="slidenum">
              <a:rPr lang="zh-CN" altLang="en-US" sz="1400"/>
            </a:fld>
            <a:endParaRPr lang="en-US" altLang="zh-CN" sz="14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noChangeArrowheads="1"/>
          </p:cNvSpPr>
          <p:nvPr>
            <p:ph type="title"/>
          </p:nvPr>
        </p:nvSpPr>
        <p:spPr>
          <a:xfrm>
            <a:off x="428625" y="428625"/>
            <a:ext cx="7793038" cy="839788"/>
          </a:xfrm>
        </p:spPr>
        <p:txBody>
          <a:bodyPr/>
          <a:lstStyle/>
          <a:p>
            <a:r>
              <a:rPr lang="zh-CN" altLang="en-US"/>
              <a:t>链地址法示例</a:t>
            </a:r>
            <a:r>
              <a:rPr lang="en-US" altLang="zh-CN"/>
              <a:t>1</a:t>
            </a:r>
            <a:endParaRPr lang="zh-CN" altLang="en-US"/>
          </a:p>
        </p:txBody>
      </p:sp>
      <p:sp>
        <p:nvSpPr>
          <p:cNvPr id="65539" name="内容占位符 2"/>
          <p:cNvSpPr>
            <a:spLocks noGrp="1" noChangeArrowheads="1"/>
          </p:cNvSpPr>
          <p:nvPr>
            <p:ph idx="1"/>
          </p:nvPr>
        </p:nvSpPr>
        <p:spPr>
          <a:xfrm>
            <a:off x="214313" y="1989138"/>
            <a:ext cx="3214687" cy="4114800"/>
          </a:xfrm>
        </p:spPr>
        <p:txBody>
          <a:bodyPr/>
          <a:lstStyle/>
          <a:p>
            <a:pPr>
              <a:buFont typeface="Wingdings" panose="05000000000000000000" pitchFamily="2" charset="2"/>
              <a:buNone/>
            </a:pPr>
            <a:r>
              <a:rPr lang="en-US" altLang="zh-CN" sz="2800"/>
              <a:t>Hash(key) =</a:t>
            </a:r>
            <a:endParaRPr lang="en-US" altLang="zh-CN" sz="2800"/>
          </a:p>
          <a:p>
            <a:pPr>
              <a:buFont typeface="Wingdings" panose="05000000000000000000" pitchFamily="2" charset="2"/>
              <a:buNone/>
            </a:pPr>
            <a:r>
              <a:rPr lang="en-US" altLang="zh-CN" sz="2800"/>
              <a:t>       key MOD 13</a:t>
            </a:r>
            <a:endParaRPr lang="zh-CN" altLang="en-US" sz="2800"/>
          </a:p>
          <a:p>
            <a:pPr>
              <a:buFont typeface="Wingdings" panose="05000000000000000000" pitchFamily="2" charset="2"/>
              <a:buNone/>
            </a:pPr>
            <a:r>
              <a:rPr lang="zh-CN" altLang="en-US" sz="2800"/>
              <a:t>关键字集合为</a:t>
            </a:r>
            <a:endParaRPr lang="en-US" altLang="zh-CN" sz="2800"/>
          </a:p>
          <a:p>
            <a:pPr>
              <a:buFont typeface="Wingdings" panose="05000000000000000000" pitchFamily="2" charset="2"/>
              <a:buNone/>
            </a:pPr>
            <a:r>
              <a:rPr lang="zh-CN" altLang="en-US" sz="2800"/>
              <a:t>（</a:t>
            </a:r>
            <a:r>
              <a:rPr lang="en-US" altLang="zh-CN" sz="2800"/>
              <a:t>13</a:t>
            </a:r>
            <a:r>
              <a:rPr lang="zh-CN" altLang="en-US" sz="2800"/>
              <a:t>，</a:t>
            </a:r>
            <a:r>
              <a:rPr lang="en-US" altLang="zh-CN" sz="2800"/>
              <a:t>41</a:t>
            </a:r>
            <a:r>
              <a:rPr lang="zh-CN" altLang="en-US" sz="2800"/>
              <a:t>，</a:t>
            </a:r>
            <a:r>
              <a:rPr lang="en-US" altLang="zh-CN" sz="2800"/>
              <a:t>15</a:t>
            </a:r>
            <a:r>
              <a:rPr lang="zh-CN" altLang="en-US" sz="2800"/>
              <a:t>，</a:t>
            </a:r>
            <a:r>
              <a:rPr lang="en-US" altLang="zh-CN" sz="2800"/>
              <a:t>44</a:t>
            </a:r>
            <a:r>
              <a:rPr lang="zh-CN" altLang="en-US" sz="2800"/>
              <a:t>，</a:t>
            </a:r>
            <a:r>
              <a:rPr lang="en-US" altLang="zh-CN" sz="2800"/>
              <a:t>06</a:t>
            </a:r>
            <a:r>
              <a:rPr lang="zh-CN" altLang="en-US" sz="2800"/>
              <a:t>，</a:t>
            </a:r>
            <a:r>
              <a:rPr lang="en-US" altLang="zh-CN" sz="2800"/>
              <a:t>68</a:t>
            </a:r>
            <a:r>
              <a:rPr lang="zh-CN" altLang="en-US" sz="2800"/>
              <a:t>，</a:t>
            </a:r>
            <a:r>
              <a:rPr lang="en-US" altLang="zh-CN" sz="2800"/>
              <a:t>25</a:t>
            </a:r>
            <a:r>
              <a:rPr lang="zh-CN" altLang="en-US" sz="2800"/>
              <a:t>，</a:t>
            </a:r>
            <a:r>
              <a:rPr lang="en-US" altLang="zh-CN" sz="2800"/>
              <a:t>12</a:t>
            </a:r>
            <a:r>
              <a:rPr lang="zh-CN" altLang="en-US" sz="2800"/>
              <a:t>，</a:t>
            </a:r>
            <a:r>
              <a:rPr lang="en-US" altLang="zh-CN" sz="2800"/>
              <a:t>38</a:t>
            </a:r>
            <a:r>
              <a:rPr lang="zh-CN" altLang="en-US" sz="2800"/>
              <a:t>，</a:t>
            </a:r>
            <a:r>
              <a:rPr lang="en-US" altLang="zh-CN" sz="2800"/>
              <a:t>64</a:t>
            </a:r>
            <a:r>
              <a:rPr lang="zh-CN" altLang="en-US" sz="2800"/>
              <a:t>，</a:t>
            </a:r>
            <a:r>
              <a:rPr lang="en-US" altLang="zh-CN" sz="2800"/>
              <a:t>19</a:t>
            </a:r>
            <a:r>
              <a:rPr lang="zh-CN" altLang="en-US" sz="2800"/>
              <a:t>，</a:t>
            </a:r>
            <a:r>
              <a:rPr lang="en-US" altLang="zh-CN" sz="2800"/>
              <a:t>49</a:t>
            </a:r>
            <a:r>
              <a:rPr lang="zh-CN" altLang="en-US" sz="2800"/>
              <a:t>），</a:t>
            </a:r>
            <a:endParaRPr lang="en-US" altLang="zh-CN" sz="2800"/>
          </a:p>
        </p:txBody>
      </p:sp>
      <p:pic>
        <p:nvPicPr>
          <p:cNvPr id="880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90913" y="1928813"/>
            <a:ext cx="5653087"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8067" name="Object 6"/>
          <p:cNvGraphicFramePr>
            <a:graphicFrameLocks noChangeAspect="1"/>
          </p:cNvGraphicFramePr>
          <p:nvPr/>
        </p:nvGraphicFramePr>
        <p:xfrm>
          <a:off x="3714750" y="1000125"/>
          <a:ext cx="5081588" cy="835025"/>
        </p:xfrm>
        <a:graphic>
          <a:graphicData uri="http://schemas.openxmlformats.org/presentationml/2006/ole">
            <mc:AlternateContent xmlns:mc="http://schemas.openxmlformats.org/markup-compatibility/2006">
              <mc:Choice xmlns:v="urn:schemas-microsoft-com:vml" Requires="v">
                <p:oleObj spid="_x0000_s65638" name="Equation" r:id="rId2" imgW="2463800" imgH="393700" progId="Equation.3">
                  <p:embed/>
                </p:oleObj>
              </mc:Choice>
              <mc:Fallback>
                <p:oleObj name="Equation" r:id="rId2" imgW="2463800" imgH="393700"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0" y="1000125"/>
                        <a:ext cx="5081588"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542"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93A18F4E-F601-42FD-BF23-292AB7D6FC35}"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8066"/>
                                        </p:tgtEl>
                                        <p:attrNameLst>
                                          <p:attrName>style.visibility</p:attrName>
                                        </p:attrNameLst>
                                      </p:cBhvr>
                                      <p:to>
                                        <p:strVal val="visible"/>
                                      </p:to>
                                    </p:set>
                                    <p:animEffect transition="in" filter="blinds(horizontal)">
                                      <p:cBhvr>
                                        <p:cTn id="7" dur="500"/>
                                        <p:tgtEl>
                                          <p:spTgt spid="8806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8067"/>
                                        </p:tgtEl>
                                        <p:attrNameLst>
                                          <p:attrName>style.visibility</p:attrName>
                                        </p:attrNameLst>
                                      </p:cBhvr>
                                      <p:to>
                                        <p:strVal val="visible"/>
                                      </p:to>
                                    </p:set>
                                    <p:animEffect transition="in" filter="blinds(horizontal)">
                                      <p:cBhvr>
                                        <p:cTn id="12" dur="500"/>
                                        <p:tgtEl>
                                          <p:spTgt spid="88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Grp="1" noChangeArrowheads="1"/>
          </p:cNvSpPr>
          <p:nvPr>
            <p:ph type="body" idx="1"/>
          </p:nvPr>
        </p:nvSpPr>
        <p:spPr>
          <a:xfrm>
            <a:off x="1042988" y="1125538"/>
            <a:ext cx="7772400" cy="660400"/>
          </a:xfrm>
        </p:spPr>
        <p:txBody>
          <a:bodyPr/>
          <a:lstStyle/>
          <a:p>
            <a:pPr eaLnBrk="1" hangingPunct="1">
              <a:buFont typeface="Wingdings" panose="05000000000000000000" pitchFamily="2" charset="2"/>
              <a:buNone/>
            </a:pPr>
            <a:r>
              <a:rPr lang="zh-CN" altLang="en-US" sz="3600">
                <a:solidFill>
                  <a:srgbClr val="003399"/>
                </a:solidFill>
              </a:rPr>
              <a:t>链地址法 示例</a:t>
            </a:r>
            <a:r>
              <a:rPr lang="en-US" altLang="zh-CN" sz="3600">
                <a:solidFill>
                  <a:srgbClr val="003399"/>
                </a:solidFill>
              </a:rPr>
              <a:t>2</a:t>
            </a:r>
            <a:endParaRPr lang="zh-CN" altLang="en-US" sz="3600">
              <a:solidFill>
                <a:srgbClr val="003399"/>
              </a:solidFill>
            </a:endParaRPr>
          </a:p>
        </p:txBody>
      </p:sp>
      <p:pic>
        <p:nvPicPr>
          <p:cNvPr id="6151" name="Picture 5" descr="8d1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19475" y="2133600"/>
            <a:ext cx="5724525"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Rectangle 7"/>
          <p:cNvSpPr>
            <a:spLocks noChangeArrowheads="1"/>
          </p:cNvSpPr>
          <p:nvPr/>
        </p:nvSpPr>
        <p:spPr bwMode="auto">
          <a:xfrm>
            <a:off x="0" y="3267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b="0"/>
          </a:p>
        </p:txBody>
      </p:sp>
      <p:graphicFrame>
        <p:nvGraphicFramePr>
          <p:cNvPr id="6146" name="Object 6"/>
          <p:cNvGraphicFramePr>
            <a:graphicFrameLocks noChangeAspect="1"/>
          </p:cNvGraphicFramePr>
          <p:nvPr/>
        </p:nvGraphicFramePr>
        <p:xfrm>
          <a:off x="1000125" y="5857875"/>
          <a:ext cx="4321175" cy="835025"/>
        </p:xfrm>
        <a:graphic>
          <a:graphicData uri="http://schemas.openxmlformats.org/presentationml/2006/ole">
            <mc:AlternateContent xmlns:mc="http://schemas.openxmlformats.org/markup-compatibility/2006">
              <mc:Choice xmlns:v="urn:schemas-microsoft-com:vml" Requires="v">
                <p:oleObj spid="_x0000_s66655" name="公式" r:id="rId2" imgW="2095500" imgH="393700" progId="Equation.3">
                  <p:embed/>
                </p:oleObj>
              </mc:Choice>
              <mc:Fallback>
                <p:oleObj name="公式" r:id="rId2" imgW="2095500" imgH="393700"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25" y="5857875"/>
                        <a:ext cx="4321175"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566" name="TextBox 9"/>
          <p:cNvSpPr txBox="1">
            <a:spLocks noChangeArrowheads="1"/>
          </p:cNvSpPr>
          <p:nvPr/>
        </p:nvSpPr>
        <p:spPr bwMode="auto">
          <a:xfrm>
            <a:off x="642938" y="2214563"/>
            <a:ext cx="2786062"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b="0"/>
              <a:t>Hash(key) =</a:t>
            </a:r>
            <a:endParaRPr lang="en-US" altLang="zh-CN" sz="2800" b="0"/>
          </a:p>
          <a:p>
            <a:pPr eaLnBrk="1" hangingPunct="1">
              <a:spcBef>
                <a:spcPct val="0"/>
              </a:spcBef>
              <a:buClrTx/>
              <a:buSzTx/>
              <a:buFontTx/>
              <a:buNone/>
            </a:pPr>
            <a:r>
              <a:rPr lang="en-US" altLang="zh-CN" sz="2800" b="0"/>
              <a:t>       key MOD 10</a:t>
            </a:r>
            <a:endParaRPr lang="zh-CN" altLang="en-US" sz="2800" b="0"/>
          </a:p>
          <a:p>
            <a:pPr eaLnBrk="1" hangingPunct="1">
              <a:spcBef>
                <a:spcPct val="0"/>
              </a:spcBef>
              <a:buClrTx/>
              <a:buSzTx/>
              <a:buFontTx/>
              <a:buNone/>
            </a:pPr>
            <a:r>
              <a:rPr lang="zh-CN" altLang="en-US" sz="2800" b="0"/>
              <a:t>关键字集合为</a:t>
            </a:r>
            <a:endParaRPr lang="en-US" altLang="zh-CN" sz="2800" b="0"/>
          </a:p>
          <a:p>
            <a:pPr eaLnBrk="1" hangingPunct="1">
              <a:spcBef>
                <a:spcPct val="0"/>
              </a:spcBef>
              <a:buClrTx/>
              <a:buSzTx/>
              <a:buFontTx/>
              <a:buNone/>
            </a:pPr>
            <a:r>
              <a:rPr lang="zh-CN" altLang="en-US" sz="2800" b="0"/>
              <a:t>（</a:t>
            </a:r>
            <a:r>
              <a:rPr lang="en-US" altLang="zh-CN" sz="2800" b="0"/>
              <a:t>1</a:t>
            </a:r>
            <a:r>
              <a:rPr lang="zh-CN" altLang="en-US" sz="2800" b="0"/>
              <a:t>，</a:t>
            </a:r>
            <a:r>
              <a:rPr lang="en-US" altLang="zh-CN" sz="2800" b="0"/>
              <a:t>12</a:t>
            </a:r>
            <a:r>
              <a:rPr lang="zh-CN" altLang="en-US" sz="2800" b="0"/>
              <a:t>，</a:t>
            </a:r>
            <a:r>
              <a:rPr lang="en-US" altLang="zh-CN" sz="2800" b="0"/>
              <a:t>3</a:t>
            </a:r>
            <a:r>
              <a:rPr lang="zh-CN" altLang="en-US" sz="2800" b="0"/>
              <a:t>，</a:t>
            </a:r>
            <a:r>
              <a:rPr lang="en-US" altLang="zh-CN" sz="2800" b="0"/>
              <a:t>4</a:t>
            </a:r>
            <a:r>
              <a:rPr lang="zh-CN" altLang="en-US" sz="2800" b="0"/>
              <a:t>，</a:t>
            </a:r>
            <a:r>
              <a:rPr lang="en-US" altLang="zh-CN" sz="2800" b="0"/>
              <a:t>14</a:t>
            </a:r>
            <a:r>
              <a:rPr lang="zh-CN" altLang="en-US" sz="2800" b="0"/>
              <a:t>，</a:t>
            </a:r>
            <a:r>
              <a:rPr lang="en-US" altLang="zh-CN" sz="2800" b="0"/>
              <a:t>74</a:t>
            </a:r>
            <a:r>
              <a:rPr lang="zh-CN" altLang="en-US" sz="2800" b="0"/>
              <a:t>，</a:t>
            </a:r>
            <a:r>
              <a:rPr lang="en-US" altLang="zh-CN" sz="2800" b="0"/>
              <a:t>6</a:t>
            </a:r>
            <a:r>
              <a:rPr lang="zh-CN" altLang="en-US" sz="2800" b="0"/>
              <a:t>，</a:t>
            </a:r>
            <a:r>
              <a:rPr lang="en-US" altLang="zh-CN" sz="2800" b="0"/>
              <a:t>16</a:t>
            </a:r>
            <a:r>
              <a:rPr lang="zh-CN" altLang="en-US" sz="2800" b="0"/>
              <a:t>，</a:t>
            </a:r>
            <a:r>
              <a:rPr lang="en-US" altLang="zh-CN" sz="2800" b="0"/>
              <a:t>96</a:t>
            </a:r>
            <a:r>
              <a:rPr lang="zh-CN" altLang="en-US" sz="2800" b="0"/>
              <a:t>，</a:t>
            </a:r>
            <a:r>
              <a:rPr lang="en-US" altLang="zh-CN" sz="2800" b="0"/>
              <a:t>9</a:t>
            </a:r>
            <a:r>
              <a:rPr lang="zh-CN" altLang="en-US" sz="2800" b="0"/>
              <a:t>），</a:t>
            </a:r>
            <a:endParaRPr lang="en-US" altLang="zh-CN" sz="2800" b="0"/>
          </a:p>
          <a:p>
            <a:pPr eaLnBrk="1" hangingPunct="1">
              <a:spcBef>
                <a:spcPct val="0"/>
              </a:spcBef>
              <a:buClrTx/>
              <a:buSzTx/>
              <a:buFontTx/>
              <a:buNone/>
            </a:pPr>
            <a:endParaRPr lang="zh-CN" altLang="en-US" sz="2800" b="0"/>
          </a:p>
        </p:txBody>
      </p:sp>
      <p:sp>
        <p:nvSpPr>
          <p:cNvPr id="66567"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D252FD4F-C10E-4A14-A214-57639FCE42DB}"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51"/>
                                        </p:tgtEl>
                                        <p:attrNameLst>
                                          <p:attrName>style.visibility</p:attrName>
                                        </p:attrNameLst>
                                      </p:cBhvr>
                                      <p:to>
                                        <p:strVal val="visible"/>
                                      </p:to>
                                    </p:set>
                                    <p:animEffect transition="in" filter="blinds(horizontal)">
                                      <p:cBhvr>
                                        <p:cTn id="7" dur="500"/>
                                        <p:tgtEl>
                                          <p:spTgt spid="615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blinds(horizontal)">
                                      <p:cBhvr>
                                        <p:cTn id="12"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noChangeArrowheads="1"/>
          </p:cNvSpPr>
          <p:nvPr>
            <p:ph type="title"/>
          </p:nvPr>
        </p:nvSpPr>
        <p:spPr/>
        <p:txBody>
          <a:bodyPr/>
          <a:lstStyle/>
          <a:p>
            <a:r>
              <a:rPr lang="zh-CN" altLang="en-US"/>
              <a:t>效率分析</a:t>
            </a:r>
            <a:endParaRPr lang="zh-CN" altLang="en-US"/>
          </a:p>
        </p:txBody>
      </p:sp>
      <p:sp>
        <p:nvSpPr>
          <p:cNvPr id="3" name="内容占位符 2"/>
          <p:cNvSpPr>
            <a:spLocks noGrp="1" noChangeArrowheads="1"/>
          </p:cNvSpPr>
          <p:nvPr>
            <p:ph idx="1"/>
          </p:nvPr>
        </p:nvSpPr>
        <p:spPr>
          <a:xfrm>
            <a:off x="714375" y="1989138"/>
            <a:ext cx="8245475" cy="4114800"/>
          </a:xfrm>
        </p:spPr>
        <p:txBody>
          <a:bodyPr/>
          <a:lstStyle/>
          <a:p>
            <a:pPr marL="0" indent="539750">
              <a:buFont typeface="Wingdings" panose="05000000000000000000" pitchFamily="2" charset="2"/>
              <a:buNone/>
            </a:pPr>
            <a:r>
              <a:rPr lang="zh-CN" altLang="en-US" sz="2800" dirty="0"/>
              <a:t>当使用链地址法处理冲突时，同义词单链表是动态的，冲突越多，链表越长，因此要设计好的散列函数时数据元素尽量均匀。</a:t>
            </a:r>
            <a:endParaRPr lang="en-US" altLang="zh-CN" sz="2800" dirty="0"/>
          </a:p>
          <a:p>
            <a:pPr marL="0" indent="539750">
              <a:buFont typeface="Wingdings" panose="05000000000000000000" pitchFamily="2" charset="2"/>
              <a:buNone/>
            </a:pPr>
            <a:r>
              <a:rPr lang="zh-CN" altLang="en-US" sz="2800" dirty="0"/>
              <a:t>若没有冲突，查找和删除、插入的时间复杂度为</a:t>
            </a:r>
            <a:r>
              <a:rPr lang="en-US" altLang="zh-CN" sz="2800" dirty="0"/>
              <a:t>O(1)</a:t>
            </a:r>
            <a:r>
              <a:rPr lang="zh-CN" altLang="en-US" sz="2800" dirty="0"/>
              <a:t>。</a:t>
            </a:r>
            <a:endParaRPr lang="en-US" altLang="zh-CN" sz="2800" dirty="0"/>
          </a:p>
          <a:p>
            <a:pPr marL="0" indent="539750">
              <a:buFont typeface="Wingdings" panose="05000000000000000000" pitchFamily="2" charset="2"/>
              <a:buNone/>
            </a:pPr>
            <a:r>
              <a:rPr lang="zh-CN" altLang="en-US" sz="2800" dirty="0"/>
              <a:t>当出现冲突，则可以插入到表尾，则插入时间复杂度为</a:t>
            </a:r>
            <a:r>
              <a:rPr lang="en-US" altLang="zh-CN" sz="2800" dirty="0"/>
              <a:t>O(m)</a:t>
            </a:r>
            <a:r>
              <a:rPr lang="zh-CN" altLang="en-US" sz="2800" dirty="0"/>
              <a:t>，查找的平均比较长度为</a:t>
            </a:r>
            <a:r>
              <a:rPr lang="en-US" altLang="zh-CN" sz="2800" dirty="0"/>
              <a:t>O(m/2),m</a:t>
            </a:r>
            <a:r>
              <a:rPr lang="zh-CN" altLang="en-US" sz="2800" dirty="0"/>
              <a:t>为一条同义词单链表的长度。查找不成功的比较次数为</a:t>
            </a:r>
            <a:r>
              <a:rPr lang="en-US" altLang="zh-CN" sz="2800" dirty="0"/>
              <a:t>m</a:t>
            </a:r>
            <a:r>
              <a:rPr lang="zh-CN" altLang="en-US" sz="2800" dirty="0"/>
              <a:t>，查找和删除的时间复杂度为</a:t>
            </a:r>
            <a:r>
              <a:rPr lang="en-US" altLang="zh-CN" sz="2800" dirty="0"/>
              <a:t>O(m)</a:t>
            </a:r>
            <a:r>
              <a:rPr lang="zh-CN" altLang="en-US" sz="2800" dirty="0"/>
              <a:t>。</a:t>
            </a:r>
            <a:endParaRPr lang="zh-CN" altLang="en-US" sz="2800" dirty="0"/>
          </a:p>
        </p:txBody>
      </p:sp>
      <p:sp>
        <p:nvSpPr>
          <p:cNvPr id="67588"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9075120C-EB38-4A38-B88C-1F175E28AFD1}"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tLang="zh-CN" sz="4000" dirty="0"/>
              <a:t>8.4   </a:t>
            </a:r>
            <a:r>
              <a:rPr lang="zh-CN" altLang="en-US" sz="4000" dirty="0"/>
              <a:t>树结构的查找</a:t>
            </a:r>
            <a:endParaRPr lang="zh-CN" altLang="en-US" sz="4000" dirty="0"/>
          </a:p>
        </p:txBody>
      </p:sp>
      <p:sp>
        <p:nvSpPr>
          <p:cNvPr id="38915" name="Rectangle 3"/>
          <p:cNvSpPr>
            <a:spLocks noGrp="1" noChangeArrowheads="1"/>
          </p:cNvSpPr>
          <p:nvPr>
            <p:ph type="body" idx="1"/>
          </p:nvPr>
        </p:nvSpPr>
        <p:spPr>
          <a:xfrm>
            <a:off x="428625" y="1989138"/>
            <a:ext cx="8531225" cy="4114800"/>
          </a:xfrm>
        </p:spPr>
        <p:txBody>
          <a:bodyPr/>
          <a:lstStyle/>
          <a:p>
            <a:pPr marL="0" indent="539750" eaLnBrk="1" hangingPunct="1">
              <a:buFont typeface="Wingdings" panose="05000000000000000000" pitchFamily="2" charset="2"/>
              <a:buNone/>
              <a:defRPr/>
            </a:pPr>
            <a:r>
              <a:rPr lang="zh-CN" altLang="en-US" sz="2800" dirty="0"/>
              <a:t>前面得到线性表的顺序查找效率为</a:t>
            </a:r>
            <a:r>
              <a:rPr lang="en-US" altLang="zh-CN" sz="2800" dirty="0"/>
              <a:t>        ,</a:t>
            </a:r>
            <a:r>
              <a:rPr lang="zh-CN" altLang="en-US" sz="2800" dirty="0"/>
              <a:t>而顺序表的折半查找效率为             ，然而折半查找的插入和删除操作较为复杂，效率低。</a:t>
            </a:r>
            <a:endParaRPr lang="en-US" altLang="zh-CN" sz="2800" dirty="0"/>
          </a:p>
          <a:p>
            <a:pPr marL="0" indent="539750" eaLnBrk="1" hangingPunct="1">
              <a:buFont typeface="Wingdings" panose="05000000000000000000" pitchFamily="2" charset="2"/>
              <a:buNone/>
              <a:defRPr/>
            </a:pPr>
            <a:r>
              <a:rPr lang="zh-CN" altLang="en-US" sz="2800" dirty="0"/>
              <a:t>如果既要排序，又要查找效率高，插入删除效率也比较好呢？</a:t>
            </a:r>
            <a:endParaRPr lang="en-US" altLang="zh-CN" sz="2800" dirty="0"/>
          </a:p>
          <a:p>
            <a:pPr marL="0" indent="539750" eaLnBrk="1" hangingPunct="1">
              <a:buFont typeface="Wingdings" panose="05000000000000000000" pitchFamily="2" charset="2"/>
              <a:buNone/>
              <a:defRPr/>
            </a:pPr>
            <a:r>
              <a:rPr lang="zh-CN" altLang="en-US" sz="2800" dirty="0"/>
              <a:t>为此我们换一种数据结构，研究树结构中的查找。</a:t>
            </a:r>
            <a:endParaRPr lang="en-US" altLang="zh-CN" sz="2800" dirty="0"/>
          </a:p>
          <a:p>
            <a:pPr eaLnBrk="1" hangingPunct="1">
              <a:buFont typeface="Wingdings" panose="05000000000000000000" pitchFamily="2" charset="2"/>
              <a:buAutoNum type="arabicPlain"/>
              <a:defRPr/>
            </a:pPr>
            <a:r>
              <a:rPr lang="zh-CN" altLang="en-US" sz="2800" dirty="0"/>
              <a:t>二叉排序树及其查找</a:t>
            </a:r>
            <a:endParaRPr lang="en-US" altLang="zh-CN" sz="2800" dirty="0"/>
          </a:p>
          <a:p>
            <a:pPr marL="0" indent="624205" eaLnBrk="1" hangingPunct="1">
              <a:buFont typeface="Wingdings" panose="05000000000000000000" pitchFamily="2" charset="2"/>
              <a:buNone/>
              <a:defRPr/>
            </a:pPr>
            <a:r>
              <a:rPr lang="en-US" altLang="zh-CN" sz="2800" dirty="0"/>
              <a:t>	</a:t>
            </a:r>
            <a:r>
              <a:rPr lang="zh-CN" altLang="en-US" sz="2800" dirty="0"/>
              <a:t>将待查找的数据元素按先后顺序组织成一棵二叉排序树</a:t>
            </a:r>
            <a:r>
              <a:rPr lang="en-US" altLang="zh-CN" sz="2800" dirty="0"/>
              <a:t>——</a:t>
            </a:r>
            <a:r>
              <a:rPr lang="zh-CN" altLang="en-US" sz="2800" dirty="0"/>
              <a:t>二叉排序树满足：</a:t>
            </a:r>
            <a:endParaRPr lang="zh-CN" altLang="en-US" sz="2800" dirty="0"/>
          </a:p>
        </p:txBody>
      </p:sp>
      <p:sp>
        <p:nvSpPr>
          <p:cNvPr id="68612"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B674215C-D45C-4CFA-9CDB-AA7074CF3486}" type="slidenum">
              <a:rPr lang="zh-CN" altLang="en-US" sz="1400"/>
            </a:fld>
            <a:endParaRPr lang="en-US" altLang="zh-CN" sz="1400"/>
          </a:p>
        </p:txBody>
      </p:sp>
      <p:sp>
        <p:nvSpPr>
          <p:cNvPr id="2" name="文本框 1"/>
          <p:cNvSpPr txBox="1"/>
          <p:nvPr/>
        </p:nvSpPr>
        <p:spPr>
          <a:xfrm>
            <a:off x="6372200" y="2011998"/>
            <a:ext cx="766557" cy="461665"/>
          </a:xfrm>
          <a:prstGeom prst="rect">
            <a:avLst/>
          </a:prstGeom>
          <a:noFill/>
        </p:spPr>
        <p:txBody>
          <a:bodyPr wrap="none" rtlCol="0">
            <a:spAutoFit/>
          </a:bodyPr>
          <a:lstStyle/>
          <a:p>
            <a:r>
              <a:rPr lang="en-US" altLang="zh-CN" dirty="0"/>
              <a:t>O(n)</a:t>
            </a:r>
            <a:endParaRPr lang="zh-CN" altLang="en-US" dirty="0"/>
          </a:p>
        </p:txBody>
      </p:sp>
      <p:sp>
        <p:nvSpPr>
          <p:cNvPr id="3" name="文本框 2"/>
          <p:cNvSpPr txBox="1"/>
          <p:nvPr/>
        </p:nvSpPr>
        <p:spPr>
          <a:xfrm>
            <a:off x="3364919" y="2440320"/>
            <a:ext cx="1261884" cy="461665"/>
          </a:xfrm>
          <a:prstGeom prst="rect">
            <a:avLst/>
          </a:prstGeom>
          <a:noFill/>
        </p:spPr>
        <p:txBody>
          <a:bodyPr wrap="none" rtlCol="0">
            <a:spAutoFit/>
          </a:bodyPr>
          <a:lstStyle/>
          <a:p>
            <a:r>
              <a:rPr lang="en-US" altLang="zh-CN" dirty="0"/>
              <a:t>O(log</a:t>
            </a:r>
            <a:r>
              <a:rPr lang="en-US" altLang="zh-CN" baseline="-25000" dirty="0"/>
              <a:t>2</a:t>
            </a:r>
            <a:r>
              <a:rPr lang="en-US" altLang="zh-CN" dirty="0"/>
              <a:t>n)</a:t>
            </a:r>
            <a:endParaRPr lang="zh-CN" altLang="en-US" dirty="0"/>
          </a:p>
        </p:txBody>
      </p:sp>
      <p:cxnSp>
        <p:nvCxnSpPr>
          <p:cNvPr id="5" name="直接连接符 4"/>
          <p:cNvCxnSpPr/>
          <p:nvPr/>
        </p:nvCxnSpPr>
        <p:spPr>
          <a:xfrm>
            <a:off x="6372200" y="2473663"/>
            <a:ext cx="76655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3364919" y="2910578"/>
            <a:ext cx="1135073" cy="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Effect transition="in" filter="blinds(horizontal)">
                                      <p:cBhvr>
                                        <p:cTn id="7" dur="500"/>
                                        <p:tgtEl>
                                          <p:spTgt spid="38915">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8915">
                                            <p:txEl>
                                              <p:pRg st="1" end="1"/>
                                            </p:txEl>
                                          </p:spTgt>
                                        </p:tgtEl>
                                        <p:attrNameLst>
                                          <p:attrName>style.visibility</p:attrName>
                                        </p:attrNameLst>
                                      </p:cBhvr>
                                      <p:to>
                                        <p:strVal val="visible"/>
                                      </p:to>
                                    </p:set>
                                    <p:animEffect transition="in" filter="blinds(horizontal)">
                                      <p:cBhvr>
                                        <p:cTn id="24" dur="500"/>
                                        <p:tgtEl>
                                          <p:spTgt spid="38915">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8915">
                                            <p:txEl>
                                              <p:pRg st="2" end="2"/>
                                            </p:txEl>
                                          </p:spTgt>
                                        </p:tgtEl>
                                        <p:attrNameLst>
                                          <p:attrName>style.visibility</p:attrName>
                                        </p:attrNameLst>
                                      </p:cBhvr>
                                      <p:to>
                                        <p:strVal val="visible"/>
                                      </p:to>
                                    </p:set>
                                    <p:animEffect transition="in" filter="blinds(horizontal)">
                                      <p:cBhvr>
                                        <p:cTn id="29" dur="500"/>
                                        <p:tgtEl>
                                          <p:spTgt spid="38915">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8915">
                                            <p:txEl>
                                              <p:pRg st="3" end="3"/>
                                            </p:txEl>
                                          </p:spTgt>
                                        </p:tgtEl>
                                        <p:attrNameLst>
                                          <p:attrName>style.visibility</p:attrName>
                                        </p:attrNameLst>
                                      </p:cBhvr>
                                      <p:to>
                                        <p:strVal val="visible"/>
                                      </p:to>
                                    </p:set>
                                    <p:animEffect transition="in" filter="blinds(horizontal)">
                                      <p:cBhvr>
                                        <p:cTn id="34" dur="500"/>
                                        <p:tgtEl>
                                          <p:spTgt spid="38915">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8915">
                                            <p:txEl>
                                              <p:pRg st="4" end="4"/>
                                            </p:txEl>
                                          </p:spTgt>
                                        </p:tgtEl>
                                        <p:attrNameLst>
                                          <p:attrName>style.visibility</p:attrName>
                                        </p:attrNameLst>
                                      </p:cBhvr>
                                      <p:to>
                                        <p:strVal val="visible"/>
                                      </p:to>
                                    </p:set>
                                    <p:animEffect transition="in" filter="blinds(horizontal)">
                                      <p:cBhvr>
                                        <p:cTn id="39" dur="500"/>
                                        <p:tgtEl>
                                          <p:spTgt spid="389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uiExpand="1" build="p"/>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noChangeArrowheads="1"/>
          </p:cNvSpPr>
          <p:nvPr>
            <p:ph type="title"/>
          </p:nvPr>
        </p:nvSpPr>
        <p:spPr/>
        <p:txBody>
          <a:bodyPr/>
          <a:lstStyle/>
          <a:p>
            <a:pPr eaLnBrk="1" hangingPunct="1"/>
            <a:r>
              <a:rPr lang="zh-CN" altLang="en-US" dirty="0"/>
              <a:t>查找算法  </a:t>
            </a:r>
            <a:endParaRPr lang="zh-CN" altLang="en-US" dirty="0"/>
          </a:p>
        </p:txBody>
      </p:sp>
      <p:sp>
        <p:nvSpPr>
          <p:cNvPr id="3" name="内容占位符 2"/>
          <p:cNvSpPr>
            <a:spLocks noGrp="1" noChangeArrowheads="1"/>
          </p:cNvSpPr>
          <p:nvPr>
            <p:ph idx="1"/>
          </p:nvPr>
        </p:nvSpPr>
        <p:spPr>
          <a:xfrm>
            <a:off x="642938" y="1989138"/>
            <a:ext cx="8316912" cy="4114800"/>
          </a:xfrm>
        </p:spPr>
        <p:txBody>
          <a:bodyPr/>
          <a:lstStyle/>
          <a:p>
            <a:pPr eaLnBrk="1" hangingPunct="1">
              <a:buFont typeface="Arial" panose="020B0604020202020204" pitchFamily="34" charset="0"/>
              <a:buChar char="•"/>
            </a:pPr>
            <a:r>
              <a:rPr lang="zh-CN" altLang="en-US" sz="2800"/>
              <a:t>查找又分</a:t>
            </a:r>
            <a:r>
              <a:rPr lang="zh-CN" altLang="en-US" sz="2800">
                <a:solidFill>
                  <a:schemeClr val="tx2"/>
                </a:solidFill>
              </a:rPr>
              <a:t>内部查找</a:t>
            </a:r>
            <a:r>
              <a:rPr lang="zh-CN" altLang="en-US" sz="2800"/>
              <a:t>和</a:t>
            </a:r>
            <a:r>
              <a:rPr lang="zh-CN" altLang="en-US" sz="2800">
                <a:solidFill>
                  <a:schemeClr val="tx2"/>
                </a:solidFill>
              </a:rPr>
              <a:t>外部查找</a:t>
            </a:r>
            <a:r>
              <a:rPr lang="zh-CN" altLang="en-US" sz="2800"/>
              <a:t>。</a:t>
            </a:r>
            <a:endParaRPr lang="en-US" altLang="zh-CN" sz="2800"/>
          </a:p>
          <a:p>
            <a:pPr eaLnBrk="1" hangingPunct="1">
              <a:buFont typeface="Arial" panose="020B0604020202020204" pitchFamily="34" charset="0"/>
              <a:buChar char="•"/>
            </a:pPr>
            <a:r>
              <a:rPr lang="zh-CN" altLang="en-US" sz="2800"/>
              <a:t>若整个查找过程都在内存中进行的，则称之为内部查找，若查找过程中需要访问外存，则称之为外部查找。</a:t>
            </a:r>
            <a:endParaRPr lang="en-US" altLang="zh-CN" sz="2800"/>
          </a:p>
          <a:p>
            <a:pPr eaLnBrk="1" hangingPunct="1">
              <a:buFont typeface="Arial" panose="020B0604020202020204" pitchFamily="34" charset="0"/>
              <a:buChar char="•"/>
            </a:pPr>
            <a:r>
              <a:rPr lang="zh-CN" altLang="en-US" sz="2800"/>
              <a:t>我们只讨论内部查找的算法。</a:t>
            </a:r>
            <a:endParaRPr lang="en-US" altLang="zh-CN" sz="2800"/>
          </a:p>
          <a:p>
            <a:pPr eaLnBrk="1" hangingPunct="1">
              <a:buFont typeface="Arial" panose="020B0604020202020204" pitchFamily="34" charset="0"/>
              <a:buChar char="•"/>
            </a:pPr>
            <a:r>
              <a:rPr lang="zh-CN" altLang="en-US" sz="2800"/>
              <a:t>内部查找算法针对不同的数据结构可以分为很多不同的查找算法，比如线性表的</a:t>
            </a:r>
            <a:r>
              <a:rPr lang="zh-CN" altLang="en-US" sz="2800">
                <a:solidFill>
                  <a:schemeClr val="tx2"/>
                </a:solidFill>
              </a:rPr>
              <a:t>顺序查找</a:t>
            </a:r>
            <a:r>
              <a:rPr lang="zh-CN" altLang="en-US" sz="2800"/>
              <a:t>、有序表的</a:t>
            </a:r>
            <a:r>
              <a:rPr lang="zh-CN" altLang="en-US" sz="2800">
                <a:solidFill>
                  <a:schemeClr val="tx2"/>
                </a:solidFill>
              </a:rPr>
              <a:t>折半查找</a:t>
            </a:r>
            <a:r>
              <a:rPr lang="zh-CN" altLang="en-US" sz="2800"/>
              <a:t>、基于索引的</a:t>
            </a:r>
            <a:r>
              <a:rPr lang="zh-CN" altLang="en-US" sz="2800">
                <a:solidFill>
                  <a:schemeClr val="tx2"/>
                </a:solidFill>
              </a:rPr>
              <a:t>分块查</a:t>
            </a:r>
            <a:r>
              <a:rPr lang="zh-CN" altLang="en-US" sz="2800"/>
              <a:t>找、二叉排序树和</a:t>
            </a:r>
            <a:r>
              <a:rPr lang="zh-CN" altLang="en-US" sz="2800">
                <a:solidFill>
                  <a:schemeClr val="tx2"/>
                </a:solidFill>
              </a:rPr>
              <a:t>平衡二叉树</a:t>
            </a:r>
            <a:r>
              <a:rPr lang="zh-CN" altLang="en-US" sz="2800"/>
              <a:t>以及散列表的查找算法等等。</a:t>
            </a:r>
            <a:endParaRPr lang="en-US" altLang="zh-CN" sz="2800"/>
          </a:p>
        </p:txBody>
      </p:sp>
      <p:sp>
        <p:nvSpPr>
          <p:cNvPr id="11268"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B81B7EFB-E57D-4EC9-9002-B4B8970B1FB4}"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noChangeArrowheads="1"/>
          </p:cNvSpPr>
          <p:nvPr>
            <p:ph type="title"/>
          </p:nvPr>
        </p:nvSpPr>
        <p:spPr/>
        <p:txBody>
          <a:bodyPr/>
          <a:lstStyle/>
          <a:p>
            <a:r>
              <a:rPr lang="en-US" altLang="zh-CN"/>
              <a:t>8.4.1</a:t>
            </a:r>
            <a:r>
              <a:rPr lang="zh-CN" altLang="en-US"/>
              <a:t>二叉排序树</a:t>
            </a:r>
            <a:endParaRPr lang="zh-CN" altLang="en-US"/>
          </a:p>
        </p:txBody>
      </p:sp>
      <p:sp>
        <p:nvSpPr>
          <p:cNvPr id="3" name="内容占位符 2"/>
          <p:cNvSpPr>
            <a:spLocks noGrp="1" noChangeArrowheads="1"/>
          </p:cNvSpPr>
          <p:nvPr>
            <p:ph idx="1"/>
          </p:nvPr>
        </p:nvSpPr>
        <p:spPr>
          <a:xfrm>
            <a:off x="469900" y="2122488"/>
            <a:ext cx="8674100" cy="4114800"/>
          </a:xfrm>
        </p:spPr>
        <p:txBody>
          <a:bodyPr/>
          <a:lstStyle/>
          <a:p>
            <a:pPr>
              <a:buFont typeface="Wingdings" panose="05000000000000000000" pitchFamily="2" charset="2"/>
              <a:buChar char="n"/>
            </a:pPr>
            <a:r>
              <a:rPr lang="zh-CN" altLang="en-US" sz="2800" dirty="0"/>
              <a:t>定义：</a:t>
            </a:r>
            <a:endParaRPr lang="en-US" altLang="zh-CN" sz="2800" dirty="0"/>
          </a:p>
          <a:p>
            <a:pPr marL="0" indent="0">
              <a:buNone/>
            </a:pPr>
            <a:r>
              <a:rPr lang="en-US" altLang="zh-CN" sz="2800" dirty="0"/>
              <a:t>      </a:t>
            </a:r>
            <a:r>
              <a:rPr lang="zh-CN" altLang="en-US" sz="2800" dirty="0"/>
              <a:t>二叉排序树（</a:t>
            </a:r>
            <a:r>
              <a:rPr lang="en-US" altLang="zh-CN" sz="2800" dirty="0"/>
              <a:t>Binary Sort Tree</a:t>
            </a:r>
            <a:r>
              <a:rPr lang="zh-CN" altLang="en-US" sz="2800" dirty="0"/>
              <a:t>）或者是一棵空树；</a:t>
            </a:r>
            <a:endParaRPr lang="en-US" altLang="zh-CN" sz="2800" dirty="0"/>
          </a:p>
          <a:p>
            <a:pPr marL="0" indent="0">
              <a:buNone/>
            </a:pPr>
            <a:r>
              <a:rPr lang="en-US" altLang="zh-CN" sz="2800" dirty="0"/>
              <a:t>      </a:t>
            </a:r>
            <a:r>
              <a:rPr lang="zh-CN" altLang="en-US" sz="2800" dirty="0"/>
              <a:t>或者是具有下列性质的二叉树：</a:t>
            </a:r>
            <a:endParaRPr lang="en-US" altLang="zh-CN" sz="2800" dirty="0"/>
          </a:p>
          <a:p>
            <a:pPr>
              <a:buFont typeface="Wingdings" panose="05000000000000000000" pitchFamily="2" charset="2"/>
              <a:buNone/>
            </a:pPr>
            <a:r>
              <a:rPr lang="en-US" altLang="zh-CN" sz="2800" dirty="0"/>
              <a:t>1</a:t>
            </a:r>
            <a:r>
              <a:rPr lang="zh-CN" altLang="en-US" sz="2800" dirty="0"/>
              <a:t>）若它的左子树不空，则左子树上所有结点的关键字均小于它的根结点的关键字；</a:t>
            </a:r>
            <a:endParaRPr lang="en-US" altLang="zh-CN" sz="2800" dirty="0"/>
          </a:p>
          <a:p>
            <a:pPr>
              <a:buFontTx/>
              <a:buNone/>
            </a:pPr>
            <a:r>
              <a:rPr lang="en-US" altLang="zh-CN" sz="2800" dirty="0"/>
              <a:t>2</a:t>
            </a:r>
            <a:r>
              <a:rPr lang="zh-CN" altLang="en-US" sz="2800" dirty="0"/>
              <a:t>） 若它的右子树不空，则右子树上所有结点的关键字均大于它的根结点的关键字；</a:t>
            </a:r>
            <a:endParaRPr lang="zh-CN" altLang="en-US" sz="2800" dirty="0">
              <a:latin typeface="宋体" panose="02010600030101010101" pitchFamily="2" charset="-122"/>
            </a:endParaRPr>
          </a:p>
          <a:p>
            <a:pPr>
              <a:buFontTx/>
              <a:buNone/>
            </a:pPr>
            <a:r>
              <a:rPr lang="en-US" altLang="zh-CN" sz="2800" dirty="0"/>
              <a:t>3</a:t>
            </a:r>
            <a:r>
              <a:rPr lang="zh-CN" altLang="en-US" sz="2800" dirty="0"/>
              <a:t>） 它的左子树、右子树分别也是二叉排序树。</a:t>
            </a:r>
            <a:endParaRPr lang="zh-CN" altLang="en-US" sz="2800" dirty="0">
              <a:latin typeface="宋体" panose="02010600030101010101" pitchFamily="2" charset="-122"/>
            </a:endParaRPr>
          </a:p>
          <a:p>
            <a:pPr>
              <a:buFont typeface="Wingdings" panose="05000000000000000000" pitchFamily="2" charset="2"/>
              <a:buNone/>
            </a:pPr>
            <a:endParaRPr lang="zh-CN" altLang="en-US" sz="2800" dirty="0"/>
          </a:p>
        </p:txBody>
      </p:sp>
      <p:sp>
        <p:nvSpPr>
          <p:cNvPr id="69639"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B756FE87-80BE-45E8-8370-BF78AD896986}"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标题 1"/>
          <p:cNvSpPr>
            <a:spLocks noGrp="1" noChangeArrowheads="1"/>
          </p:cNvSpPr>
          <p:nvPr>
            <p:ph type="title"/>
          </p:nvPr>
        </p:nvSpPr>
        <p:spPr/>
        <p:txBody>
          <a:bodyPr/>
          <a:lstStyle/>
          <a:p>
            <a:r>
              <a:rPr lang="en-US" altLang="zh-CN"/>
              <a:t>8.4.1</a:t>
            </a:r>
            <a:r>
              <a:rPr lang="zh-CN" altLang="en-US"/>
              <a:t>二叉排序树</a:t>
            </a:r>
            <a:endParaRPr lang="zh-CN" altLang="en-US"/>
          </a:p>
        </p:txBody>
      </p:sp>
      <p:sp>
        <p:nvSpPr>
          <p:cNvPr id="3" name="内容占位符 2"/>
          <p:cNvSpPr>
            <a:spLocks noGrp="1" noChangeArrowheads="1"/>
          </p:cNvSpPr>
          <p:nvPr>
            <p:ph idx="1"/>
          </p:nvPr>
        </p:nvSpPr>
        <p:spPr>
          <a:xfrm>
            <a:off x="710406" y="2028736"/>
            <a:ext cx="8674100" cy="4114800"/>
          </a:xfrm>
        </p:spPr>
        <p:txBody>
          <a:bodyPr/>
          <a:lstStyle/>
          <a:p>
            <a:pPr>
              <a:buFont typeface="Wingdings" panose="05000000000000000000" pitchFamily="2" charset="2"/>
              <a:buChar char="n"/>
            </a:pPr>
            <a:r>
              <a:rPr lang="zh-CN" altLang="en-US" sz="2800" dirty="0">
                <a:latin typeface="宋体" panose="02010600030101010101" pitchFamily="2" charset="-122"/>
              </a:rPr>
              <a:t>例子</a:t>
            </a:r>
            <a:r>
              <a:rPr lang="en-US" altLang="zh-CN" sz="2800" dirty="0">
                <a:latin typeface="宋体" panose="02010600030101010101" pitchFamily="2" charset="-122"/>
              </a:rPr>
              <a:t>:</a:t>
            </a:r>
            <a:endParaRPr lang="zh-CN" altLang="en-US" sz="2800" dirty="0"/>
          </a:p>
        </p:txBody>
      </p:sp>
      <p:pic>
        <p:nvPicPr>
          <p:cNvPr id="716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59101" y="2424153"/>
            <a:ext cx="4000500" cy="2428875"/>
          </a:xfrm>
          <a:prstGeom prst="rect">
            <a:avLst/>
          </a:prstGeom>
          <a:noFill/>
          <a:ln>
            <a:noFill/>
          </a:ln>
          <a:effectLst>
            <a:softEdge rad="31750"/>
          </a:effectLst>
          <a:extLst>
            <a:ext uri="{909E8E84-426E-40DD-AFC4-6F175D3DCCD1}">
              <a14:hiddenFill xmlns:a14="http://schemas.microsoft.com/office/drawing/2010/main">
                <a:solidFill>
                  <a:srgbClr val="FFFFFF"/>
                </a:solidFill>
              </a14:hiddenFill>
            </a:ext>
          </a:extLst>
        </p:spPr>
      </p:pic>
      <p:pic>
        <p:nvPicPr>
          <p:cNvPr id="716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938" y="2501881"/>
            <a:ext cx="28575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p:cNvSpPr/>
          <p:nvPr/>
        </p:nvSpPr>
        <p:spPr>
          <a:xfrm>
            <a:off x="467544" y="4975385"/>
            <a:ext cx="7929562" cy="1857375"/>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800" b="1" dirty="0">
                <a:solidFill>
                  <a:srgbClr val="FF0000"/>
                </a:solidFill>
              </a:rPr>
              <a:t>可以看出：</a:t>
            </a:r>
            <a:endParaRPr lang="en-US" altLang="zh-CN" sz="2800" b="1" dirty="0">
              <a:solidFill>
                <a:srgbClr val="FF0000"/>
              </a:solidFill>
            </a:endParaRPr>
          </a:p>
          <a:p>
            <a:pPr algn="ctr" eaLnBrk="1" hangingPunct="1">
              <a:defRPr/>
            </a:pPr>
            <a:r>
              <a:rPr lang="zh-CN" altLang="en-US" sz="2800" b="1" dirty="0">
                <a:solidFill>
                  <a:srgbClr val="FF0000"/>
                </a:solidFill>
              </a:rPr>
              <a:t>二叉排序树的中根遍历的序列是</a:t>
            </a:r>
            <a:endParaRPr lang="en-US" altLang="zh-CN" sz="2800" b="1" dirty="0">
              <a:solidFill>
                <a:srgbClr val="FF0000"/>
              </a:solidFill>
            </a:endParaRPr>
          </a:p>
          <a:p>
            <a:pPr algn="ctr" eaLnBrk="1" hangingPunct="1">
              <a:defRPr/>
            </a:pPr>
            <a:r>
              <a:rPr lang="zh-CN" altLang="en-US" sz="2800" b="1" dirty="0">
                <a:solidFill>
                  <a:srgbClr val="FF0000"/>
                </a:solidFill>
              </a:rPr>
              <a:t>按结点关键字递增排序的有序序列。</a:t>
            </a:r>
            <a:endParaRPr lang="zh-CN" altLang="en-US" sz="2800" b="1" dirty="0">
              <a:solidFill>
                <a:srgbClr val="FF0000"/>
              </a:solidFill>
            </a:endParaRPr>
          </a:p>
        </p:txBody>
      </p:sp>
      <p:sp>
        <p:nvSpPr>
          <p:cNvPr id="69639"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B756FE87-80BE-45E8-8370-BF78AD896986}"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683"/>
                                        </p:tgtEl>
                                        <p:attrNameLst>
                                          <p:attrName>style.visibility</p:attrName>
                                        </p:attrNameLst>
                                      </p:cBhvr>
                                      <p:to>
                                        <p:strVal val="visible"/>
                                      </p:to>
                                    </p:set>
                                    <p:animEffect transition="in" filter="blinds(horizontal)">
                                      <p:cBhvr>
                                        <p:cTn id="7" dur="500"/>
                                        <p:tgtEl>
                                          <p:spTgt spid="7168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682"/>
                                        </p:tgtEl>
                                        <p:attrNameLst>
                                          <p:attrName>style.visibility</p:attrName>
                                        </p:attrNameLst>
                                      </p:cBhvr>
                                      <p:to>
                                        <p:strVal val="visible"/>
                                      </p:to>
                                    </p:set>
                                    <p:animEffect transition="in" filter="blinds(horizontal)">
                                      <p:cBhvr>
                                        <p:cTn id="12" dur="500"/>
                                        <p:tgtEl>
                                          <p:spTgt spid="7168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noChangeArrowheads="1"/>
          </p:cNvSpPr>
          <p:nvPr>
            <p:ph type="title"/>
          </p:nvPr>
        </p:nvSpPr>
        <p:spPr/>
        <p:txBody>
          <a:bodyPr/>
          <a:lstStyle/>
          <a:p>
            <a:r>
              <a:rPr lang="en-US" altLang="zh-CN"/>
              <a:t>1</a:t>
            </a:r>
            <a:r>
              <a:rPr lang="zh-CN" altLang="en-US"/>
              <a:t>、二叉排序树上的查找</a:t>
            </a:r>
            <a:endParaRPr lang="zh-CN" altLang="en-US"/>
          </a:p>
        </p:txBody>
      </p:sp>
      <p:sp>
        <p:nvSpPr>
          <p:cNvPr id="3" name="内容占位符 2"/>
          <p:cNvSpPr>
            <a:spLocks noGrp="1" noChangeArrowheads="1"/>
          </p:cNvSpPr>
          <p:nvPr>
            <p:ph idx="1"/>
          </p:nvPr>
        </p:nvSpPr>
        <p:spPr>
          <a:xfrm>
            <a:off x="500063" y="1785938"/>
            <a:ext cx="8459787" cy="5072062"/>
          </a:xfrm>
        </p:spPr>
        <p:txBody>
          <a:bodyPr/>
          <a:lstStyle/>
          <a:p>
            <a:pPr marL="0" indent="539750">
              <a:buFont typeface="Wingdings" panose="05000000000000000000" pitchFamily="2" charset="2"/>
              <a:buNone/>
            </a:pPr>
            <a:r>
              <a:rPr lang="zh-CN" altLang="en-US" sz="2800" dirty="0"/>
              <a:t>查找的思路：在一棵二叉排序树上，要找比某结点</a:t>
            </a:r>
            <a:r>
              <a:rPr lang="en-US" altLang="zh-CN" sz="2800" dirty="0"/>
              <a:t>x</a:t>
            </a:r>
            <a:r>
              <a:rPr lang="zh-CN" altLang="en-US" sz="2800" dirty="0"/>
              <a:t>小的结点，需通过结点</a:t>
            </a:r>
            <a:r>
              <a:rPr lang="en-US" altLang="zh-CN" sz="2800" dirty="0"/>
              <a:t>x</a:t>
            </a:r>
            <a:r>
              <a:rPr lang="zh-CN" altLang="en-US" sz="2800" dirty="0"/>
              <a:t>的左指针到它的左子树中去找；而要找比某结点</a:t>
            </a:r>
            <a:r>
              <a:rPr lang="en-US" altLang="zh-CN" sz="2800" dirty="0"/>
              <a:t>x</a:t>
            </a:r>
            <a:r>
              <a:rPr lang="zh-CN" altLang="en-US" sz="2800" dirty="0"/>
              <a:t>大的结点，需通过结点</a:t>
            </a:r>
            <a:r>
              <a:rPr lang="en-US" altLang="zh-CN" sz="2800" dirty="0"/>
              <a:t>x</a:t>
            </a:r>
            <a:r>
              <a:rPr lang="zh-CN" altLang="en-US" sz="2800" dirty="0"/>
              <a:t>的右指针到它的右子树中去找。查找过程如下：</a:t>
            </a:r>
            <a:endParaRPr lang="en-US" altLang="zh-CN" sz="2800" dirty="0"/>
          </a:p>
          <a:p>
            <a:pPr marL="0" indent="539750">
              <a:buFont typeface="Wingdings" panose="05000000000000000000" pitchFamily="2" charset="2"/>
              <a:buNone/>
            </a:pPr>
            <a:r>
              <a:rPr lang="zh-CN" altLang="en-US" sz="2800" dirty="0"/>
              <a:t>在一棵二叉排序树中，查找值为</a:t>
            </a:r>
            <a:r>
              <a:rPr lang="en-US" altLang="zh-CN" sz="2800" dirty="0"/>
              <a:t>value</a:t>
            </a:r>
            <a:r>
              <a:rPr lang="zh-CN" altLang="en-US" sz="2800" dirty="0"/>
              <a:t>的结点；</a:t>
            </a:r>
            <a:endParaRPr lang="en-US" altLang="zh-CN" sz="2800" dirty="0"/>
          </a:p>
          <a:p>
            <a:pPr marL="0" indent="539750">
              <a:buFont typeface="Wingdings" panose="05000000000000000000" pitchFamily="2" charset="2"/>
              <a:buNone/>
            </a:pPr>
            <a:r>
              <a:rPr lang="en-US" altLang="zh-CN" sz="2800" dirty="0"/>
              <a:t>1</a:t>
            </a:r>
            <a:r>
              <a:rPr lang="zh-CN" altLang="en-US" sz="2800" dirty="0"/>
              <a:t>）从根结点开始，设</a:t>
            </a:r>
            <a:r>
              <a:rPr lang="en-US" altLang="zh-CN" sz="2800" dirty="0"/>
              <a:t>p</a:t>
            </a:r>
            <a:r>
              <a:rPr lang="zh-CN" altLang="en-US" sz="2800" dirty="0"/>
              <a:t>指向根结点；</a:t>
            </a:r>
            <a:endParaRPr lang="en-US" altLang="zh-CN" sz="2800" dirty="0"/>
          </a:p>
          <a:p>
            <a:pPr marL="0" indent="539750">
              <a:buFont typeface="Wingdings" panose="05000000000000000000" pitchFamily="2" charset="2"/>
              <a:buNone/>
            </a:pPr>
            <a:r>
              <a:rPr lang="en-US" altLang="zh-CN" sz="2800" dirty="0"/>
              <a:t>2</a:t>
            </a:r>
            <a:r>
              <a:rPr lang="zh-CN" altLang="en-US" sz="2800" dirty="0"/>
              <a:t>）将</a:t>
            </a:r>
            <a:r>
              <a:rPr lang="en-US" altLang="zh-CN" sz="2800" dirty="0"/>
              <a:t>value</a:t>
            </a:r>
            <a:r>
              <a:rPr lang="zh-CN" altLang="en-US" sz="2800" dirty="0"/>
              <a:t>与</a:t>
            </a:r>
            <a:r>
              <a:rPr lang="en-US" altLang="zh-CN" sz="2800" dirty="0"/>
              <a:t>p</a:t>
            </a:r>
            <a:r>
              <a:rPr lang="zh-CN" altLang="en-US" sz="2800" dirty="0"/>
              <a:t>结点的关键字进行比较，若相等则查找成功；若</a:t>
            </a:r>
            <a:r>
              <a:rPr lang="en-US" altLang="zh-CN" sz="2800" dirty="0"/>
              <a:t>value</a:t>
            </a:r>
            <a:r>
              <a:rPr lang="zh-CN" altLang="en-US" sz="2800" dirty="0"/>
              <a:t>值较小，进入</a:t>
            </a:r>
            <a:r>
              <a:rPr lang="en-US" altLang="zh-CN" sz="2800" dirty="0"/>
              <a:t>p</a:t>
            </a:r>
            <a:r>
              <a:rPr lang="zh-CN" altLang="en-US" sz="2800" dirty="0"/>
              <a:t>的左子树进行查找；若</a:t>
            </a:r>
            <a:r>
              <a:rPr lang="en-US" altLang="zh-CN" sz="2800" dirty="0"/>
              <a:t>value</a:t>
            </a:r>
            <a:r>
              <a:rPr lang="zh-CN" altLang="en-US" sz="2800" dirty="0"/>
              <a:t>值较大，则在</a:t>
            </a:r>
            <a:r>
              <a:rPr lang="en-US" altLang="zh-CN" sz="2800" dirty="0"/>
              <a:t>p</a:t>
            </a:r>
            <a:r>
              <a:rPr lang="zh-CN" altLang="en-US" sz="2800" dirty="0"/>
              <a:t>的右子树中查找。</a:t>
            </a:r>
            <a:endParaRPr lang="en-US" altLang="zh-CN" sz="2800" dirty="0"/>
          </a:p>
          <a:p>
            <a:pPr marL="0" indent="539750">
              <a:buFont typeface="Wingdings" panose="05000000000000000000" pitchFamily="2" charset="2"/>
              <a:buNone/>
            </a:pPr>
            <a:r>
              <a:rPr lang="en-US" altLang="zh-CN" sz="2800" dirty="0"/>
              <a:t>3</a:t>
            </a:r>
            <a:r>
              <a:rPr lang="zh-CN" altLang="en-US" sz="2800" dirty="0"/>
              <a:t>）重复上述</a:t>
            </a:r>
            <a:r>
              <a:rPr lang="en-US" altLang="zh-CN" sz="2800" dirty="0"/>
              <a:t>2</a:t>
            </a:r>
            <a:r>
              <a:rPr lang="zh-CN" altLang="en-US" sz="2800" dirty="0"/>
              <a:t>），直到查找成功或</a:t>
            </a:r>
            <a:r>
              <a:rPr lang="en-US" altLang="zh-CN" sz="2800" dirty="0"/>
              <a:t>p</a:t>
            </a:r>
            <a:r>
              <a:rPr lang="zh-CN" altLang="en-US" sz="2800" dirty="0"/>
              <a:t>为空，不成功。</a:t>
            </a:r>
            <a:endParaRPr lang="zh-CN" altLang="en-US" sz="2800" dirty="0"/>
          </a:p>
        </p:txBody>
      </p:sp>
      <p:sp>
        <p:nvSpPr>
          <p:cNvPr id="70660"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901A8933-01E5-436D-B2C6-EC259769B16D}"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827088" y="260350"/>
            <a:ext cx="7793037" cy="839788"/>
          </a:xfrm>
        </p:spPr>
        <p:txBody>
          <a:bodyPr/>
          <a:lstStyle/>
          <a:p>
            <a:pPr eaLnBrk="1" hangingPunct="1"/>
            <a:r>
              <a:rPr lang="zh-CN" altLang="en-US" sz="4000"/>
              <a:t>二叉排序树的查找</a:t>
            </a:r>
            <a:endParaRPr lang="zh-CN" altLang="en-US" sz="4000"/>
          </a:p>
        </p:txBody>
      </p:sp>
      <p:sp>
        <p:nvSpPr>
          <p:cNvPr id="71683" name="Rectangle 3"/>
          <p:cNvSpPr>
            <a:spLocks noGrp="1" noChangeArrowheads="1"/>
          </p:cNvSpPr>
          <p:nvPr>
            <p:ph type="body" idx="1"/>
          </p:nvPr>
        </p:nvSpPr>
        <p:spPr>
          <a:xfrm>
            <a:off x="971550" y="1125538"/>
            <a:ext cx="7772400" cy="660400"/>
          </a:xfrm>
        </p:spPr>
        <p:txBody>
          <a:bodyPr/>
          <a:lstStyle/>
          <a:p>
            <a:pPr eaLnBrk="1" hangingPunct="1">
              <a:buFont typeface="Wingdings" panose="05000000000000000000" pitchFamily="2" charset="2"/>
              <a:buNone/>
            </a:pPr>
            <a:r>
              <a:rPr lang="zh-CN" altLang="en-US" sz="2800" dirty="0"/>
              <a:t>查找</a:t>
            </a:r>
            <a:r>
              <a:rPr lang="en-US" altLang="zh-CN" sz="2800" dirty="0"/>
              <a:t>40</a:t>
            </a:r>
            <a:r>
              <a:rPr lang="zh-CN" altLang="en-US" sz="2800" dirty="0"/>
              <a:t>和</a:t>
            </a:r>
            <a:r>
              <a:rPr lang="en-US" altLang="zh-CN" sz="2800" dirty="0"/>
              <a:t>76</a:t>
            </a:r>
            <a:r>
              <a:rPr lang="zh-CN" altLang="en-US" sz="2800" dirty="0"/>
              <a:t> </a:t>
            </a:r>
            <a:endParaRPr lang="zh-CN" altLang="en-US" sz="2800" dirty="0"/>
          </a:p>
        </p:txBody>
      </p:sp>
      <p:pic>
        <p:nvPicPr>
          <p:cNvPr id="39941" name="Picture 5" descr="8d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00250" y="2286000"/>
            <a:ext cx="4232275" cy="42481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8" name="直接连接符 7"/>
          <p:cNvCxnSpPr/>
          <p:nvPr/>
        </p:nvCxnSpPr>
        <p:spPr>
          <a:xfrm rot="10800000" flipV="1">
            <a:off x="3214688" y="2714625"/>
            <a:ext cx="714375" cy="5715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a:spLocks noChangeArrowheads="1"/>
          </p:cNvSpPr>
          <p:nvPr/>
        </p:nvSpPr>
        <p:spPr bwMode="auto">
          <a:xfrm>
            <a:off x="2857500" y="1143000"/>
            <a:ext cx="5715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t>，若查找不成功则插入到应插位置。</a:t>
            </a:r>
            <a:endParaRPr lang="zh-CN" altLang="en-US" sz="2800" dirty="0"/>
          </a:p>
        </p:txBody>
      </p:sp>
      <p:cxnSp>
        <p:nvCxnSpPr>
          <p:cNvPr id="10" name="直接连接符 9"/>
          <p:cNvCxnSpPr/>
          <p:nvPr/>
        </p:nvCxnSpPr>
        <p:spPr>
          <a:xfrm rot="16200000" flipV="1">
            <a:off x="3214688" y="3786188"/>
            <a:ext cx="571500" cy="2857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200000" flipV="1">
            <a:off x="3679031" y="4750595"/>
            <a:ext cx="428625" cy="2143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a:off x="3750469" y="5107782"/>
            <a:ext cx="357187" cy="2857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0800000">
            <a:off x="3786188" y="5072063"/>
            <a:ext cx="357187" cy="2857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3714750" y="5072063"/>
            <a:ext cx="642938" cy="5000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000" b="1" dirty="0">
                <a:solidFill>
                  <a:srgbClr val="FF0000"/>
                </a:solidFill>
              </a:rPr>
              <a:t>40</a:t>
            </a:r>
            <a:endParaRPr lang="zh-CN" altLang="en-US" b="1" dirty="0">
              <a:solidFill>
                <a:srgbClr val="FF0000"/>
              </a:solidFill>
            </a:endParaRPr>
          </a:p>
        </p:txBody>
      </p:sp>
      <p:cxnSp>
        <p:nvCxnSpPr>
          <p:cNvPr id="25" name="直接连接符 24"/>
          <p:cNvCxnSpPr/>
          <p:nvPr/>
        </p:nvCxnSpPr>
        <p:spPr>
          <a:xfrm>
            <a:off x="4286250" y="2714625"/>
            <a:ext cx="714375" cy="5715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rot="16200000" flipH="1">
            <a:off x="5072063" y="3786188"/>
            <a:ext cx="571500" cy="2857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5400000">
            <a:off x="4964906" y="4679157"/>
            <a:ext cx="500063" cy="2857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714375" y="2000250"/>
            <a:ext cx="7643813" cy="450056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US" altLang="zh-CN" sz="2000" b="1" dirty="0">
                <a:solidFill>
                  <a:srgbClr val="003399"/>
                </a:solidFill>
              </a:rPr>
              <a:t>public </a:t>
            </a:r>
            <a:r>
              <a:rPr lang="en-US" altLang="zh-CN" sz="2000" b="1" dirty="0" err="1">
                <a:solidFill>
                  <a:srgbClr val="003399"/>
                </a:solidFill>
              </a:rPr>
              <a:t>BinaryNode</a:t>
            </a:r>
            <a:r>
              <a:rPr lang="en-US" altLang="zh-CN" sz="2000" b="1" dirty="0">
                <a:solidFill>
                  <a:srgbClr val="003399"/>
                </a:solidFill>
              </a:rPr>
              <a:t>&lt;T&gt; search(T value)         //</a:t>
            </a:r>
            <a:r>
              <a:rPr lang="zh-CN" altLang="en-US" sz="2000" b="1" dirty="0">
                <a:solidFill>
                  <a:srgbClr val="003399"/>
                </a:solidFill>
              </a:rPr>
              <a:t>查找值为</a:t>
            </a:r>
            <a:r>
              <a:rPr lang="en-US" altLang="zh-CN" sz="2000" b="1" dirty="0">
                <a:solidFill>
                  <a:srgbClr val="003399"/>
                </a:solidFill>
              </a:rPr>
              <a:t>value</a:t>
            </a:r>
            <a:r>
              <a:rPr lang="zh-CN" altLang="en-US" sz="2000" b="1" dirty="0">
                <a:solidFill>
                  <a:srgbClr val="003399"/>
                </a:solidFill>
              </a:rPr>
              <a:t>的结点，若查找成功返回结点，否则返回</a:t>
            </a:r>
            <a:r>
              <a:rPr lang="en-US" altLang="zh-CN" sz="2000" b="1" dirty="0">
                <a:solidFill>
                  <a:srgbClr val="003399"/>
                </a:solidFill>
              </a:rPr>
              <a:t>null</a:t>
            </a:r>
            <a:endParaRPr lang="en-US" altLang="zh-CN" sz="2000" b="1" dirty="0">
              <a:solidFill>
                <a:srgbClr val="003399"/>
              </a:solidFill>
            </a:endParaRPr>
          </a:p>
          <a:p>
            <a:pPr eaLnBrk="1" hangingPunct="1">
              <a:defRPr/>
            </a:pPr>
            <a:r>
              <a:rPr lang="en-US" altLang="zh-CN" sz="2000" b="1" dirty="0">
                <a:solidFill>
                  <a:srgbClr val="003399"/>
                </a:solidFill>
              </a:rPr>
              <a:t> {    if (value==null || !(value </a:t>
            </a:r>
            <a:r>
              <a:rPr lang="en-US" altLang="zh-CN" sz="2000" b="1" dirty="0" err="1">
                <a:solidFill>
                  <a:srgbClr val="003399"/>
                </a:solidFill>
              </a:rPr>
              <a:t>instanceof</a:t>
            </a:r>
            <a:r>
              <a:rPr lang="en-US" altLang="zh-CN" sz="2000" b="1" dirty="0">
                <a:solidFill>
                  <a:srgbClr val="003399"/>
                </a:solidFill>
              </a:rPr>
              <a:t> Comparable))</a:t>
            </a:r>
            <a:endParaRPr lang="en-US" altLang="zh-CN" sz="2000" b="1" dirty="0">
              <a:solidFill>
                <a:srgbClr val="003399"/>
              </a:solidFill>
            </a:endParaRPr>
          </a:p>
          <a:p>
            <a:pPr eaLnBrk="1" hangingPunct="1">
              <a:defRPr/>
            </a:pPr>
            <a:r>
              <a:rPr lang="en-US" altLang="zh-CN" sz="2000" b="1" dirty="0">
                <a:solidFill>
                  <a:srgbClr val="003399"/>
                </a:solidFill>
              </a:rPr>
              <a:t>            return null;                     </a:t>
            </a:r>
            <a:endParaRPr lang="en-US" altLang="zh-CN" sz="2000" b="1" dirty="0">
              <a:solidFill>
                <a:srgbClr val="003399"/>
              </a:solidFill>
            </a:endParaRPr>
          </a:p>
          <a:p>
            <a:pPr eaLnBrk="1" hangingPunct="1">
              <a:defRPr/>
            </a:pPr>
            <a:r>
              <a:rPr lang="en-US" altLang="zh-CN" sz="2000" b="1" dirty="0">
                <a:solidFill>
                  <a:srgbClr val="003399"/>
                </a:solidFill>
              </a:rPr>
              <a:t>        </a:t>
            </a:r>
            <a:r>
              <a:rPr lang="en-US" altLang="zh-CN" sz="2000" b="1" dirty="0" err="1">
                <a:solidFill>
                  <a:srgbClr val="003399"/>
                </a:solidFill>
              </a:rPr>
              <a:t>BinaryNode</a:t>
            </a:r>
            <a:r>
              <a:rPr lang="en-US" altLang="zh-CN" sz="2000" b="1" dirty="0">
                <a:solidFill>
                  <a:srgbClr val="003399"/>
                </a:solidFill>
              </a:rPr>
              <a:t>&lt;T&gt; p=</a:t>
            </a:r>
            <a:r>
              <a:rPr lang="en-US" altLang="zh-CN" sz="2000" b="1" dirty="0" err="1">
                <a:solidFill>
                  <a:srgbClr val="003399"/>
                </a:solidFill>
              </a:rPr>
              <a:t>this.root</a:t>
            </a:r>
            <a:r>
              <a:rPr lang="en-US" altLang="zh-CN" sz="2000" b="1" dirty="0">
                <a:solidFill>
                  <a:srgbClr val="003399"/>
                </a:solidFill>
              </a:rPr>
              <a:t>;</a:t>
            </a:r>
            <a:endParaRPr lang="en-US" altLang="zh-CN" sz="2000" b="1" dirty="0">
              <a:solidFill>
                <a:srgbClr val="003399"/>
              </a:solidFill>
            </a:endParaRPr>
          </a:p>
          <a:p>
            <a:pPr eaLnBrk="1" hangingPunct="1">
              <a:defRPr/>
            </a:pPr>
            <a:r>
              <a:rPr lang="en-US" altLang="zh-CN" sz="2000" b="1" dirty="0">
                <a:solidFill>
                  <a:srgbClr val="003399"/>
                </a:solidFill>
              </a:rPr>
              <a:t>        while (p!=null &amp;&amp; value!=</a:t>
            </a:r>
            <a:r>
              <a:rPr lang="en-US" altLang="zh-CN" sz="2000" b="1" dirty="0" err="1">
                <a:solidFill>
                  <a:srgbClr val="003399"/>
                </a:solidFill>
              </a:rPr>
              <a:t>p.data</a:t>
            </a:r>
            <a:r>
              <a:rPr lang="en-US" altLang="zh-CN" sz="2000" b="1" dirty="0">
                <a:solidFill>
                  <a:srgbClr val="003399"/>
                </a:solidFill>
              </a:rPr>
              <a:t>)//</a:t>
            </a:r>
            <a:r>
              <a:rPr lang="zh-CN" altLang="en-US" sz="2000" b="1" dirty="0">
                <a:solidFill>
                  <a:srgbClr val="003399"/>
                </a:solidFill>
              </a:rPr>
              <a:t>没有相等者</a:t>
            </a:r>
            <a:endParaRPr lang="zh-CN" altLang="en-US" sz="2000" b="1" dirty="0">
              <a:solidFill>
                <a:srgbClr val="003399"/>
              </a:solidFill>
            </a:endParaRPr>
          </a:p>
          <a:p>
            <a:pPr eaLnBrk="1" hangingPunct="1">
              <a:defRPr/>
            </a:pPr>
            <a:r>
              <a:rPr lang="zh-CN" altLang="en-US" sz="2000" b="1" dirty="0">
                <a:solidFill>
                  <a:srgbClr val="003399"/>
                </a:solidFill>
              </a:rPr>
              <a:t>        </a:t>
            </a:r>
            <a:r>
              <a:rPr lang="en-US" altLang="zh-CN" sz="2000" b="1" dirty="0">
                <a:solidFill>
                  <a:srgbClr val="003399"/>
                </a:solidFill>
              </a:rPr>
              <a:t>{  if (value&lt;</a:t>
            </a:r>
            <a:r>
              <a:rPr lang="en-US" altLang="zh-CN" sz="2000" b="1" dirty="0" err="1">
                <a:solidFill>
                  <a:srgbClr val="003399"/>
                </a:solidFill>
              </a:rPr>
              <a:t>p.data</a:t>
            </a:r>
            <a:r>
              <a:rPr lang="en-US" altLang="zh-CN" sz="2000" b="1" dirty="0">
                <a:solidFill>
                  <a:srgbClr val="003399"/>
                </a:solidFill>
              </a:rPr>
              <a:t>)      //</a:t>
            </a:r>
            <a:r>
              <a:rPr lang="zh-CN" altLang="en-US" sz="2000" b="1" dirty="0">
                <a:solidFill>
                  <a:srgbClr val="003399"/>
                </a:solidFill>
              </a:rPr>
              <a:t>若</a:t>
            </a:r>
            <a:r>
              <a:rPr lang="en-US" altLang="zh-CN" sz="2000" b="1" dirty="0">
                <a:solidFill>
                  <a:srgbClr val="003399"/>
                </a:solidFill>
              </a:rPr>
              <a:t>value</a:t>
            </a:r>
            <a:r>
              <a:rPr lang="zh-CN" altLang="en-US" sz="2000" b="1" dirty="0">
                <a:solidFill>
                  <a:srgbClr val="003399"/>
                </a:solidFill>
              </a:rPr>
              <a:t>较小</a:t>
            </a:r>
            <a:endParaRPr lang="zh-CN" altLang="en-US" sz="2000" b="1" dirty="0">
              <a:solidFill>
                <a:srgbClr val="003399"/>
              </a:solidFill>
            </a:endParaRPr>
          </a:p>
          <a:p>
            <a:pPr eaLnBrk="1" hangingPunct="1">
              <a:defRPr/>
            </a:pPr>
            <a:r>
              <a:rPr lang="zh-CN" altLang="en-US" sz="2000" b="1" dirty="0">
                <a:solidFill>
                  <a:srgbClr val="003399"/>
                </a:solidFill>
              </a:rPr>
              <a:t>                </a:t>
            </a:r>
            <a:r>
              <a:rPr lang="en-US" altLang="zh-CN" sz="2000" b="1" dirty="0">
                <a:solidFill>
                  <a:srgbClr val="003399"/>
                </a:solidFill>
              </a:rPr>
              <a:t>p=</a:t>
            </a:r>
            <a:r>
              <a:rPr lang="en-US" altLang="zh-CN" sz="2000" b="1" dirty="0" err="1">
                <a:solidFill>
                  <a:srgbClr val="003399"/>
                </a:solidFill>
              </a:rPr>
              <a:t>p.left</a:t>
            </a:r>
            <a:r>
              <a:rPr lang="en-US" altLang="zh-CN" sz="2000" b="1" dirty="0">
                <a:solidFill>
                  <a:srgbClr val="003399"/>
                </a:solidFill>
              </a:rPr>
              <a:t>;                        //</a:t>
            </a:r>
            <a:r>
              <a:rPr lang="zh-CN" altLang="en-US" sz="2000" b="1" dirty="0">
                <a:solidFill>
                  <a:srgbClr val="003399"/>
                </a:solidFill>
              </a:rPr>
              <a:t>进入左子树</a:t>
            </a:r>
            <a:endParaRPr lang="zh-CN" altLang="en-US" sz="2000" b="1" dirty="0">
              <a:solidFill>
                <a:srgbClr val="003399"/>
              </a:solidFill>
            </a:endParaRPr>
          </a:p>
          <a:p>
            <a:pPr eaLnBrk="1" hangingPunct="1">
              <a:defRPr/>
            </a:pPr>
            <a:r>
              <a:rPr lang="zh-CN" altLang="en-US" sz="2000" b="1" dirty="0">
                <a:solidFill>
                  <a:srgbClr val="003399"/>
                </a:solidFill>
              </a:rPr>
              <a:t>            </a:t>
            </a:r>
            <a:r>
              <a:rPr lang="en-US" altLang="zh-CN" sz="2000" b="1" dirty="0">
                <a:solidFill>
                  <a:srgbClr val="003399"/>
                </a:solidFill>
              </a:rPr>
              <a:t>else</a:t>
            </a:r>
            <a:endParaRPr lang="en-US" altLang="zh-CN" sz="2000" b="1" dirty="0">
              <a:solidFill>
                <a:srgbClr val="003399"/>
              </a:solidFill>
            </a:endParaRPr>
          </a:p>
          <a:p>
            <a:pPr eaLnBrk="1" hangingPunct="1">
              <a:defRPr/>
            </a:pPr>
            <a:r>
              <a:rPr lang="en-US" altLang="zh-CN" sz="2000" b="1" dirty="0">
                <a:solidFill>
                  <a:srgbClr val="003399"/>
                </a:solidFill>
              </a:rPr>
              <a:t>                p=</a:t>
            </a:r>
            <a:r>
              <a:rPr lang="en-US" altLang="zh-CN" sz="2000" b="1" dirty="0" err="1">
                <a:solidFill>
                  <a:srgbClr val="003399"/>
                </a:solidFill>
              </a:rPr>
              <a:t>p.right</a:t>
            </a:r>
            <a:r>
              <a:rPr lang="en-US" altLang="zh-CN" sz="2000" b="1" dirty="0">
                <a:solidFill>
                  <a:srgbClr val="003399"/>
                </a:solidFill>
              </a:rPr>
              <a:t>;                       //</a:t>
            </a:r>
            <a:r>
              <a:rPr lang="zh-CN" altLang="en-US" sz="2000" b="1" dirty="0">
                <a:solidFill>
                  <a:srgbClr val="003399"/>
                </a:solidFill>
              </a:rPr>
              <a:t>进入右子树</a:t>
            </a:r>
            <a:endParaRPr lang="zh-CN" altLang="en-US" sz="2000" b="1" dirty="0">
              <a:solidFill>
                <a:srgbClr val="003399"/>
              </a:solidFill>
            </a:endParaRPr>
          </a:p>
          <a:p>
            <a:pPr eaLnBrk="1" hangingPunct="1">
              <a:defRPr/>
            </a:pPr>
            <a:r>
              <a:rPr lang="zh-CN" altLang="en-US" sz="2000" b="1" dirty="0">
                <a:solidFill>
                  <a:srgbClr val="003399"/>
                </a:solidFill>
              </a:rPr>
              <a:t>        </a:t>
            </a:r>
            <a:r>
              <a:rPr lang="en-US" altLang="zh-CN" sz="2000" b="1" dirty="0">
                <a:solidFill>
                  <a:srgbClr val="003399"/>
                </a:solidFill>
              </a:rPr>
              <a:t>}</a:t>
            </a:r>
            <a:endParaRPr lang="en-US" altLang="zh-CN" sz="2000" b="1" dirty="0">
              <a:solidFill>
                <a:srgbClr val="003399"/>
              </a:solidFill>
            </a:endParaRPr>
          </a:p>
          <a:p>
            <a:pPr eaLnBrk="1" hangingPunct="1">
              <a:defRPr/>
            </a:pPr>
            <a:r>
              <a:rPr lang="en-US" altLang="zh-CN" sz="2000" b="1" dirty="0">
                <a:solidFill>
                  <a:srgbClr val="003399"/>
                </a:solidFill>
              </a:rPr>
              <a:t>        return p;</a:t>
            </a:r>
            <a:endParaRPr lang="en-US" altLang="zh-CN" sz="2000" b="1" dirty="0">
              <a:solidFill>
                <a:srgbClr val="003399"/>
              </a:solidFill>
            </a:endParaRPr>
          </a:p>
          <a:p>
            <a:pPr eaLnBrk="1" hangingPunct="1">
              <a:defRPr/>
            </a:pPr>
            <a:r>
              <a:rPr lang="en-US" altLang="zh-CN" sz="2000" b="1" dirty="0">
                <a:solidFill>
                  <a:srgbClr val="003399"/>
                </a:solidFill>
              </a:rPr>
              <a:t>    }</a:t>
            </a:r>
            <a:endParaRPr lang="zh-CN" altLang="en-US" sz="2000" b="1" dirty="0">
              <a:solidFill>
                <a:srgbClr val="003399"/>
              </a:solidFill>
            </a:endParaRPr>
          </a:p>
        </p:txBody>
      </p:sp>
      <p:sp>
        <p:nvSpPr>
          <p:cNvPr id="16" name="TextBox 15"/>
          <p:cNvSpPr txBox="1">
            <a:spLocks noChangeArrowheads="1"/>
          </p:cNvSpPr>
          <p:nvPr/>
        </p:nvSpPr>
        <p:spPr bwMode="auto">
          <a:xfrm>
            <a:off x="428625" y="1926808"/>
            <a:ext cx="8715375" cy="483235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t>二叉排序树上查找的形式算法描述为：</a:t>
            </a:r>
            <a:endParaRPr lang="zh-CN" altLang="en-US" sz="2800" dirty="0"/>
          </a:p>
          <a:p>
            <a:pPr eaLnBrk="1" hangingPunct="1">
              <a:spcBef>
                <a:spcPct val="0"/>
              </a:spcBef>
              <a:buClrTx/>
              <a:buSzTx/>
              <a:buFontTx/>
              <a:buNone/>
            </a:pPr>
            <a:r>
              <a:rPr lang="en-US" altLang="zh-CN" sz="2800" dirty="0">
                <a:latin typeface="宋体" panose="02010600030101010101" pitchFamily="2" charset="-122"/>
              </a:rPr>
              <a:t>{</a:t>
            </a:r>
            <a:endParaRPr lang="en-US" altLang="zh-CN" sz="2800" dirty="0">
              <a:latin typeface="宋体" panose="02010600030101010101" pitchFamily="2" charset="-122"/>
            </a:endParaRPr>
          </a:p>
          <a:p>
            <a:pPr eaLnBrk="1" hangingPunct="1">
              <a:spcBef>
                <a:spcPct val="0"/>
              </a:spcBef>
              <a:buClrTx/>
              <a:buSzTx/>
              <a:buFontTx/>
              <a:buNone/>
            </a:pPr>
            <a:r>
              <a:rPr lang="en-US" altLang="zh-CN" sz="2800" dirty="0"/>
              <a:t>  </a:t>
            </a:r>
            <a:r>
              <a:rPr lang="zh-CN" altLang="en-US" sz="2800" dirty="0"/>
              <a:t>将给定值和二叉排序树的根结点的关键字比较：</a:t>
            </a:r>
            <a:endParaRPr lang="zh-CN" altLang="en-US" sz="2800" dirty="0">
              <a:latin typeface="宋体" panose="02010600030101010101" pitchFamily="2" charset="-122"/>
            </a:endParaRPr>
          </a:p>
          <a:p>
            <a:pPr eaLnBrk="1" hangingPunct="1">
              <a:spcBef>
                <a:spcPct val="0"/>
              </a:spcBef>
              <a:buClrTx/>
              <a:buSzTx/>
              <a:buFontTx/>
              <a:buNone/>
            </a:pPr>
            <a:r>
              <a:rPr lang="zh-CN" altLang="en-US" sz="2800" dirty="0"/>
              <a:t>① 给定值等于根结点的关键字，则根结点就是要查找的结点；</a:t>
            </a:r>
            <a:endParaRPr lang="zh-CN" altLang="en-US" sz="2800" dirty="0">
              <a:latin typeface="宋体" panose="02010600030101010101" pitchFamily="2" charset="-122"/>
            </a:endParaRPr>
          </a:p>
          <a:p>
            <a:pPr eaLnBrk="1" hangingPunct="1">
              <a:spcBef>
                <a:spcPct val="0"/>
              </a:spcBef>
              <a:buClrTx/>
              <a:buSzTx/>
              <a:buFontTx/>
              <a:buNone/>
            </a:pPr>
            <a:r>
              <a:rPr lang="zh-CN" altLang="en-US" sz="2800" dirty="0"/>
              <a:t>② 给定值大于根结点的关键字，则继续在根结点的右子树中查找；</a:t>
            </a:r>
            <a:endParaRPr lang="zh-CN" altLang="en-US" sz="2800" dirty="0">
              <a:latin typeface="宋体" panose="02010600030101010101" pitchFamily="2" charset="-122"/>
            </a:endParaRPr>
          </a:p>
          <a:p>
            <a:pPr eaLnBrk="1" hangingPunct="1">
              <a:spcBef>
                <a:spcPct val="0"/>
              </a:spcBef>
              <a:buClrTx/>
              <a:buSzTx/>
              <a:buFontTx/>
              <a:buNone/>
            </a:pPr>
            <a:r>
              <a:rPr lang="zh-CN" altLang="en-US" sz="2800" dirty="0"/>
              <a:t>③ 给定值小于根结点的关键字，则继续在根结点的左子树中查找；</a:t>
            </a:r>
            <a:endParaRPr lang="zh-CN" altLang="en-US" sz="2800" dirty="0">
              <a:latin typeface="宋体" panose="02010600030101010101" pitchFamily="2" charset="-122"/>
            </a:endParaRPr>
          </a:p>
          <a:p>
            <a:pPr eaLnBrk="1" hangingPunct="1">
              <a:spcBef>
                <a:spcPct val="0"/>
              </a:spcBef>
              <a:buClrTx/>
              <a:buSzTx/>
              <a:buFontTx/>
              <a:buNone/>
            </a:pPr>
            <a:r>
              <a:rPr lang="zh-CN" altLang="en-US" sz="2800" dirty="0"/>
              <a:t>④ 在子树中的查找过程和前面的步骤①，②，③相同。</a:t>
            </a:r>
            <a:endParaRPr lang="zh-CN" altLang="en-US" sz="2800" dirty="0">
              <a:latin typeface="宋体" panose="02010600030101010101" pitchFamily="2" charset="-122"/>
            </a:endParaRPr>
          </a:p>
          <a:p>
            <a:pPr eaLnBrk="1" hangingPunct="1">
              <a:spcBef>
                <a:spcPct val="0"/>
              </a:spcBef>
              <a:buClrTx/>
              <a:buSzTx/>
              <a:buFontTx/>
              <a:buNone/>
            </a:pPr>
            <a:r>
              <a:rPr lang="zh-CN" altLang="en-US" sz="2800" dirty="0"/>
              <a:t>     </a:t>
            </a:r>
            <a:r>
              <a:rPr lang="en-US" altLang="zh-CN" sz="2800" dirty="0"/>
              <a:t>}</a:t>
            </a:r>
            <a:endParaRPr lang="zh-CN" altLang="en-US" sz="2800" dirty="0"/>
          </a:p>
        </p:txBody>
      </p:sp>
      <p:sp>
        <p:nvSpPr>
          <p:cNvPr id="71697"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D4503A4-C121-473E-A725-2D2A499BD5DB}"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941"/>
                                        </p:tgtEl>
                                        <p:attrNameLst>
                                          <p:attrName>style.visibility</p:attrName>
                                        </p:attrNameLst>
                                      </p:cBhvr>
                                      <p:to>
                                        <p:strVal val="visible"/>
                                      </p:to>
                                    </p:set>
                                    <p:animEffect transition="in" filter="blinds(horizontal)">
                                      <p:cBhvr>
                                        <p:cTn id="7" dur="500"/>
                                        <p:tgtEl>
                                          <p:spTgt spid="3994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par>
                                <p:cTn id="28" presetID="3" presetClass="entr" presetSubtype="1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blinds(horizontal)">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blinds(horizontal)">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blinds(horizontal)">
                                      <p:cBhvr>
                                        <p:cTn id="45" dur="5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1"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linds(horizontal)">
                                      <p:cBhvr>
                                        <p:cTn id="50"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blinds(horizontal)">
                                      <p:cBhvr>
                                        <p:cTn id="55" dur="5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blinds(horizontal)">
                                      <p:cBhvr>
                                        <p:cTn id="60" dur="50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xit" presetSubtype="10" fill="hold" grpId="1" nodeType="clickEffect">
                                  <p:stCondLst>
                                    <p:cond delay="0"/>
                                  </p:stCondLst>
                                  <p:childTnLst>
                                    <p:animEffect transition="out" filter="blinds(horizontal)">
                                      <p:cBhvr>
                                        <p:cTn id="64" dur="500"/>
                                        <p:tgtEl>
                                          <p:spTgt spid="33"/>
                                        </p:tgtEl>
                                      </p:cBhvr>
                                    </p:animEffect>
                                    <p:set>
                                      <p:cBhvr>
                                        <p:cTn id="65" dur="1" fill="hold">
                                          <p:stCondLst>
                                            <p:cond delay="499"/>
                                          </p:stCondLst>
                                        </p:cTn>
                                        <p:tgtEl>
                                          <p:spTgt spid="3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blinds(horizontal)">
                                      <p:cBhvr>
                                        <p:cTn id="70" dur="500"/>
                                        <p:tgtEl>
                                          <p:spTgt spid="24"/>
                                        </p:tgtEl>
                                      </p:cBhvr>
                                    </p:animEffect>
                                  </p:childTnLst>
                                </p:cTn>
                              </p:par>
                            </p:childTnLst>
                          </p:cTn>
                        </p:par>
                      </p:childTnLst>
                    </p:cTn>
                  </p:par>
                  <p:par>
                    <p:cTn id="71" fill="hold">
                      <p:stCondLst>
                        <p:cond delay="indefinite"/>
                      </p:stCondLst>
                      <p:childTnLst>
                        <p:par>
                          <p:cTn id="72" fill="hold">
                            <p:stCondLst>
                              <p:cond delay="0"/>
                            </p:stCondLst>
                            <p:childTnLst>
                              <p:par>
                                <p:cTn id="73" presetID="4" presetClass="exit" presetSubtype="16" fill="hold" grpId="0" nodeType="clickEffect">
                                  <p:stCondLst>
                                    <p:cond delay="0"/>
                                  </p:stCondLst>
                                  <p:childTnLst>
                                    <p:animEffect transition="out" filter="box(in)">
                                      <p:cBhvr>
                                        <p:cTn id="74" dur="500"/>
                                        <p:tgtEl>
                                          <p:spTgt spid="16"/>
                                        </p:tgtEl>
                                      </p:cBhvr>
                                    </p:animEffect>
                                    <p:set>
                                      <p:cBhvr>
                                        <p:cTn id="75"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animBg="1"/>
      <p:bldP spid="33" grpId="0" animBg="1"/>
      <p:bldP spid="33" grpId="1" animBg="1"/>
      <p:bldP spid="16" grpId="0" animBg="1"/>
      <p:bldP spid="16"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noChangeArrowheads="1"/>
          </p:cNvSpPr>
          <p:nvPr>
            <p:ph type="title"/>
          </p:nvPr>
        </p:nvSpPr>
        <p:spPr/>
        <p:txBody>
          <a:bodyPr/>
          <a:lstStyle/>
          <a:p>
            <a:r>
              <a:rPr lang="en-US" altLang="zh-CN"/>
              <a:t>2</a:t>
            </a:r>
            <a:r>
              <a:rPr lang="zh-CN" altLang="en-US"/>
              <a:t>、二叉排序树的插入</a:t>
            </a:r>
            <a:endParaRPr lang="zh-CN" altLang="en-US"/>
          </a:p>
        </p:txBody>
      </p:sp>
      <p:sp>
        <p:nvSpPr>
          <p:cNvPr id="3" name="内容占位符 2"/>
          <p:cNvSpPr>
            <a:spLocks noGrp="1"/>
          </p:cNvSpPr>
          <p:nvPr>
            <p:ph idx="1"/>
          </p:nvPr>
        </p:nvSpPr>
        <p:spPr>
          <a:xfrm>
            <a:off x="857250" y="1989138"/>
            <a:ext cx="8102600" cy="4114800"/>
          </a:xfrm>
        </p:spPr>
        <p:txBody>
          <a:bodyPr/>
          <a:lstStyle/>
          <a:p>
            <a:pPr marL="0" indent="539750">
              <a:buFont typeface="Wingdings" panose="05000000000000000000" pitchFamily="2" charset="2"/>
              <a:buNone/>
              <a:defRPr/>
            </a:pPr>
            <a:r>
              <a:rPr lang="zh-CN" altLang="en-US" sz="2800" dirty="0"/>
              <a:t>二叉排序树的插入时要注意：插入元素后的树仍是二叉排序树；</a:t>
            </a:r>
            <a:endParaRPr lang="en-US" altLang="zh-CN" sz="2800" dirty="0"/>
          </a:p>
          <a:p>
            <a:pPr>
              <a:buFont typeface="Wingdings" panose="05000000000000000000" pitchFamily="2" charset="2"/>
              <a:buNone/>
              <a:defRPr/>
            </a:pPr>
            <a:endParaRPr lang="zh-CN" altLang="en-US" sz="2800" dirty="0"/>
          </a:p>
        </p:txBody>
      </p:sp>
      <p:pic>
        <p:nvPicPr>
          <p:cNvPr id="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14875" y="2676525"/>
            <a:ext cx="4171950"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857250" y="3286125"/>
            <a:ext cx="3929063"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a:t>    插入是和查找结合的，若待查元素在二叉排序树中不存在， 则在对应位置进行插入。如插入</a:t>
            </a:r>
            <a:r>
              <a:rPr lang="en-US" altLang="zh-CN" sz="2800"/>
              <a:t>40</a:t>
            </a:r>
            <a:r>
              <a:rPr lang="zh-CN" altLang="en-US" sz="2800"/>
              <a:t>。</a:t>
            </a:r>
            <a:endParaRPr lang="en-US" altLang="zh-CN" sz="2800"/>
          </a:p>
        </p:txBody>
      </p:sp>
      <p:sp>
        <p:nvSpPr>
          <p:cNvPr id="72710"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62D7FB3-7968-4208-96AE-87A68FFF357D}"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86FFCF"/>
            </a:gs>
            <a:gs pos="50000">
              <a:srgbClr val="B6FFDF"/>
            </a:gs>
            <a:gs pos="100000">
              <a:srgbClr val="DCFFEF"/>
            </a:gs>
          </a:gsLst>
          <a:lin ang="5400000"/>
        </a:gradFill>
        <a:effectLst/>
      </p:bgPr>
    </p:bg>
    <p:spTree>
      <p:nvGrpSpPr>
        <p:cNvPr id="1" name=""/>
        <p:cNvGrpSpPr/>
        <p:nvPr/>
      </p:nvGrpSpPr>
      <p:grpSpPr>
        <a:xfrm>
          <a:off x="0" y="0"/>
          <a:ext cx="0" cy="0"/>
          <a:chOff x="0" y="0"/>
          <a:chExt cx="0" cy="0"/>
        </a:xfrm>
      </p:grpSpPr>
      <p:sp>
        <p:nvSpPr>
          <p:cNvPr id="73730" name="标题 1"/>
          <p:cNvSpPr>
            <a:spLocks noGrp="1" noChangeArrowheads="1"/>
          </p:cNvSpPr>
          <p:nvPr>
            <p:ph type="title"/>
          </p:nvPr>
        </p:nvSpPr>
        <p:spPr>
          <a:xfrm>
            <a:off x="-18256" y="0"/>
            <a:ext cx="7793037" cy="839788"/>
          </a:xfrm>
        </p:spPr>
        <p:txBody>
          <a:bodyPr/>
          <a:lstStyle/>
          <a:p>
            <a:r>
              <a:rPr lang="zh-CN" altLang="en-US" dirty="0"/>
              <a:t>插入算法</a:t>
            </a:r>
            <a:endParaRPr lang="zh-CN" altLang="en-US" dirty="0"/>
          </a:p>
        </p:txBody>
      </p:sp>
      <p:sp>
        <p:nvSpPr>
          <p:cNvPr id="73731" name="内容占位符 2"/>
          <p:cNvSpPr>
            <a:spLocks noGrp="1" noChangeArrowheads="1"/>
          </p:cNvSpPr>
          <p:nvPr>
            <p:ph idx="1"/>
          </p:nvPr>
        </p:nvSpPr>
        <p:spPr>
          <a:xfrm>
            <a:off x="95819" y="736601"/>
            <a:ext cx="8858250" cy="5500687"/>
          </a:xfrm>
        </p:spPr>
        <p:txBody>
          <a:bodyPr/>
          <a:lstStyle/>
          <a:p>
            <a:pPr>
              <a:buFont typeface="Wingdings" panose="05000000000000000000" pitchFamily="2" charset="2"/>
              <a:buNone/>
            </a:pPr>
            <a:r>
              <a:rPr lang="en-US" altLang="zh-CN" sz="2000" dirty="0"/>
              <a:t>private </a:t>
            </a:r>
            <a:r>
              <a:rPr lang="en-US" altLang="zh-CN" sz="2000" dirty="0" err="1"/>
              <a:t>boolean</a:t>
            </a:r>
            <a:r>
              <a:rPr lang="en-US" altLang="zh-CN" sz="2000" dirty="0"/>
              <a:t> insert(T value, </a:t>
            </a:r>
            <a:r>
              <a:rPr lang="en-US" altLang="zh-CN" sz="2000" dirty="0" err="1"/>
              <a:t>BinaryNode</a:t>
            </a:r>
            <a:r>
              <a:rPr lang="en-US" altLang="zh-CN" sz="2000" dirty="0"/>
              <a:t>&lt;T&gt; p) </a:t>
            </a:r>
            <a:endParaRPr lang="en-US" altLang="zh-CN" sz="2000" dirty="0"/>
          </a:p>
          <a:p>
            <a:pPr>
              <a:buFont typeface="Wingdings" panose="05000000000000000000" pitchFamily="2" charset="2"/>
              <a:buNone/>
            </a:pPr>
            <a:r>
              <a:rPr lang="en-US" altLang="zh-CN" sz="2000" dirty="0"/>
              <a:t> //</a:t>
            </a:r>
            <a:r>
              <a:rPr lang="zh-CN" altLang="en-US" sz="2000" dirty="0"/>
              <a:t>将</a:t>
            </a:r>
            <a:r>
              <a:rPr lang="en-US" altLang="zh-CN" sz="2000" dirty="0"/>
              <a:t>value</a:t>
            </a:r>
            <a:r>
              <a:rPr lang="zh-CN" altLang="en-US" sz="2000" dirty="0"/>
              <a:t>插入到以</a:t>
            </a:r>
            <a:r>
              <a:rPr lang="en-US" altLang="zh-CN" sz="2000" dirty="0"/>
              <a:t>p</a:t>
            </a:r>
            <a:r>
              <a:rPr lang="zh-CN" altLang="en-US" sz="2000" dirty="0"/>
              <a:t>为根的子树中</a:t>
            </a:r>
            <a:r>
              <a:rPr lang="en-US" altLang="zh-CN" sz="2000" dirty="0"/>
              <a:t>{</a:t>
            </a:r>
            <a:endParaRPr lang="en-US" altLang="zh-CN" sz="2000" dirty="0"/>
          </a:p>
          <a:p>
            <a:pPr>
              <a:buFont typeface="Wingdings" panose="05000000000000000000" pitchFamily="2" charset="2"/>
              <a:buNone/>
            </a:pPr>
            <a:r>
              <a:rPr lang="en-US" altLang="zh-CN" sz="2000" dirty="0"/>
              <a:t>      if (value==</a:t>
            </a:r>
            <a:r>
              <a:rPr lang="en-US" altLang="zh-CN" sz="2000" dirty="0" err="1"/>
              <a:t>p.data</a:t>
            </a:r>
            <a:r>
              <a:rPr lang="en-US" altLang="zh-CN" sz="2000" dirty="0"/>
              <a:t>)</a:t>
            </a:r>
            <a:endParaRPr lang="en-US" altLang="zh-CN" sz="2000" dirty="0"/>
          </a:p>
          <a:p>
            <a:pPr>
              <a:buFont typeface="Wingdings" panose="05000000000000000000" pitchFamily="2" charset="2"/>
              <a:buNone/>
            </a:pPr>
            <a:r>
              <a:rPr lang="en-US" altLang="zh-CN" sz="2000" dirty="0"/>
              <a:t>            return false;                             //</a:t>
            </a:r>
            <a:r>
              <a:rPr lang="zh-CN" altLang="en-US" sz="2000" dirty="0"/>
              <a:t>不插入关键字重复的结点 </a:t>
            </a:r>
            <a:endParaRPr lang="zh-CN" altLang="en-US" sz="2000" dirty="0"/>
          </a:p>
          <a:p>
            <a:pPr>
              <a:buFont typeface="Wingdings" panose="05000000000000000000" pitchFamily="2" charset="2"/>
              <a:buNone/>
            </a:pPr>
            <a:r>
              <a:rPr lang="zh-CN" altLang="en-US" sz="2000" dirty="0">
                <a:solidFill>
                  <a:srgbClr val="FF0000"/>
                </a:solidFill>
              </a:rPr>
              <a:t>        </a:t>
            </a:r>
            <a:r>
              <a:rPr lang="en-US" altLang="zh-CN" sz="2000" dirty="0">
                <a:solidFill>
                  <a:srgbClr val="FF0000"/>
                </a:solidFill>
              </a:rPr>
              <a:t>if (value&lt;</a:t>
            </a:r>
            <a:r>
              <a:rPr lang="en-US" altLang="zh-CN" sz="2000" dirty="0" err="1">
                <a:solidFill>
                  <a:srgbClr val="FF0000"/>
                </a:solidFill>
              </a:rPr>
              <a:t>p.data</a:t>
            </a:r>
            <a:r>
              <a:rPr lang="en-US" altLang="zh-CN" sz="2000" dirty="0">
                <a:solidFill>
                  <a:srgbClr val="FF0000"/>
                </a:solidFill>
              </a:rPr>
              <a:t>)</a:t>
            </a:r>
            <a:endParaRPr lang="en-US" altLang="zh-CN" sz="2000" dirty="0">
              <a:solidFill>
                <a:srgbClr val="FF0000"/>
              </a:solidFill>
            </a:endParaRPr>
          </a:p>
          <a:p>
            <a:pPr>
              <a:buFont typeface="Wingdings" panose="05000000000000000000" pitchFamily="2" charset="2"/>
              <a:buNone/>
            </a:pPr>
            <a:r>
              <a:rPr lang="en-US" altLang="zh-CN" sz="2000" dirty="0">
                <a:solidFill>
                  <a:srgbClr val="FF0000"/>
                </a:solidFill>
              </a:rPr>
              <a:t>            if (</a:t>
            </a:r>
            <a:r>
              <a:rPr lang="en-US" altLang="zh-CN" sz="2000" dirty="0" err="1">
                <a:solidFill>
                  <a:srgbClr val="FF0000"/>
                </a:solidFill>
              </a:rPr>
              <a:t>p.left</a:t>
            </a:r>
            <a:r>
              <a:rPr lang="en-US" altLang="zh-CN" sz="2000" dirty="0">
                <a:solidFill>
                  <a:srgbClr val="FF0000"/>
                </a:solidFill>
              </a:rPr>
              <a:t>==null)</a:t>
            </a:r>
            <a:endParaRPr lang="en-US" altLang="zh-CN" sz="2000" dirty="0">
              <a:solidFill>
                <a:srgbClr val="FF0000"/>
              </a:solidFill>
            </a:endParaRPr>
          </a:p>
          <a:p>
            <a:pPr>
              <a:buFont typeface="Wingdings" panose="05000000000000000000" pitchFamily="2" charset="2"/>
              <a:buNone/>
            </a:pPr>
            <a:r>
              <a:rPr lang="en-US" altLang="zh-CN" sz="2000" dirty="0">
                <a:solidFill>
                  <a:srgbClr val="FF0000"/>
                </a:solidFill>
              </a:rPr>
              <a:t>            { </a:t>
            </a:r>
            <a:r>
              <a:rPr lang="en-US" altLang="zh-CN" sz="2000" dirty="0" err="1">
                <a:solidFill>
                  <a:srgbClr val="FF0000"/>
                </a:solidFill>
              </a:rPr>
              <a:t>p.left</a:t>
            </a:r>
            <a:r>
              <a:rPr lang="en-US" altLang="zh-CN" sz="2000" dirty="0">
                <a:solidFill>
                  <a:srgbClr val="FF0000"/>
                </a:solidFill>
              </a:rPr>
              <a:t> = new </a:t>
            </a:r>
            <a:r>
              <a:rPr lang="en-US" altLang="zh-CN" sz="2000" dirty="0" err="1">
                <a:solidFill>
                  <a:srgbClr val="FF0000"/>
                </a:solidFill>
              </a:rPr>
              <a:t>BinaryNode</a:t>
            </a:r>
            <a:r>
              <a:rPr lang="en-US" altLang="zh-CN" sz="2000" dirty="0">
                <a:solidFill>
                  <a:srgbClr val="FF0000"/>
                </a:solidFill>
              </a:rPr>
              <a:t>&lt;T&gt;(value); //</a:t>
            </a:r>
            <a:r>
              <a:rPr lang="zh-CN" altLang="en-US" sz="2000" dirty="0">
                <a:solidFill>
                  <a:srgbClr val="FF0000"/>
                </a:solidFill>
              </a:rPr>
              <a:t>建立</a:t>
            </a:r>
            <a:r>
              <a:rPr lang="en-US" altLang="zh-CN" sz="2000" dirty="0">
                <a:solidFill>
                  <a:srgbClr val="FF0000"/>
                </a:solidFill>
              </a:rPr>
              <a:t>p</a:t>
            </a:r>
            <a:r>
              <a:rPr lang="zh-CN" altLang="en-US" sz="2000" dirty="0">
                <a:solidFill>
                  <a:srgbClr val="FF0000"/>
                </a:solidFill>
              </a:rPr>
              <a:t>的左孩子结点</a:t>
            </a:r>
            <a:endParaRPr lang="zh-CN" altLang="en-US" sz="2000" dirty="0">
              <a:solidFill>
                <a:srgbClr val="FF0000"/>
              </a:solidFill>
            </a:endParaRPr>
          </a:p>
          <a:p>
            <a:pPr>
              <a:buFont typeface="Wingdings" panose="05000000000000000000" pitchFamily="2" charset="2"/>
              <a:buNone/>
            </a:pPr>
            <a:r>
              <a:rPr lang="zh-CN" altLang="en-US" sz="2000" dirty="0">
                <a:solidFill>
                  <a:srgbClr val="FF0000"/>
                </a:solidFill>
              </a:rPr>
              <a:t>               </a:t>
            </a:r>
            <a:r>
              <a:rPr lang="en-US" altLang="zh-CN" sz="2000" dirty="0">
                <a:solidFill>
                  <a:srgbClr val="FF0000"/>
                </a:solidFill>
              </a:rPr>
              <a:t>return true; }</a:t>
            </a:r>
            <a:endParaRPr lang="en-US" altLang="zh-CN" sz="2000" dirty="0">
              <a:solidFill>
                <a:srgbClr val="FF0000"/>
              </a:solidFill>
            </a:endParaRPr>
          </a:p>
          <a:p>
            <a:pPr>
              <a:buFont typeface="Wingdings" panose="05000000000000000000" pitchFamily="2" charset="2"/>
              <a:buNone/>
            </a:pPr>
            <a:r>
              <a:rPr lang="en-US" altLang="zh-CN" sz="2000" dirty="0">
                <a:solidFill>
                  <a:srgbClr val="FF0000"/>
                </a:solidFill>
              </a:rPr>
              <a:t>             else</a:t>
            </a:r>
            <a:endParaRPr lang="en-US" altLang="zh-CN" sz="2000" dirty="0">
              <a:solidFill>
                <a:srgbClr val="FF0000"/>
              </a:solidFill>
            </a:endParaRPr>
          </a:p>
          <a:p>
            <a:pPr>
              <a:buFont typeface="Wingdings" panose="05000000000000000000" pitchFamily="2" charset="2"/>
              <a:buNone/>
            </a:pPr>
            <a:r>
              <a:rPr lang="en-US" altLang="zh-CN" sz="2000" dirty="0">
                <a:solidFill>
                  <a:srgbClr val="FF0000"/>
                </a:solidFill>
              </a:rPr>
              <a:t>               return insert(value, </a:t>
            </a:r>
            <a:r>
              <a:rPr lang="en-US" altLang="zh-CN" sz="2000" dirty="0" err="1">
                <a:solidFill>
                  <a:srgbClr val="FF0000"/>
                </a:solidFill>
              </a:rPr>
              <a:t>p.left</a:t>
            </a:r>
            <a:r>
              <a:rPr lang="en-US" altLang="zh-CN" sz="2000" dirty="0">
                <a:solidFill>
                  <a:srgbClr val="FF0000"/>
                </a:solidFill>
              </a:rPr>
              <a:t>); //</a:t>
            </a:r>
            <a:r>
              <a:rPr lang="zh-CN" altLang="en-US" sz="2000" dirty="0">
                <a:solidFill>
                  <a:srgbClr val="FF0000"/>
                </a:solidFill>
              </a:rPr>
              <a:t>将</a:t>
            </a:r>
            <a:r>
              <a:rPr lang="en-US" altLang="zh-CN" sz="2000" dirty="0">
                <a:solidFill>
                  <a:srgbClr val="FF0000"/>
                </a:solidFill>
              </a:rPr>
              <a:t>value</a:t>
            </a:r>
            <a:r>
              <a:rPr lang="zh-CN" altLang="en-US" sz="2000" dirty="0">
                <a:solidFill>
                  <a:srgbClr val="FF0000"/>
                </a:solidFill>
              </a:rPr>
              <a:t>插入到</a:t>
            </a:r>
            <a:r>
              <a:rPr lang="en-US" altLang="zh-CN" sz="2000" dirty="0">
                <a:solidFill>
                  <a:srgbClr val="FF0000"/>
                </a:solidFill>
              </a:rPr>
              <a:t>p</a:t>
            </a:r>
            <a:r>
              <a:rPr lang="zh-CN" altLang="en-US" sz="2000" dirty="0">
                <a:solidFill>
                  <a:srgbClr val="FF0000"/>
                </a:solidFill>
              </a:rPr>
              <a:t>的左子树中</a:t>
            </a:r>
            <a:endParaRPr lang="zh-CN" altLang="en-US" sz="2000" dirty="0">
              <a:solidFill>
                <a:srgbClr val="FF0000"/>
              </a:solidFill>
            </a:endParaRPr>
          </a:p>
          <a:p>
            <a:pPr>
              <a:buFont typeface="Wingdings" panose="05000000000000000000" pitchFamily="2" charset="2"/>
              <a:buNone/>
            </a:pPr>
            <a:r>
              <a:rPr lang="zh-CN" altLang="en-US" sz="2000" dirty="0">
                <a:solidFill>
                  <a:srgbClr val="7030A0"/>
                </a:solidFill>
              </a:rPr>
              <a:t>        </a:t>
            </a:r>
            <a:r>
              <a:rPr lang="en-US" altLang="zh-CN" sz="2000" dirty="0">
                <a:solidFill>
                  <a:srgbClr val="7030A0"/>
                </a:solidFill>
              </a:rPr>
              <a:t>else</a:t>
            </a:r>
            <a:endParaRPr lang="en-US" altLang="zh-CN" sz="2000" dirty="0">
              <a:solidFill>
                <a:srgbClr val="7030A0"/>
              </a:solidFill>
            </a:endParaRPr>
          </a:p>
          <a:p>
            <a:pPr>
              <a:buFont typeface="Wingdings" panose="05000000000000000000" pitchFamily="2" charset="2"/>
              <a:buNone/>
            </a:pPr>
            <a:r>
              <a:rPr lang="en-US" altLang="zh-CN" sz="2000" dirty="0">
                <a:solidFill>
                  <a:srgbClr val="7030A0"/>
                </a:solidFill>
              </a:rPr>
              <a:t>            if (</a:t>
            </a:r>
            <a:r>
              <a:rPr lang="en-US" altLang="zh-CN" sz="2000" dirty="0" err="1">
                <a:solidFill>
                  <a:srgbClr val="7030A0"/>
                </a:solidFill>
              </a:rPr>
              <a:t>p.right</a:t>
            </a:r>
            <a:r>
              <a:rPr lang="en-US" altLang="zh-CN" sz="2000" dirty="0">
                <a:solidFill>
                  <a:srgbClr val="7030A0"/>
                </a:solidFill>
              </a:rPr>
              <a:t>==null)</a:t>
            </a:r>
            <a:endParaRPr lang="en-US" altLang="zh-CN" sz="2000" dirty="0">
              <a:solidFill>
                <a:srgbClr val="7030A0"/>
              </a:solidFill>
            </a:endParaRPr>
          </a:p>
          <a:p>
            <a:pPr>
              <a:buFont typeface="Wingdings" panose="05000000000000000000" pitchFamily="2" charset="2"/>
              <a:buNone/>
            </a:pPr>
            <a:r>
              <a:rPr lang="en-US" altLang="zh-CN" sz="2000" dirty="0">
                <a:solidFill>
                  <a:srgbClr val="7030A0"/>
                </a:solidFill>
              </a:rPr>
              <a:t>            {  </a:t>
            </a:r>
            <a:r>
              <a:rPr lang="en-US" altLang="zh-CN" sz="2000" dirty="0" err="1">
                <a:solidFill>
                  <a:srgbClr val="7030A0"/>
                </a:solidFill>
              </a:rPr>
              <a:t>p.right</a:t>
            </a:r>
            <a:r>
              <a:rPr lang="en-US" altLang="zh-CN" sz="2000" dirty="0">
                <a:solidFill>
                  <a:srgbClr val="7030A0"/>
                </a:solidFill>
              </a:rPr>
              <a:t> = new </a:t>
            </a:r>
            <a:r>
              <a:rPr lang="en-US" altLang="zh-CN" sz="2000" dirty="0" err="1">
                <a:solidFill>
                  <a:srgbClr val="7030A0"/>
                </a:solidFill>
              </a:rPr>
              <a:t>BinaryNode</a:t>
            </a:r>
            <a:r>
              <a:rPr lang="en-US" altLang="zh-CN" sz="2000" dirty="0">
                <a:solidFill>
                  <a:srgbClr val="7030A0"/>
                </a:solidFill>
              </a:rPr>
              <a:t>&lt;T&gt;(value);    //</a:t>
            </a:r>
            <a:r>
              <a:rPr lang="zh-CN" altLang="en-US" sz="2000" dirty="0">
                <a:solidFill>
                  <a:srgbClr val="7030A0"/>
                </a:solidFill>
              </a:rPr>
              <a:t>建立</a:t>
            </a:r>
            <a:r>
              <a:rPr lang="en-US" altLang="zh-CN" sz="2000" dirty="0">
                <a:solidFill>
                  <a:srgbClr val="7030A0"/>
                </a:solidFill>
              </a:rPr>
              <a:t>p</a:t>
            </a:r>
            <a:r>
              <a:rPr lang="zh-CN" altLang="en-US" sz="2000" dirty="0">
                <a:solidFill>
                  <a:srgbClr val="7030A0"/>
                </a:solidFill>
              </a:rPr>
              <a:t>的右孩子结点</a:t>
            </a:r>
            <a:endParaRPr lang="zh-CN" altLang="en-US" sz="2000" dirty="0">
              <a:solidFill>
                <a:srgbClr val="7030A0"/>
              </a:solidFill>
            </a:endParaRPr>
          </a:p>
          <a:p>
            <a:pPr>
              <a:buFont typeface="Wingdings" panose="05000000000000000000" pitchFamily="2" charset="2"/>
              <a:buNone/>
            </a:pPr>
            <a:r>
              <a:rPr lang="zh-CN" altLang="en-US" sz="2000" dirty="0">
                <a:solidFill>
                  <a:srgbClr val="7030A0"/>
                </a:solidFill>
              </a:rPr>
              <a:t>               </a:t>
            </a:r>
            <a:r>
              <a:rPr lang="en-US" altLang="zh-CN" sz="2000" dirty="0">
                <a:solidFill>
                  <a:srgbClr val="7030A0"/>
                </a:solidFill>
              </a:rPr>
              <a:t>return true;      }</a:t>
            </a:r>
            <a:endParaRPr lang="en-US" altLang="zh-CN" sz="2000" dirty="0">
              <a:solidFill>
                <a:srgbClr val="7030A0"/>
              </a:solidFill>
            </a:endParaRPr>
          </a:p>
          <a:p>
            <a:pPr>
              <a:buFont typeface="Wingdings" panose="05000000000000000000" pitchFamily="2" charset="2"/>
              <a:buNone/>
            </a:pPr>
            <a:r>
              <a:rPr lang="en-US" altLang="zh-CN" sz="2000" dirty="0">
                <a:solidFill>
                  <a:srgbClr val="7030A0"/>
                </a:solidFill>
              </a:rPr>
              <a:t>            else</a:t>
            </a:r>
            <a:endParaRPr lang="en-US" altLang="zh-CN" sz="2000" dirty="0">
              <a:solidFill>
                <a:srgbClr val="7030A0"/>
              </a:solidFill>
            </a:endParaRPr>
          </a:p>
          <a:p>
            <a:pPr>
              <a:buFont typeface="Wingdings" panose="05000000000000000000" pitchFamily="2" charset="2"/>
              <a:buNone/>
            </a:pPr>
            <a:r>
              <a:rPr lang="en-US" altLang="zh-CN" sz="2000" dirty="0">
                <a:solidFill>
                  <a:srgbClr val="7030A0"/>
                </a:solidFill>
              </a:rPr>
              <a:t>               return insert(value, </a:t>
            </a:r>
            <a:r>
              <a:rPr lang="en-US" altLang="zh-CN" sz="2000" dirty="0" err="1">
                <a:solidFill>
                  <a:srgbClr val="7030A0"/>
                </a:solidFill>
              </a:rPr>
              <a:t>p.right</a:t>
            </a:r>
            <a:r>
              <a:rPr lang="en-US" altLang="zh-CN" sz="2000" dirty="0">
                <a:solidFill>
                  <a:srgbClr val="7030A0"/>
                </a:solidFill>
              </a:rPr>
              <a:t>);         //</a:t>
            </a:r>
            <a:r>
              <a:rPr lang="zh-CN" altLang="en-US" sz="2000" dirty="0">
                <a:solidFill>
                  <a:srgbClr val="7030A0"/>
                </a:solidFill>
              </a:rPr>
              <a:t>将</a:t>
            </a:r>
            <a:r>
              <a:rPr lang="en-US" altLang="zh-CN" sz="2000" dirty="0">
                <a:solidFill>
                  <a:srgbClr val="7030A0"/>
                </a:solidFill>
              </a:rPr>
              <a:t>value</a:t>
            </a:r>
            <a:r>
              <a:rPr lang="zh-CN" altLang="en-US" sz="2000" dirty="0">
                <a:solidFill>
                  <a:srgbClr val="7030A0"/>
                </a:solidFill>
              </a:rPr>
              <a:t>插入到</a:t>
            </a:r>
            <a:r>
              <a:rPr lang="en-US" altLang="zh-CN" sz="2000" dirty="0">
                <a:solidFill>
                  <a:srgbClr val="7030A0"/>
                </a:solidFill>
              </a:rPr>
              <a:t>p</a:t>
            </a:r>
            <a:r>
              <a:rPr lang="zh-CN" altLang="en-US" sz="2000" dirty="0">
                <a:solidFill>
                  <a:srgbClr val="7030A0"/>
                </a:solidFill>
              </a:rPr>
              <a:t>的右子树中</a:t>
            </a:r>
            <a:endParaRPr lang="zh-CN" altLang="en-US" sz="2000" dirty="0">
              <a:solidFill>
                <a:srgbClr val="7030A0"/>
              </a:solidFill>
            </a:endParaRPr>
          </a:p>
          <a:p>
            <a:pPr>
              <a:buFont typeface="Wingdings" panose="05000000000000000000" pitchFamily="2" charset="2"/>
              <a:buNone/>
            </a:pPr>
            <a:r>
              <a:rPr lang="zh-CN" altLang="en-US" sz="2000" dirty="0"/>
              <a:t>    </a:t>
            </a:r>
            <a:r>
              <a:rPr lang="en-US" altLang="zh-CN" sz="2000" dirty="0"/>
              <a:t>}</a:t>
            </a:r>
            <a:endParaRPr lang="zh-CN" altLang="en-US" sz="2000" dirty="0"/>
          </a:p>
        </p:txBody>
      </p:sp>
      <p:sp>
        <p:nvSpPr>
          <p:cNvPr id="73732"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6C761CD-DCB8-4C31-9424-27C8A2626864}" type="slidenum">
              <a:rPr lang="zh-CN" altLang="en-US" sz="1400"/>
            </a:fld>
            <a:endParaRPr lang="en-US" altLang="zh-CN" sz="1400"/>
          </a:p>
        </p:txBody>
      </p:sp>
      <p:sp>
        <p:nvSpPr>
          <p:cNvPr id="2" name="矩形 1"/>
          <p:cNvSpPr/>
          <p:nvPr/>
        </p:nvSpPr>
        <p:spPr>
          <a:xfrm>
            <a:off x="219075" y="1484784"/>
            <a:ext cx="8385373" cy="839788"/>
          </a:xfrm>
          <a:prstGeom prst="rect">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89931" y="2324572"/>
            <a:ext cx="8385373" cy="2208857"/>
          </a:xfrm>
          <a:prstGeom prst="rect">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04503" y="4538974"/>
            <a:ext cx="8385373" cy="2208857"/>
          </a:xfrm>
          <a:prstGeom prst="rect">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noChangeArrowheads="1"/>
          </p:cNvSpPr>
          <p:nvPr>
            <p:ph type="title"/>
          </p:nvPr>
        </p:nvSpPr>
        <p:spPr/>
        <p:txBody>
          <a:bodyPr/>
          <a:lstStyle/>
          <a:p>
            <a:r>
              <a:rPr lang="zh-CN" altLang="en-US"/>
              <a:t>二叉排序树的构造</a:t>
            </a:r>
            <a:endParaRPr lang="zh-CN" altLang="en-US"/>
          </a:p>
        </p:txBody>
      </p:sp>
      <p:sp>
        <p:nvSpPr>
          <p:cNvPr id="74755" name="内容占位符 2"/>
          <p:cNvSpPr>
            <a:spLocks noGrp="1" noChangeArrowheads="1"/>
          </p:cNvSpPr>
          <p:nvPr>
            <p:ph idx="1"/>
          </p:nvPr>
        </p:nvSpPr>
        <p:spPr>
          <a:xfrm>
            <a:off x="642938" y="2000250"/>
            <a:ext cx="8501062" cy="4103688"/>
          </a:xfrm>
        </p:spPr>
        <p:txBody>
          <a:bodyPr/>
          <a:lstStyle/>
          <a:p>
            <a:pPr marL="0" indent="624205">
              <a:buFont typeface="Wingdings" panose="05000000000000000000" pitchFamily="2" charset="2"/>
              <a:buNone/>
            </a:pPr>
            <a:r>
              <a:rPr lang="zh-CN" altLang="en-US" sz="2800"/>
              <a:t>构造二叉排序树的过程就是指生成二叉排序树的过程，也就是不断插入结点，形成新的二叉排序树。</a:t>
            </a:r>
            <a:endParaRPr lang="en-US" altLang="zh-CN" sz="2800"/>
          </a:p>
          <a:p>
            <a:pPr marL="0" indent="624205">
              <a:buFont typeface="Wingdings" panose="05000000000000000000" pitchFamily="2" charset="2"/>
              <a:buNone/>
            </a:pPr>
            <a:r>
              <a:rPr lang="zh-CN" altLang="en-US" sz="2800"/>
              <a:t>例如：构建</a:t>
            </a:r>
            <a:r>
              <a:rPr lang="en-US" altLang="zh-CN" sz="2800"/>
              <a:t>54</a:t>
            </a:r>
            <a:r>
              <a:rPr lang="zh-CN" altLang="en-US" sz="2800"/>
              <a:t>，</a:t>
            </a:r>
            <a:r>
              <a:rPr lang="en-US" altLang="zh-CN" sz="2800"/>
              <a:t>18</a:t>
            </a:r>
            <a:r>
              <a:rPr lang="zh-CN" altLang="en-US" sz="2800"/>
              <a:t>，</a:t>
            </a:r>
            <a:r>
              <a:rPr lang="en-US" altLang="zh-CN" sz="2800"/>
              <a:t>66</a:t>
            </a:r>
            <a:r>
              <a:rPr lang="zh-CN" altLang="en-US" sz="2800"/>
              <a:t>，</a:t>
            </a:r>
            <a:r>
              <a:rPr lang="en-US" altLang="zh-CN" sz="2800"/>
              <a:t>87</a:t>
            </a:r>
            <a:r>
              <a:rPr lang="zh-CN" altLang="en-US" sz="2800"/>
              <a:t>，</a:t>
            </a:r>
            <a:r>
              <a:rPr lang="en-US" altLang="zh-CN" sz="2800"/>
              <a:t>36</a:t>
            </a:r>
            <a:r>
              <a:rPr lang="zh-CN" altLang="en-US" sz="2800"/>
              <a:t>，</a:t>
            </a:r>
            <a:r>
              <a:rPr lang="en-US" altLang="zh-CN" sz="2800"/>
              <a:t>12</a:t>
            </a:r>
            <a:r>
              <a:rPr lang="zh-CN" altLang="en-US" sz="2800"/>
              <a:t>组成的二叉排序树。</a:t>
            </a:r>
            <a:endParaRPr lang="zh-CN" altLang="en-US" sz="2800"/>
          </a:p>
        </p:txBody>
      </p:sp>
      <p:pic>
        <p:nvPicPr>
          <p:cNvPr id="5" name="Picture 4" descr="8d1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9388" y="4143375"/>
            <a:ext cx="8964612"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9AFFD0D-AABC-429B-90DC-EDF80D50D0D2}"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zh-CN" altLang="en-US" sz="3600"/>
              <a:t>例</a:t>
            </a:r>
            <a:r>
              <a:rPr lang="en-US" altLang="zh-CN" sz="3600"/>
              <a:t> </a:t>
            </a:r>
            <a:r>
              <a:rPr lang="zh-CN" altLang="en-US" sz="3600"/>
              <a:t>：二叉排序树的插入和查找操作。</a:t>
            </a:r>
            <a:endParaRPr lang="zh-CN" altLang="en-US" sz="3600"/>
          </a:p>
        </p:txBody>
      </p:sp>
      <p:sp>
        <p:nvSpPr>
          <p:cNvPr id="75779" name="Rectangle 3"/>
          <p:cNvSpPr>
            <a:spLocks noGrp="1" noChangeArrowheads="1"/>
          </p:cNvSpPr>
          <p:nvPr>
            <p:ph type="body" idx="1"/>
          </p:nvPr>
        </p:nvSpPr>
        <p:spPr>
          <a:xfrm>
            <a:off x="109271" y="1899444"/>
            <a:ext cx="8925458" cy="4114800"/>
          </a:xfrm>
        </p:spPr>
        <p:txBody>
          <a:bodyPr/>
          <a:lstStyle/>
          <a:p>
            <a:pPr indent="14605" eaLnBrk="1" hangingPunct="1">
              <a:buFont typeface="Wingdings" panose="05000000000000000000" pitchFamily="2" charset="2"/>
              <a:buNone/>
            </a:pPr>
            <a:r>
              <a:rPr lang="zh-CN" altLang="en-US" sz="2800" dirty="0"/>
              <a:t>例子：由</a:t>
            </a:r>
            <a:r>
              <a:rPr lang="en-US" altLang="zh-CN" sz="2800" dirty="0"/>
              <a:t>(20, 5, 25, 10, 15, 16, 13, 23, 3, 7, 27)</a:t>
            </a:r>
            <a:r>
              <a:rPr lang="zh-CN" altLang="en-US" sz="2800" dirty="0"/>
              <a:t>，</a:t>
            </a:r>
            <a:endParaRPr lang="en-US" altLang="zh-CN" sz="2800" dirty="0"/>
          </a:p>
          <a:p>
            <a:pPr indent="14605" eaLnBrk="1" hangingPunct="1">
              <a:buFont typeface="Wingdings" panose="05000000000000000000" pitchFamily="2" charset="2"/>
              <a:buNone/>
            </a:pPr>
            <a:r>
              <a:rPr lang="zh-CN" altLang="en-US" sz="2800" dirty="0"/>
              <a:t>构造二叉排序树。</a:t>
            </a:r>
            <a:endParaRPr lang="zh-CN" altLang="en-US" sz="2800" dirty="0"/>
          </a:p>
        </p:txBody>
      </p:sp>
      <p:sp>
        <p:nvSpPr>
          <p:cNvPr id="75781" name="灯片编号占位符 1"/>
          <p:cNvSpPr>
            <a:spLocks noGrp="1" noChangeArrowheads="1"/>
          </p:cNvSpPr>
          <p:nvPr>
            <p:ph type="sldNum" sz="quarter" idx="12"/>
          </p:nvPr>
        </p:nvSpPr>
        <p:spPr>
          <a:xfrm>
            <a:off x="7074398" y="64008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4731C61-EA3B-4456-8674-D0EABB2E7B3D}" type="slidenum">
              <a:rPr lang="zh-CN" altLang="en-US" sz="1400"/>
            </a:fld>
            <a:endParaRPr lang="en-US" altLang="zh-CN" sz="1400"/>
          </a:p>
        </p:txBody>
      </p:sp>
      <p:sp>
        <p:nvSpPr>
          <p:cNvPr id="3" name="椭圆 2"/>
          <p:cNvSpPr/>
          <p:nvPr/>
        </p:nvSpPr>
        <p:spPr>
          <a:xfrm>
            <a:off x="4414784" y="2474878"/>
            <a:ext cx="720080" cy="7234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20</a:t>
            </a:r>
            <a:endParaRPr lang="zh-CN" altLang="en-US" b="1" dirty="0">
              <a:solidFill>
                <a:schemeClr val="tx1"/>
              </a:solidFill>
            </a:endParaRPr>
          </a:p>
        </p:txBody>
      </p:sp>
      <p:sp>
        <p:nvSpPr>
          <p:cNvPr id="9" name="椭圆 8"/>
          <p:cNvSpPr/>
          <p:nvPr/>
        </p:nvSpPr>
        <p:spPr>
          <a:xfrm>
            <a:off x="3138955" y="3500344"/>
            <a:ext cx="720080" cy="7234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5</a:t>
            </a:r>
            <a:endParaRPr lang="zh-CN" altLang="en-US" b="1" dirty="0">
              <a:solidFill>
                <a:schemeClr val="tx1"/>
              </a:solidFill>
            </a:endParaRPr>
          </a:p>
        </p:txBody>
      </p:sp>
      <p:sp>
        <p:nvSpPr>
          <p:cNvPr id="10" name="椭圆 9"/>
          <p:cNvSpPr/>
          <p:nvPr/>
        </p:nvSpPr>
        <p:spPr>
          <a:xfrm>
            <a:off x="5532111" y="3452218"/>
            <a:ext cx="720080" cy="7234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25</a:t>
            </a:r>
            <a:endParaRPr lang="zh-CN" altLang="en-US" b="1" dirty="0">
              <a:solidFill>
                <a:schemeClr val="tx1"/>
              </a:solidFill>
            </a:endParaRPr>
          </a:p>
        </p:txBody>
      </p:sp>
      <p:sp>
        <p:nvSpPr>
          <p:cNvPr id="11" name="椭圆 10"/>
          <p:cNvSpPr/>
          <p:nvPr/>
        </p:nvSpPr>
        <p:spPr>
          <a:xfrm>
            <a:off x="3889033" y="4341202"/>
            <a:ext cx="720080" cy="7234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10</a:t>
            </a:r>
            <a:endParaRPr lang="zh-CN" altLang="en-US" b="1" dirty="0">
              <a:solidFill>
                <a:schemeClr val="tx1"/>
              </a:solidFill>
            </a:endParaRPr>
          </a:p>
        </p:txBody>
      </p:sp>
      <p:sp>
        <p:nvSpPr>
          <p:cNvPr id="12" name="椭圆 11"/>
          <p:cNvSpPr/>
          <p:nvPr/>
        </p:nvSpPr>
        <p:spPr>
          <a:xfrm>
            <a:off x="4687416" y="5227478"/>
            <a:ext cx="720080" cy="7234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15</a:t>
            </a:r>
            <a:endParaRPr lang="zh-CN" altLang="en-US" b="1" dirty="0">
              <a:solidFill>
                <a:schemeClr val="tx1"/>
              </a:solidFill>
            </a:endParaRPr>
          </a:p>
        </p:txBody>
      </p:sp>
      <p:cxnSp>
        <p:nvCxnSpPr>
          <p:cNvPr id="5" name="直接连接符 4"/>
          <p:cNvCxnSpPr>
            <a:stCxn id="9" idx="7"/>
            <a:endCxn id="3" idx="3"/>
          </p:cNvCxnSpPr>
          <p:nvPr/>
        </p:nvCxnSpPr>
        <p:spPr>
          <a:xfrm flipV="1">
            <a:off x="3753582" y="3092406"/>
            <a:ext cx="766655" cy="5138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0" idx="1"/>
            <a:endCxn id="3" idx="5"/>
          </p:cNvCxnSpPr>
          <p:nvPr/>
        </p:nvCxnSpPr>
        <p:spPr>
          <a:xfrm flipH="1" flipV="1">
            <a:off x="5029411" y="3092406"/>
            <a:ext cx="608153" cy="4657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1" idx="1"/>
            <a:endCxn id="9" idx="5"/>
          </p:cNvCxnSpPr>
          <p:nvPr/>
        </p:nvCxnSpPr>
        <p:spPr>
          <a:xfrm flipH="1" flipV="1">
            <a:off x="3753582" y="4117872"/>
            <a:ext cx="240904" cy="3292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2" idx="1"/>
            <a:endCxn id="11" idx="5"/>
          </p:cNvCxnSpPr>
          <p:nvPr/>
        </p:nvCxnSpPr>
        <p:spPr>
          <a:xfrm flipH="1" flipV="1">
            <a:off x="4503660" y="4958730"/>
            <a:ext cx="289209" cy="3746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5458178" y="6039060"/>
            <a:ext cx="720080" cy="7234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16</a:t>
            </a:r>
            <a:endParaRPr lang="zh-CN" altLang="en-US" b="1" dirty="0">
              <a:solidFill>
                <a:schemeClr val="tx1"/>
              </a:solidFill>
            </a:endParaRPr>
          </a:p>
        </p:txBody>
      </p:sp>
      <p:cxnSp>
        <p:nvCxnSpPr>
          <p:cNvPr id="34" name="直接连接符 33"/>
          <p:cNvCxnSpPr>
            <a:stCxn id="30" idx="1"/>
            <a:endCxn id="12" idx="5"/>
          </p:cNvCxnSpPr>
          <p:nvPr/>
        </p:nvCxnSpPr>
        <p:spPr>
          <a:xfrm flipH="1" flipV="1">
            <a:off x="5302043" y="5845006"/>
            <a:ext cx="261588" cy="3000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3841958" y="6025672"/>
            <a:ext cx="720080" cy="7234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13</a:t>
            </a:r>
            <a:endParaRPr lang="zh-CN" altLang="en-US" b="1" dirty="0">
              <a:solidFill>
                <a:schemeClr val="tx1"/>
              </a:solidFill>
            </a:endParaRPr>
          </a:p>
        </p:txBody>
      </p:sp>
      <p:cxnSp>
        <p:nvCxnSpPr>
          <p:cNvPr id="42" name="直接连接符 41"/>
          <p:cNvCxnSpPr>
            <a:stCxn id="41" idx="7"/>
            <a:endCxn id="12" idx="3"/>
          </p:cNvCxnSpPr>
          <p:nvPr/>
        </p:nvCxnSpPr>
        <p:spPr>
          <a:xfrm flipV="1">
            <a:off x="4456585" y="5845006"/>
            <a:ext cx="336284" cy="286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4884529" y="4316341"/>
            <a:ext cx="720080" cy="7234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23</a:t>
            </a:r>
            <a:endParaRPr lang="zh-CN" altLang="en-US" b="1" dirty="0">
              <a:solidFill>
                <a:schemeClr val="tx1"/>
              </a:solidFill>
            </a:endParaRPr>
          </a:p>
        </p:txBody>
      </p:sp>
      <p:cxnSp>
        <p:nvCxnSpPr>
          <p:cNvPr id="56" name="直接连接符 55"/>
          <p:cNvCxnSpPr>
            <a:stCxn id="45" idx="0"/>
            <a:endCxn id="10" idx="3"/>
          </p:cNvCxnSpPr>
          <p:nvPr/>
        </p:nvCxnSpPr>
        <p:spPr>
          <a:xfrm flipV="1">
            <a:off x="5244569" y="4069746"/>
            <a:ext cx="392995" cy="2465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3072724" y="5227478"/>
            <a:ext cx="720080" cy="7234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7</a:t>
            </a:r>
            <a:endParaRPr lang="zh-CN" altLang="en-US" b="1" dirty="0">
              <a:solidFill>
                <a:schemeClr val="tx1"/>
              </a:solidFill>
            </a:endParaRPr>
          </a:p>
        </p:txBody>
      </p:sp>
      <p:cxnSp>
        <p:nvCxnSpPr>
          <p:cNvPr id="61" name="直接连接符 60"/>
          <p:cNvCxnSpPr>
            <a:stCxn id="59" idx="7"/>
            <a:endCxn id="11" idx="3"/>
          </p:cNvCxnSpPr>
          <p:nvPr/>
        </p:nvCxnSpPr>
        <p:spPr>
          <a:xfrm flipV="1">
            <a:off x="3687351" y="4958730"/>
            <a:ext cx="307135" cy="3746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椭圆 64"/>
          <p:cNvSpPr/>
          <p:nvPr/>
        </p:nvSpPr>
        <p:spPr>
          <a:xfrm>
            <a:off x="6494652" y="4316340"/>
            <a:ext cx="720080" cy="7234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27</a:t>
            </a:r>
            <a:endParaRPr lang="zh-CN" altLang="en-US" b="1" dirty="0">
              <a:solidFill>
                <a:schemeClr val="tx1"/>
              </a:solidFill>
            </a:endParaRPr>
          </a:p>
        </p:txBody>
      </p:sp>
      <p:cxnSp>
        <p:nvCxnSpPr>
          <p:cNvPr id="66" name="直接连接符 65"/>
          <p:cNvCxnSpPr>
            <a:stCxn id="65" idx="1"/>
            <a:endCxn id="10" idx="5"/>
          </p:cNvCxnSpPr>
          <p:nvPr/>
        </p:nvCxnSpPr>
        <p:spPr>
          <a:xfrm flipH="1" flipV="1">
            <a:off x="6146738" y="4069746"/>
            <a:ext cx="453367" cy="3525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2252646" y="4306252"/>
            <a:ext cx="720080" cy="7234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3</a:t>
            </a:r>
            <a:endParaRPr lang="zh-CN" altLang="en-US" b="1" dirty="0">
              <a:solidFill>
                <a:schemeClr val="tx1"/>
              </a:solidFill>
            </a:endParaRPr>
          </a:p>
        </p:txBody>
      </p:sp>
      <p:cxnSp>
        <p:nvCxnSpPr>
          <p:cNvPr id="25" name="直接连接符 24"/>
          <p:cNvCxnSpPr>
            <a:stCxn id="24" idx="7"/>
            <a:endCxn id="9" idx="3"/>
          </p:cNvCxnSpPr>
          <p:nvPr/>
        </p:nvCxnSpPr>
        <p:spPr>
          <a:xfrm flipV="1">
            <a:off x="2867273" y="4117872"/>
            <a:ext cx="377135" cy="2943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30" grpId="0" animBg="1"/>
      <p:bldP spid="41" grpId="0" animBg="1"/>
      <p:bldP spid="45" grpId="0" animBg="1"/>
      <p:bldP spid="59" grpId="0" animBg="1"/>
      <p:bldP spid="65" grpId="0" animBg="1"/>
      <p:bldP spid="2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zh-CN" altLang="en-US" sz="3600"/>
              <a:t>例</a:t>
            </a:r>
            <a:r>
              <a:rPr lang="en-US" altLang="zh-CN" sz="3600"/>
              <a:t> </a:t>
            </a:r>
            <a:r>
              <a:rPr lang="zh-CN" altLang="en-US" sz="3600"/>
              <a:t>：二叉排序树的插入和查找操作。</a:t>
            </a:r>
            <a:endParaRPr lang="zh-CN" altLang="en-US" sz="3600"/>
          </a:p>
        </p:txBody>
      </p:sp>
      <p:sp>
        <p:nvSpPr>
          <p:cNvPr id="75779" name="Rectangle 3"/>
          <p:cNvSpPr>
            <a:spLocks noGrp="1" noChangeArrowheads="1"/>
          </p:cNvSpPr>
          <p:nvPr>
            <p:ph type="body" idx="1"/>
          </p:nvPr>
        </p:nvSpPr>
        <p:spPr>
          <a:xfrm>
            <a:off x="215435" y="1772816"/>
            <a:ext cx="10437625" cy="4114800"/>
          </a:xfrm>
        </p:spPr>
        <p:txBody>
          <a:bodyPr/>
          <a:lstStyle/>
          <a:p>
            <a:pPr indent="14605" eaLnBrk="1" hangingPunct="1">
              <a:buFont typeface="Wingdings" panose="05000000000000000000" pitchFamily="2" charset="2"/>
              <a:buNone/>
            </a:pPr>
            <a:r>
              <a:rPr lang="zh-CN" altLang="en-US" sz="2800" dirty="0"/>
              <a:t>例子：由</a:t>
            </a:r>
            <a:r>
              <a:rPr lang="en-US" altLang="zh-CN" sz="2800" dirty="0"/>
              <a:t>(20, 5, 25, 10, 15, 16, 13, 23, 3, 7, 27)</a:t>
            </a:r>
            <a:r>
              <a:rPr lang="zh-CN" altLang="en-US" sz="2800" dirty="0"/>
              <a:t>，</a:t>
            </a:r>
            <a:endParaRPr lang="en-US" altLang="zh-CN" sz="2800" dirty="0"/>
          </a:p>
          <a:p>
            <a:pPr indent="14605" eaLnBrk="1" hangingPunct="1">
              <a:buFont typeface="Wingdings" panose="05000000000000000000" pitchFamily="2" charset="2"/>
              <a:buNone/>
            </a:pPr>
            <a:r>
              <a:rPr lang="zh-CN" altLang="en-US" sz="2800" dirty="0"/>
              <a:t>构造二叉排序树。</a:t>
            </a:r>
            <a:endParaRPr lang="zh-CN" altLang="en-US" sz="2800" dirty="0"/>
          </a:p>
        </p:txBody>
      </p:sp>
      <p:sp>
        <p:nvSpPr>
          <p:cNvPr id="75781"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4731C61-EA3B-4456-8674-D0EABB2E7B3D}" type="slidenum">
              <a:rPr lang="zh-CN" altLang="en-US" sz="1400"/>
            </a:fld>
            <a:endParaRPr lang="en-US" altLang="zh-CN" sz="1400"/>
          </a:p>
        </p:txBody>
      </p:sp>
      <p:pic>
        <p:nvPicPr>
          <p:cNvPr id="3" name="图片 2"/>
          <p:cNvPicPr>
            <a:picLocks noChangeAspect="1"/>
          </p:cNvPicPr>
          <p:nvPr/>
        </p:nvPicPr>
        <p:blipFill>
          <a:blip r:embed="rId1"/>
          <a:stretch>
            <a:fillRect/>
          </a:stretch>
        </p:blipFill>
        <p:spPr>
          <a:xfrm>
            <a:off x="1905000" y="809625"/>
            <a:ext cx="5334000" cy="523875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noChangeArrowheads="1"/>
          </p:cNvSpPr>
          <p:nvPr>
            <p:ph type="title"/>
          </p:nvPr>
        </p:nvSpPr>
        <p:spPr/>
        <p:txBody>
          <a:bodyPr/>
          <a:lstStyle/>
          <a:p>
            <a:r>
              <a:rPr lang="en-US" altLang="zh-CN" dirty="0"/>
              <a:t>3</a:t>
            </a:r>
            <a:r>
              <a:rPr lang="zh-CN" altLang="en-US" dirty="0"/>
              <a:t>、构造一棵二叉排序树</a:t>
            </a:r>
            <a:endParaRPr lang="zh-CN" altLang="en-US" dirty="0"/>
          </a:p>
        </p:txBody>
      </p:sp>
      <p:sp>
        <p:nvSpPr>
          <p:cNvPr id="76803" name="内容占位符 2"/>
          <p:cNvSpPr>
            <a:spLocks noGrp="1" noChangeArrowheads="1"/>
          </p:cNvSpPr>
          <p:nvPr>
            <p:ph idx="1"/>
          </p:nvPr>
        </p:nvSpPr>
        <p:spPr>
          <a:xfrm>
            <a:off x="571500" y="1928813"/>
            <a:ext cx="8388350" cy="4572000"/>
          </a:xfrm>
        </p:spPr>
        <p:txBody>
          <a:bodyPr/>
          <a:lstStyle/>
          <a:p>
            <a:pPr>
              <a:buFont typeface="Wingdings" panose="05000000000000000000" pitchFamily="2" charset="2"/>
              <a:buNone/>
            </a:pPr>
            <a:r>
              <a:rPr lang="en-US" altLang="zh-CN" sz="2000" dirty="0"/>
              <a:t>public </a:t>
            </a:r>
            <a:r>
              <a:rPr lang="en-US" altLang="zh-CN" sz="2000" dirty="0" err="1"/>
              <a:t>boolean</a:t>
            </a:r>
            <a:r>
              <a:rPr lang="en-US" altLang="zh-CN" sz="2000" dirty="0"/>
              <a:t> insert(T value) //</a:t>
            </a:r>
            <a:r>
              <a:rPr lang="zh-CN" altLang="en-US" sz="2000" dirty="0"/>
              <a:t>插入结点，不插入关键字重复的结点</a:t>
            </a:r>
            <a:endParaRPr lang="zh-CN" altLang="en-US" sz="2000" dirty="0"/>
          </a:p>
          <a:p>
            <a:pPr>
              <a:buFont typeface="Wingdings" panose="05000000000000000000" pitchFamily="2" charset="2"/>
              <a:buNone/>
            </a:pPr>
            <a:r>
              <a:rPr lang="zh-CN" altLang="en-US" sz="2000" dirty="0"/>
              <a:t>    </a:t>
            </a:r>
            <a:r>
              <a:rPr lang="en-US" altLang="zh-CN" sz="2000" dirty="0"/>
              <a:t>{       </a:t>
            </a:r>
            <a:endParaRPr lang="en-US" altLang="zh-CN" sz="2000" dirty="0"/>
          </a:p>
          <a:p>
            <a:pPr>
              <a:buFont typeface="Wingdings" panose="05000000000000000000" pitchFamily="2" charset="2"/>
              <a:buNone/>
            </a:pPr>
            <a:r>
              <a:rPr lang="en-US" altLang="zh-CN" sz="2000" dirty="0"/>
              <a:t>        if (value==null) </a:t>
            </a:r>
            <a:r>
              <a:rPr lang="en-US" altLang="zh-CN" sz="2000" dirty="0">
                <a:solidFill>
                  <a:srgbClr val="00B050"/>
                </a:solidFill>
              </a:rPr>
              <a:t>//</a:t>
            </a:r>
            <a:r>
              <a:rPr lang="zh-CN" altLang="en-US" sz="2000" dirty="0">
                <a:solidFill>
                  <a:srgbClr val="00B050"/>
                </a:solidFill>
              </a:rPr>
              <a:t>不能插入空对象</a:t>
            </a:r>
            <a:endParaRPr lang="zh-CN" altLang="en-US" sz="2000" dirty="0">
              <a:solidFill>
                <a:srgbClr val="00B050"/>
              </a:solidFill>
            </a:endParaRPr>
          </a:p>
          <a:p>
            <a:pPr>
              <a:buFont typeface="Wingdings" panose="05000000000000000000" pitchFamily="2" charset="2"/>
              <a:buNone/>
            </a:pPr>
            <a:r>
              <a:rPr lang="zh-CN" altLang="en-US" sz="2000" dirty="0"/>
              <a:t>            </a:t>
            </a:r>
            <a:r>
              <a:rPr lang="en-US" altLang="zh-CN" sz="2000" dirty="0"/>
              <a:t>return false;                     </a:t>
            </a:r>
            <a:endParaRPr lang="en-US" altLang="zh-CN" sz="2000" dirty="0"/>
          </a:p>
          <a:p>
            <a:pPr>
              <a:buFont typeface="Wingdings" panose="05000000000000000000" pitchFamily="2" charset="2"/>
              <a:buNone/>
            </a:pPr>
            <a:r>
              <a:rPr lang="en-US" altLang="zh-CN" sz="2000" dirty="0"/>
              <a:t>        if (</a:t>
            </a:r>
            <a:r>
              <a:rPr lang="en-US" altLang="zh-CN" sz="2000" dirty="0">
                <a:solidFill>
                  <a:srgbClr val="FF0000"/>
                </a:solidFill>
              </a:rPr>
              <a:t>root==null</a:t>
            </a:r>
            <a:r>
              <a:rPr lang="en-US" altLang="zh-CN" sz="2000" dirty="0"/>
              <a:t>)</a:t>
            </a:r>
            <a:endParaRPr lang="en-US" altLang="zh-CN" sz="2000" dirty="0"/>
          </a:p>
          <a:p>
            <a:pPr>
              <a:buFont typeface="Wingdings" panose="05000000000000000000" pitchFamily="2" charset="2"/>
              <a:buNone/>
            </a:pPr>
            <a:r>
              <a:rPr lang="en-US" altLang="zh-CN" sz="2000" dirty="0"/>
              <a:t>        {</a:t>
            </a:r>
            <a:endParaRPr lang="en-US" altLang="zh-CN" sz="2000" dirty="0"/>
          </a:p>
          <a:p>
            <a:pPr>
              <a:buFont typeface="Wingdings" panose="05000000000000000000" pitchFamily="2" charset="2"/>
              <a:buNone/>
            </a:pPr>
            <a:r>
              <a:rPr lang="en-US" altLang="zh-CN" sz="2000" dirty="0">
                <a:solidFill>
                  <a:srgbClr val="FF0000"/>
                </a:solidFill>
              </a:rPr>
              <a:t>            root=new </a:t>
            </a:r>
            <a:r>
              <a:rPr lang="en-US" altLang="zh-CN" sz="2000" dirty="0" err="1">
                <a:solidFill>
                  <a:srgbClr val="FF0000"/>
                </a:solidFill>
              </a:rPr>
              <a:t>BinaryNode</a:t>
            </a:r>
            <a:r>
              <a:rPr lang="en-US" altLang="zh-CN" sz="2000" dirty="0">
                <a:solidFill>
                  <a:srgbClr val="FF0000"/>
                </a:solidFill>
              </a:rPr>
              <a:t>&lt;T&gt;(value);       </a:t>
            </a:r>
            <a:r>
              <a:rPr lang="en-US" altLang="zh-CN" sz="2000" dirty="0">
                <a:solidFill>
                  <a:srgbClr val="00B050"/>
                </a:solidFill>
              </a:rPr>
              <a:t>//</a:t>
            </a:r>
            <a:r>
              <a:rPr lang="zh-CN" altLang="en-US" sz="2000" dirty="0">
                <a:solidFill>
                  <a:srgbClr val="00B050"/>
                </a:solidFill>
              </a:rPr>
              <a:t>建立根结点</a:t>
            </a:r>
            <a:endParaRPr lang="zh-CN" altLang="en-US" sz="2000" dirty="0">
              <a:solidFill>
                <a:srgbClr val="00B050"/>
              </a:solidFill>
            </a:endParaRPr>
          </a:p>
          <a:p>
            <a:pPr>
              <a:buFont typeface="Wingdings" panose="05000000000000000000" pitchFamily="2" charset="2"/>
              <a:buNone/>
            </a:pPr>
            <a:r>
              <a:rPr lang="zh-CN" altLang="en-US" sz="2000" dirty="0"/>
              <a:t>            </a:t>
            </a:r>
            <a:r>
              <a:rPr lang="en-US" altLang="zh-CN" sz="2000" dirty="0"/>
              <a:t>return true;</a:t>
            </a:r>
            <a:endParaRPr lang="en-US" altLang="zh-CN" sz="2000" dirty="0"/>
          </a:p>
          <a:p>
            <a:pPr>
              <a:buFont typeface="Wingdings" panose="05000000000000000000" pitchFamily="2" charset="2"/>
              <a:buNone/>
            </a:pPr>
            <a:r>
              <a:rPr lang="en-US" altLang="zh-CN" sz="2000" dirty="0"/>
              <a:t>        }</a:t>
            </a:r>
            <a:endParaRPr lang="en-US" altLang="zh-CN" sz="2000" dirty="0"/>
          </a:p>
          <a:p>
            <a:pPr>
              <a:buFont typeface="Wingdings" panose="05000000000000000000" pitchFamily="2" charset="2"/>
              <a:buNone/>
            </a:pPr>
            <a:r>
              <a:rPr lang="en-US" altLang="zh-CN" sz="2000" dirty="0"/>
              <a:t>        </a:t>
            </a:r>
            <a:r>
              <a:rPr lang="en-US" altLang="zh-CN" sz="2000" dirty="0">
                <a:solidFill>
                  <a:srgbClr val="FF0000"/>
                </a:solidFill>
              </a:rPr>
              <a:t>return insert(value, root); </a:t>
            </a:r>
            <a:r>
              <a:rPr lang="en-US" altLang="zh-CN" sz="2000" dirty="0">
                <a:solidFill>
                  <a:srgbClr val="00B050"/>
                </a:solidFill>
              </a:rPr>
              <a:t>//</a:t>
            </a:r>
            <a:r>
              <a:rPr lang="zh-CN" altLang="en-US" sz="2000" dirty="0">
                <a:solidFill>
                  <a:srgbClr val="00B050"/>
                </a:solidFill>
              </a:rPr>
              <a:t>插入</a:t>
            </a:r>
            <a:r>
              <a:rPr lang="en-US" altLang="zh-CN" sz="2000" dirty="0">
                <a:solidFill>
                  <a:srgbClr val="00B050"/>
                </a:solidFill>
              </a:rPr>
              <a:t>value</a:t>
            </a:r>
            <a:r>
              <a:rPr lang="zh-CN" altLang="en-US" sz="2000" dirty="0">
                <a:solidFill>
                  <a:srgbClr val="00B050"/>
                </a:solidFill>
              </a:rPr>
              <a:t>到以</a:t>
            </a:r>
            <a:r>
              <a:rPr lang="en-US" altLang="zh-CN" sz="2000" dirty="0">
                <a:solidFill>
                  <a:srgbClr val="00B050"/>
                </a:solidFill>
              </a:rPr>
              <a:t>root</a:t>
            </a:r>
            <a:r>
              <a:rPr lang="zh-CN" altLang="en-US" sz="2000" dirty="0">
                <a:solidFill>
                  <a:srgbClr val="00B050"/>
                </a:solidFill>
              </a:rPr>
              <a:t>为根的二叉排序树中</a:t>
            </a:r>
            <a:endParaRPr lang="zh-CN" altLang="en-US" sz="2000" dirty="0">
              <a:solidFill>
                <a:srgbClr val="00B050"/>
              </a:solidFill>
            </a:endParaRPr>
          </a:p>
          <a:p>
            <a:pPr>
              <a:buFont typeface="Wingdings" panose="05000000000000000000" pitchFamily="2" charset="2"/>
              <a:buNone/>
            </a:pPr>
            <a:r>
              <a:rPr lang="zh-CN" altLang="en-US" sz="2000" dirty="0"/>
              <a:t>    </a:t>
            </a:r>
            <a:r>
              <a:rPr lang="en-US" altLang="zh-CN" sz="2000" dirty="0"/>
              <a:t>}</a:t>
            </a:r>
            <a:endParaRPr lang="en-US" altLang="zh-CN" sz="2000" dirty="0"/>
          </a:p>
          <a:p>
            <a:pPr>
              <a:buFont typeface="Wingdings" panose="05000000000000000000" pitchFamily="2" charset="2"/>
              <a:buNone/>
            </a:pPr>
            <a:r>
              <a:rPr lang="zh-CN" altLang="en-US" sz="2000" dirty="0"/>
              <a:t>有多少个结点就插入多少次即可构造这棵排序二叉树。</a:t>
            </a:r>
            <a:endParaRPr lang="zh-CN" altLang="en-US" sz="2000" dirty="0"/>
          </a:p>
        </p:txBody>
      </p:sp>
      <p:sp>
        <p:nvSpPr>
          <p:cNvPr id="76804"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900E4D1-34CA-4864-A030-4C0407F095E9}" type="slidenum">
              <a:rPr lang="zh-CN" altLang="en-US" sz="1400"/>
            </a:fld>
            <a:endParaRPr lang="en-US" altLang="zh-CN" sz="1400" dirty="0"/>
          </a:p>
        </p:txBody>
      </p:sp>
      <p:sp>
        <p:nvSpPr>
          <p:cNvPr id="2" name="文本框 1"/>
          <p:cNvSpPr txBox="1"/>
          <p:nvPr/>
        </p:nvSpPr>
        <p:spPr>
          <a:xfrm>
            <a:off x="6444208" y="6366818"/>
            <a:ext cx="2031325" cy="461665"/>
          </a:xfrm>
          <a:prstGeom prst="rect">
            <a:avLst/>
          </a:prstGeom>
          <a:noFill/>
        </p:spPr>
        <p:txBody>
          <a:bodyPr wrap="none" rtlCol="0">
            <a:spAutoFit/>
          </a:bodyPr>
          <a:lstStyle/>
          <a:p>
            <a:r>
              <a:rPr lang="zh-CN" altLang="en-US" dirty="0">
                <a:hlinkClick r:id="rId1" action="ppaction://hlinkfile"/>
              </a:rPr>
              <a:t>程序实现源码</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noChangeArrowheads="1"/>
          </p:cNvSpPr>
          <p:nvPr>
            <p:ph type="title"/>
          </p:nvPr>
        </p:nvSpPr>
        <p:spPr/>
        <p:txBody>
          <a:bodyPr/>
          <a:lstStyle/>
          <a:p>
            <a:pPr eaLnBrk="1" hangingPunct="1"/>
            <a:r>
              <a:rPr lang="zh-CN" altLang="en-US"/>
              <a:t>查找算法</a:t>
            </a:r>
            <a:endParaRPr lang="zh-CN" altLang="en-US"/>
          </a:p>
        </p:txBody>
      </p:sp>
      <p:sp>
        <p:nvSpPr>
          <p:cNvPr id="3" name="内容占位符 2"/>
          <p:cNvSpPr>
            <a:spLocks noGrp="1" noChangeArrowheads="1"/>
          </p:cNvSpPr>
          <p:nvPr>
            <p:ph idx="1"/>
          </p:nvPr>
        </p:nvSpPr>
        <p:spPr>
          <a:xfrm>
            <a:off x="571500" y="1928813"/>
            <a:ext cx="8388350" cy="4175125"/>
          </a:xfrm>
        </p:spPr>
        <p:txBody>
          <a:bodyPr/>
          <a:lstStyle/>
          <a:p>
            <a:pPr marL="0" indent="538480" eaLnBrk="1" hangingPunct="1">
              <a:buFont typeface="Wingdings" panose="05000000000000000000" pitchFamily="2" charset="2"/>
              <a:buNone/>
            </a:pPr>
            <a:r>
              <a:rPr lang="zh-CN" altLang="en-US" sz="2800">
                <a:latin typeface="宋体" panose="02010600030101010101" pitchFamily="2" charset="-122"/>
              </a:rPr>
              <a:t>前面查找学生档案表的例子是对线性表进行顺序查找。</a:t>
            </a:r>
            <a:endParaRPr lang="en-US" altLang="zh-CN" sz="2800">
              <a:latin typeface="宋体" panose="02010600030101010101" pitchFamily="2" charset="-122"/>
            </a:endParaRPr>
          </a:p>
          <a:p>
            <a:pPr marL="0" indent="538480" eaLnBrk="1" hangingPunct="1">
              <a:buFont typeface="Wingdings" panose="05000000000000000000" pitchFamily="2" charset="2"/>
              <a:buNone/>
            </a:pPr>
            <a:r>
              <a:rPr lang="zh-CN" altLang="en-US" sz="2800">
                <a:latin typeface="宋体" panose="02010600030101010101" pitchFamily="2" charset="-122"/>
              </a:rPr>
              <a:t>查找的办法就是从第一个元素开始，依次查找关键字是否等于给定值，相等则找到；否则未找到。（如果学生的档案是</a:t>
            </a:r>
            <a:r>
              <a:rPr lang="zh-CN" altLang="en-US" sz="2800">
                <a:solidFill>
                  <a:srgbClr val="FF0000"/>
                </a:solidFill>
                <a:latin typeface="宋体" panose="02010600030101010101" pitchFamily="2" charset="-122"/>
              </a:rPr>
              <a:t>排序</a:t>
            </a:r>
            <a:r>
              <a:rPr lang="zh-CN" altLang="en-US" sz="2800">
                <a:latin typeface="宋体" panose="02010600030101010101" pitchFamily="2" charset="-122"/>
              </a:rPr>
              <a:t>的线性表，还可以采用折半查找。）</a:t>
            </a:r>
            <a:endParaRPr lang="en-US" altLang="zh-CN" sz="2800">
              <a:latin typeface="宋体" panose="02010600030101010101" pitchFamily="2" charset="-122"/>
            </a:endParaRPr>
          </a:p>
          <a:p>
            <a:pPr marL="0" indent="538480" eaLnBrk="1" hangingPunct="1">
              <a:buFont typeface="Wingdings" panose="05000000000000000000" pitchFamily="2" charset="2"/>
              <a:buNone/>
            </a:pPr>
            <a:r>
              <a:rPr lang="zh-CN" altLang="en-US" sz="2800">
                <a:latin typeface="宋体" panose="02010600030101010101" pitchFamily="2" charset="-122"/>
              </a:rPr>
              <a:t>而这种查找方法效率如何？</a:t>
            </a:r>
            <a:endParaRPr lang="en-US" altLang="zh-CN" sz="2800">
              <a:latin typeface="宋体" panose="02010600030101010101" pitchFamily="2" charset="-122"/>
            </a:endParaRPr>
          </a:p>
          <a:p>
            <a:pPr marL="0" indent="538480" eaLnBrk="1" hangingPunct="1">
              <a:buFont typeface="Wingdings" panose="05000000000000000000" pitchFamily="2" charset="2"/>
              <a:buNone/>
            </a:pPr>
            <a:r>
              <a:rPr lang="zh-CN" altLang="en-US" sz="2800">
                <a:latin typeface="宋体" panose="02010600030101010101" pitchFamily="2" charset="-122"/>
              </a:rPr>
              <a:t>各种查找算法的的效率又如何计算呢？</a:t>
            </a:r>
            <a:endParaRPr lang="zh-CN" altLang="en-US" sz="2800">
              <a:latin typeface="宋体" panose="02010600030101010101" pitchFamily="2" charset="-122"/>
            </a:endParaRPr>
          </a:p>
        </p:txBody>
      </p:sp>
      <p:sp>
        <p:nvSpPr>
          <p:cNvPr id="12292"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640F66E-B07B-4565-A79E-A556F23379CB}"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noChangeArrowheads="1"/>
          </p:cNvSpPr>
          <p:nvPr>
            <p:ph type="title"/>
          </p:nvPr>
        </p:nvSpPr>
        <p:spPr/>
        <p:txBody>
          <a:bodyPr/>
          <a:lstStyle/>
          <a:p>
            <a:r>
              <a:rPr lang="en-US" altLang="zh-CN" dirty="0"/>
              <a:t>4.</a:t>
            </a:r>
            <a:r>
              <a:rPr lang="zh-CN" altLang="en-US" dirty="0"/>
              <a:t>二叉排序树的删除 </a:t>
            </a:r>
            <a:endParaRPr lang="zh-CN" altLang="en-US" dirty="0"/>
          </a:p>
        </p:txBody>
      </p:sp>
      <p:sp>
        <p:nvSpPr>
          <p:cNvPr id="3" name="内容占位符 2"/>
          <p:cNvSpPr>
            <a:spLocks noGrp="1" noChangeArrowheads="1"/>
          </p:cNvSpPr>
          <p:nvPr>
            <p:ph idx="1"/>
          </p:nvPr>
        </p:nvSpPr>
        <p:spPr>
          <a:xfrm>
            <a:off x="428625" y="1989138"/>
            <a:ext cx="8607871" cy="4114800"/>
          </a:xfrm>
        </p:spPr>
        <p:txBody>
          <a:bodyPr/>
          <a:lstStyle/>
          <a:p>
            <a:pPr marL="0" indent="624205">
              <a:buFont typeface="Wingdings" panose="05000000000000000000" pitchFamily="2" charset="2"/>
              <a:buNone/>
            </a:pPr>
            <a:r>
              <a:rPr lang="zh-CN" altLang="en-US" sz="2800" dirty="0"/>
              <a:t>从二叉排序树中删除一个结点后，要保证删除后所得的二叉树仍是一棵二叉排序树。</a:t>
            </a:r>
            <a:endParaRPr lang="en-US" altLang="zh-CN" sz="2800" dirty="0"/>
          </a:p>
          <a:p>
            <a:pPr marL="0" indent="624205">
              <a:buFont typeface="Wingdings" panose="05000000000000000000" pitchFamily="2" charset="2"/>
              <a:buNone/>
            </a:pPr>
            <a:r>
              <a:rPr lang="zh-CN" altLang="en-US" sz="2800" dirty="0"/>
              <a:t>删除操作首先是进行查找，确定被删除结点是否在二叉排序树中。假设被删结点为</a:t>
            </a:r>
            <a:r>
              <a:rPr lang="en-US" altLang="zh-CN" sz="2800" dirty="0"/>
              <a:t>p</a:t>
            </a:r>
            <a:r>
              <a:rPr lang="zh-CN" altLang="en-US" sz="2800" dirty="0"/>
              <a:t>所指，其双亲结点为</a:t>
            </a:r>
            <a:r>
              <a:rPr lang="en-US" altLang="zh-CN" sz="2800" dirty="0"/>
              <a:t>parent</a:t>
            </a:r>
            <a:r>
              <a:rPr lang="zh-CN" altLang="en-US" sz="2800" dirty="0"/>
              <a:t>所指，被删结点的左子树和右子树分别用</a:t>
            </a:r>
            <a:r>
              <a:rPr lang="en-US" altLang="zh-CN" sz="2800" dirty="0"/>
              <a:t>P</a:t>
            </a:r>
            <a:r>
              <a:rPr lang="en-US" altLang="zh-CN" sz="2800" baseline="-25000" dirty="0"/>
              <a:t>L</a:t>
            </a:r>
            <a:r>
              <a:rPr lang="zh-CN" altLang="en-US" sz="2800" dirty="0"/>
              <a:t>和</a:t>
            </a:r>
            <a:r>
              <a:rPr lang="en-US" altLang="zh-CN" sz="2800" dirty="0"/>
              <a:t>P</a:t>
            </a:r>
            <a:r>
              <a:rPr lang="en-US" altLang="zh-CN" sz="2800" baseline="-25000" dirty="0"/>
              <a:t>R</a:t>
            </a:r>
            <a:r>
              <a:rPr lang="zh-CN" altLang="en-US" sz="2800" dirty="0"/>
              <a:t>表示。下面分几种情况讨论如何删除该结点：</a:t>
            </a:r>
            <a:endParaRPr lang="zh-CN" altLang="en-US" sz="2800" dirty="0">
              <a:latin typeface="宋体" panose="02010600030101010101" pitchFamily="2" charset="-122"/>
            </a:endParaRPr>
          </a:p>
          <a:p>
            <a:pPr marL="0" indent="624205">
              <a:buFont typeface="Wingdings" panose="05000000000000000000" pitchFamily="2" charset="2"/>
              <a:buNone/>
            </a:pPr>
            <a:endParaRPr lang="zh-CN" altLang="en-US" sz="2800" dirty="0"/>
          </a:p>
        </p:txBody>
      </p:sp>
      <p:sp>
        <p:nvSpPr>
          <p:cNvPr id="77828"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96CBED23-17BC-4F77-B434-98F8740823EB}"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subTitle" idx="1"/>
          </p:nvPr>
        </p:nvSpPr>
        <p:spPr>
          <a:xfrm>
            <a:off x="338291" y="1988840"/>
            <a:ext cx="8382000" cy="5191125"/>
          </a:xfrm>
        </p:spPr>
        <p:txBody>
          <a:bodyPr/>
          <a:lstStyle/>
          <a:p>
            <a:pPr algn="l">
              <a:buFontTx/>
              <a:buNone/>
            </a:pPr>
            <a:r>
              <a:rPr lang="zh-CN" altLang="en-US" dirty="0"/>
              <a:t>   （</a:t>
            </a:r>
            <a:r>
              <a:rPr lang="en-US" altLang="zh-CN" dirty="0"/>
              <a:t>1</a:t>
            </a:r>
            <a:r>
              <a:rPr lang="zh-CN" altLang="en-US" dirty="0"/>
              <a:t>） 若被删除结点是叶子结点，即</a:t>
            </a:r>
            <a:r>
              <a:rPr lang="en-US" altLang="zh-CN" dirty="0"/>
              <a:t>P</a:t>
            </a:r>
            <a:r>
              <a:rPr lang="en-US" altLang="zh-CN" baseline="-25000" dirty="0"/>
              <a:t>L</a:t>
            </a:r>
            <a:r>
              <a:rPr lang="zh-CN" altLang="en-US" dirty="0"/>
              <a:t>和</a:t>
            </a:r>
            <a:r>
              <a:rPr lang="en-US" altLang="zh-CN" dirty="0"/>
              <a:t>P</a:t>
            </a:r>
            <a:r>
              <a:rPr lang="en-US" altLang="zh-CN" baseline="-25000" dirty="0"/>
              <a:t>R</a:t>
            </a:r>
            <a:r>
              <a:rPr lang="zh-CN" altLang="en-US" dirty="0"/>
              <a:t>均为空子树，则只需修改被删除结点的双亲结点的指针即可。如图</a:t>
            </a:r>
            <a:r>
              <a:rPr lang="en-US" altLang="zh-CN" dirty="0"/>
              <a:t> (a)</a:t>
            </a:r>
            <a:r>
              <a:rPr lang="zh-CN" altLang="en-US" dirty="0"/>
              <a:t>和</a:t>
            </a:r>
            <a:r>
              <a:rPr lang="en-US" altLang="zh-CN" dirty="0"/>
              <a:t> (b)</a:t>
            </a:r>
            <a:r>
              <a:rPr lang="zh-CN" altLang="en-US" dirty="0"/>
              <a:t>所示。</a:t>
            </a:r>
            <a:endParaRPr lang="zh-CN" altLang="en-US" dirty="0">
              <a:latin typeface="宋体" panose="02010600030101010101" pitchFamily="2" charset="-122"/>
            </a:endParaRPr>
          </a:p>
        </p:txBody>
      </p:sp>
      <p:pic>
        <p:nvPicPr>
          <p:cNvPr id="7885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3709" y="4005064"/>
            <a:ext cx="840105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2"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226A55F-57BD-4A8C-980C-CE7C9EC4EA66}" type="slidenum">
              <a:rPr lang="zh-CN" altLang="en-US" sz="1400"/>
            </a:fld>
            <a:endParaRPr lang="en-US" altLang="zh-CN" sz="1400"/>
          </a:p>
        </p:txBody>
      </p:sp>
      <p:sp>
        <p:nvSpPr>
          <p:cNvPr id="5" name="标题 1"/>
          <p:cNvSpPr txBox="1">
            <a:spLocks noChangeArrowheads="1"/>
          </p:cNvSpPr>
          <p:nvPr/>
        </p:nvSpPr>
        <p:spPr bwMode="auto">
          <a:xfrm>
            <a:off x="1150938" y="836613"/>
            <a:ext cx="7793037"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2pPr>
            <a:lvl3pPr algn="l" rtl="0" eaLnBrk="0" fontAlgn="base" hangingPunct="0">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3pPr>
            <a:lvl4pPr algn="l" rtl="0" eaLnBrk="0" fontAlgn="base" hangingPunct="0">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4pPr>
            <a:lvl5pPr algn="l" rtl="0" eaLnBrk="0" fontAlgn="base" hangingPunct="0">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5pPr>
            <a:lvl6pPr marL="457200" algn="l" rtl="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sz="4400" b="1">
                <a:solidFill>
                  <a:schemeClr val="tx2"/>
                </a:solidFill>
                <a:latin typeface="Times New Roman" panose="02020603050405020304" pitchFamily="18" charset="0"/>
                <a:ea typeface="宋体" panose="02010600030101010101" pitchFamily="2" charset="-122"/>
              </a:defRPr>
            </a:lvl9pPr>
          </a:lstStyle>
          <a:p>
            <a:r>
              <a:rPr lang="en-US" altLang="zh-CN" kern="0"/>
              <a:t>4.</a:t>
            </a:r>
            <a:r>
              <a:rPr lang="zh-CN" altLang="en-US" kern="0"/>
              <a:t>二叉排序树的删除 </a:t>
            </a:r>
            <a:endParaRPr lang="zh-CN" altLang="en-US" kern="0" dirty="0"/>
          </a:p>
        </p:txBody>
      </p:sp>
      <p:pic>
        <p:nvPicPr>
          <p:cNvPr id="6" name="图片 5"/>
          <p:cNvPicPr>
            <a:picLocks noChangeAspect="1"/>
          </p:cNvPicPr>
          <p:nvPr/>
        </p:nvPicPr>
        <p:blipFill>
          <a:blip r:embed="rId2"/>
          <a:stretch>
            <a:fillRect/>
          </a:stretch>
        </p:blipFill>
        <p:spPr>
          <a:xfrm>
            <a:off x="2195736" y="371595"/>
            <a:ext cx="4176464" cy="32344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subTitle" idx="1"/>
          </p:nvPr>
        </p:nvSpPr>
        <p:spPr>
          <a:xfrm>
            <a:off x="313923" y="189508"/>
            <a:ext cx="8722573" cy="650498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l">
              <a:buFontTx/>
              <a:buNone/>
            </a:pPr>
            <a:r>
              <a:rPr lang="zh-CN" altLang="en-US" dirty="0"/>
              <a:t>（</a:t>
            </a:r>
            <a:r>
              <a:rPr lang="en-US" altLang="zh-CN" dirty="0"/>
              <a:t>2</a:t>
            </a:r>
            <a:r>
              <a:rPr lang="zh-CN" altLang="en-US" dirty="0"/>
              <a:t>） 若被删除结点只有左子树</a:t>
            </a:r>
            <a:r>
              <a:rPr lang="en-US" altLang="zh-CN" dirty="0"/>
              <a:t>P</a:t>
            </a:r>
            <a:r>
              <a:rPr lang="en-US" altLang="zh-CN" baseline="-25000" dirty="0"/>
              <a:t>L</a:t>
            </a:r>
            <a:r>
              <a:rPr lang="zh-CN" altLang="en-US" dirty="0"/>
              <a:t>或只有右子树</a:t>
            </a:r>
            <a:r>
              <a:rPr lang="en-US" altLang="zh-CN" dirty="0"/>
              <a:t>P</a:t>
            </a:r>
            <a:r>
              <a:rPr lang="en-US" altLang="zh-CN" baseline="-25000" dirty="0"/>
              <a:t>R</a:t>
            </a:r>
            <a:r>
              <a:rPr lang="zh-CN" altLang="en-US" dirty="0"/>
              <a:t>，此时只要令</a:t>
            </a:r>
            <a:r>
              <a:rPr lang="en-US" altLang="zh-CN" dirty="0"/>
              <a:t>P</a:t>
            </a:r>
            <a:r>
              <a:rPr lang="en-US" altLang="zh-CN" baseline="-25000" dirty="0"/>
              <a:t>L</a:t>
            </a:r>
            <a:r>
              <a:rPr lang="zh-CN" altLang="en-US" dirty="0"/>
              <a:t>或</a:t>
            </a:r>
            <a:r>
              <a:rPr lang="en-US" altLang="zh-CN" dirty="0"/>
              <a:t>P</a:t>
            </a:r>
            <a:r>
              <a:rPr lang="en-US" altLang="zh-CN" baseline="-25000" dirty="0"/>
              <a:t>R</a:t>
            </a:r>
            <a:r>
              <a:rPr lang="zh-CN" altLang="en-US" dirty="0"/>
              <a:t>直接成为其双亲结点的左子树或右子树即可。如图</a:t>
            </a:r>
            <a:r>
              <a:rPr lang="en-US" altLang="zh-CN" dirty="0"/>
              <a:t> (a)(b)(c)(d)</a:t>
            </a:r>
            <a:r>
              <a:rPr lang="zh-CN" altLang="en-US" dirty="0"/>
              <a:t>所示。</a:t>
            </a:r>
            <a:endParaRPr lang="zh-CN" altLang="en-US" dirty="0"/>
          </a:p>
        </p:txBody>
      </p:sp>
      <p:pic>
        <p:nvPicPr>
          <p:cNvPr id="7987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5410" y="1862085"/>
            <a:ext cx="7639050"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6"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06598104-D21A-4000-A30B-B4A32AED16C1}" type="slidenum">
              <a:rPr lang="zh-CN" altLang="en-US" sz="1400"/>
            </a:fld>
            <a:endParaRPr lang="en-US" altLang="zh-CN" sz="1400"/>
          </a:p>
        </p:txBody>
      </p:sp>
      <p:pic>
        <p:nvPicPr>
          <p:cNvPr id="2" name="图片 1"/>
          <p:cNvPicPr>
            <a:picLocks noChangeAspect="1"/>
          </p:cNvPicPr>
          <p:nvPr/>
        </p:nvPicPr>
        <p:blipFill>
          <a:blip r:embed="rId2"/>
          <a:stretch>
            <a:fillRect/>
          </a:stretch>
        </p:blipFill>
        <p:spPr>
          <a:xfrm>
            <a:off x="542975" y="1921201"/>
            <a:ext cx="4305993" cy="45446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subTitle" idx="1"/>
          </p:nvPr>
        </p:nvSpPr>
        <p:spPr>
          <a:xfrm>
            <a:off x="428625" y="163512"/>
            <a:ext cx="8286750" cy="669448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l"/>
            <a:r>
              <a:rPr lang="zh-CN" altLang="en-US" sz="2800" dirty="0"/>
              <a:t>（</a:t>
            </a:r>
            <a:r>
              <a:rPr lang="en-US" altLang="zh-CN" sz="2800" dirty="0"/>
              <a:t>3</a:t>
            </a:r>
            <a:r>
              <a:rPr lang="zh-CN" altLang="en-US" sz="2800" dirty="0"/>
              <a:t>） 若被删除结点的左子树和右子树均不空时，在删除该结点前为了保持其余结点之间的序列位置相对不变，首先要用被删除结点在该树中序遍历序列中的直接后继（或直接前驱）结点的值取代被删除结点的值，然后再从二叉排序树中删除那个直接后继（或直接前驱）结点。</a:t>
            </a:r>
            <a:endParaRPr lang="zh-CN" altLang="en-US" sz="2800" dirty="0">
              <a:latin typeface="宋体" panose="02010600030101010101" pitchFamily="2" charset="-122"/>
            </a:endParaRPr>
          </a:p>
        </p:txBody>
      </p:sp>
      <p:sp>
        <p:nvSpPr>
          <p:cNvPr id="80899"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DA973B9-5047-49D3-A257-D13C7305F1B2}" type="slidenum">
              <a:rPr lang="zh-CN" altLang="en-US" sz="1400"/>
            </a:fld>
            <a:endParaRPr lang="en-US" altLang="zh-CN" sz="1400"/>
          </a:p>
        </p:txBody>
      </p:sp>
      <p:pic>
        <p:nvPicPr>
          <p:cNvPr id="3" name="图片 2"/>
          <p:cNvPicPr>
            <a:picLocks noChangeAspect="1"/>
          </p:cNvPicPr>
          <p:nvPr/>
        </p:nvPicPr>
        <p:blipFill>
          <a:blip r:embed="rId1"/>
          <a:stretch>
            <a:fillRect/>
          </a:stretch>
        </p:blipFill>
        <p:spPr>
          <a:xfrm>
            <a:off x="899592" y="3088589"/>
            <a:ext cx="7344816" cy="34856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subTitle" idx="1"/>
          </p:nvPr>
        </p:nvSpPr>
        <p:spPr>
          <a:xfrm>
            <a:off x="428625" y="0"/>
            <a:ext cx="8286750" cy="7591217"/>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l"/>
            <a:endParaRPr lang="en-US" altLang="zh-CN" sz="2800" dirty="0"/>
          </a:p>
          <a:p>
            <a:pPr algn="l"/>
            <a:endParaRPr lang="en-US" altLang="zh-CN" sz="2800" dirty="0"/>
          </a:p>
          <a:p>
            <a:pPr algn="l"/>
            <a:endParaRPr lang="en-US" altLang="zh-CN" sz="2800" dirty="0"/>
          </a:p>
          <a:p>
            <a:pPr algn="l"/>
            <a:endParaRPr lang="en-US" altLang="zh-CN" sz="2800" dirty="0"/>
          </a:p>
          <a:p>
            <a:pPr algn="l"/>
            <a:endParaRPr lang="en-US" altLang="zh-CN" sz="2800" dirty="0"/>
          </a:p>
          <a:p>
            <a:pPr algn="l"/>
            <a:endParaRPr lang="en-US" altLang="zh-CN" sz="2800" dirty="0"/>
          </a:p>
          <a:p>
            <a:pPr algn="l"/>
            <a:r>
              <a:rPr lang="zh-CN" altLang="en-US" sz="2800" dirty="0"/>
              <a:t>过程描述如下：</a:t>
            </a:r>
            <a:endParaRPr lang="zh-CN" altLang="en-US" sz="2800" dirty="0">
              <a:latin typeface="宋体" panose="02010600030101010101" pitchFamily="2" charset="-122"/>
            </a:endParaRPr>
          </a:p>
          <a:p>
            <a:pPr algn="l">
              <a:buFontTx/>
              <a:buNone/>
            </a:pPr>
            <a:r>
              <a:rPr lang="zh-CN" altLang="en-US" sz="2800" dirty="0"/>
              <a:t>① 被删除结点在中序遍历序列中的直接后继是从该结点的右子树的左孩子方向一直找下去，找到没有左孩子的结点为止。被删除结点的中序直接后继结点肯定是没有左子树的。</a:t>
            </a:r>
            <a:endParaRPr lang="zh-CN" altLang="en-US" sz="2800" dirty="0">
              <a:latin typeface="宋体" panose="02010600030101010101" pitchFamily="2" charset="-122"/>
            </a:endParaRPr>
          </a:p>
          <a:p>
            <a:pPr algn="l">
              <a:buFontTx/>
              <a:buNone/>
            </a:pPr>
            <a:r>
              <a:rPr lang="zh-CN" altLang="en-US" sz="2800" dirty="0"/>
              <a:t>② 将直接后继结点取代被删除结点。</a:t>
            </a:r>
            <a:endParaRPr lang="zh-CN" altLang="en-US" sz="2800" dirty="0">
              <a:latin typeface="宋体" panose="02010600030101010101" pitchFamily="2" charset="-122"/>
            </a:endParaRPr>
          </a:p>
          <a:p>
            <a:pPr algn="l">
              <a:buFontTx/>
              <a:buNone/>
            </a:pPr>
            <a:r>
              <a:rPr lang="zh-CN" altLang="en-US" sz="2800" dirty="0"/>
              <a:t>③ 删除直接后继结点。注意：该直接后继结点一定是无左子树的结点。如后图所示。</a:t>
            </a:r>
            <a:endParaRPr lang="zh-CN" altLang="en-US" sz="2800" dirty="0">
              <a:latin typeface="宋体" panose="02010600030101010101" pitchFamily="2" charset="-122"/>
            </a:endParaRPr>
          </a:p>
        </p:txBody>
      </p:sp>
      <p:sp>
        <p:nvSpPr>
          <p:cNvPr id="80899"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DA973B9-5047-49D3-A257-D13C7305F1B2}" type="slidenum">
              <a:rPr lang="zh-CN" altLang="en-US" sz="1400"/>
            </a:fld>
            <a:endParaRPr lang="en-US" altLang="zh-CN" sz="1400"/>
          </a:p>
        </p:txBody>
      </p:sp>
      <p:pic>
        <p:nvPicPr>
          <p:cNvPr id="4" name="图片 3"/>
          <p:cNvPicPr>
            <a:picLocks noChangeAspect="1"/>
          </p:cNvPicPr>
          <p:nvPr/>
        </p:nvPicPr>
        <p:blipFill>
          <a:blip r:embed="rId1"/>
          <a:stretch>
            <a:fillRect/>
          </a:stretch>
        </p:blipFill>
        <p:spPr>
          <a:xfrm>
            <a:off x="1475656" y="554"/>
            <a:ext cx="6624736" cy="3143943"/>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11188" y="260350"/>
            <a:ext cx="7793037" cy="839788"/>
          </a:xfrm>
        </p:spPr>
        <p:txBody>
          <a:bodyPr/>
          <a:lstStyle/>
          <a:p>
            <a:pPr eaLnBrk="1" hangingPunct="1"/>
            <a:r>
              <a:rPr lang="en-US" altLang="zh-CN"/>
              <a:t>4.</a:t>
            </a:r>
            <a:r>
              <a:rPr lang="zh-CN" altLang="en-US"/>
              <a:t>二叉排序树的删除 </a:t>
            </a:r>
            <a:endParaRPr lang="zh-CN" altLang="en-US"/>
          </a:p>
        </p:txBody>
      </p:sp>
      <p:sp>
        <p:nvSpPr>
          <p:cNvPr id="81923" name="Rectangle 3"/>
          <p:cNvSpPr>
            <a:spLocks noGrp="1" noChangeArrowheads="1"/>
          </p:cNvSpPr>
          <p:nvPr>
            <p:ph type="body" idx="1"/>
          </p:nvPr>
        </p:nvSpPr>
        <p:spPr/>
        <p:txBody>
          <a:bodyPr/>
          <a:lstStyle/>
          <a:p>
            <a:pPr eaLnBrk="1" hangingPunct="1"/>
            <a:endParaRPr lang="zh-CN" altLang="en-US"/>
          </a:p>
        </p:txBody>
      </p:sp>
      <p:pic>
        <p:nvPicPr>
          <p:cNvPr id="81924" name="Picture 4" descr="8d1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43000" y="1058863"/>
            <a:ext cx="6480175" cy="579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D7E3DB8C-F764-4EB6-A663-68C931324123}" type="slidenum">
              <a:rPr lang="zh-CN" altLang="en-US" sz="1400"/>
            </a:fld>
            <a:endParaRPr lang="en-US" altLang="zh-CN" sz="14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noChangeArrowheads="1"/>
          </p:cNvSpPr>
          <p:nvPr>
            <p:ph type="title"/>
          </p:nvPr>
        </p:nvSpPr>
        <p:spPr/>
        <p:txBody>
          <a:bodyPr/>
          <a:lstStyle/>
          <a:p>
            <a:r>
              <a:rPr lang="en-GB" altLang="zh-CN"/>
              <a:t>5.</a:t>
            </a:r>
            <a:r>
              <a:rPr lang="zh-CN" altLang="en-US"/>
              <a:t>二叉排序树的查找性能分析 </a:t>
            </a:r>
            <a:endParaRPr lang="zh-CN" altLang="en-US"/>
          </a:p>
        </p:txBody>
      </p:sp>
      <p:sp>
        <p:nvSpPr>
          <p:cNvPr id="3" name="内容占位符 2"/>
          <p:cNvSpPr>
            <a:spLocks noGrp="1" noChangeArrowheads="1"/>
          </p:cNvSpPr>
          <p:nvPr>
            <p:ph idx="1"/>
          </p:nvPr>
        </p:nvSpPr>
        <p:spPr>
          <a:xfrm>
            <a:off x="500063" y="1989138"/>
            <a:ext cx="8459787" cy="4114800"/>
          </a:xfrm>
        </p:spPr>
        <p:txBody>
          <a:bodyPr/>
          <a:lstStyle/>
          <a:p>
            <a:pPr marL="0" indent="811530">
              <a:buFont typeface="Wingdings" panose="05000000000000000000" pitchFamily="2" charset="2"/>
              <a:buNone/>
            </a:pPr>
            <a:r>
              <a:rPr lang="zh-CN" altLang="en-US" sz="2800"/>
              <a:t>显然在二叉排序树上进行查找，若查找成功，则是从根结点出发走了一条从根结点到待查结点的路径；若查找不成功，则一定是从根结点出发一直走到某个结点的空子树而终止的，因此查找过程中与结点关键字比较的次数至多不超过二叉排序树的深度。</a:t>
            </a:r>
            <a:endParaRPr lang="en-US" altLang="zh-CN" sz="2800"/>
          </a:p>
          <a:p>
            <a:pPr marL="0" indent="811530">
              <a:buFont typeface="Wingdings" panose="05000000000000000000" pitchFamily="2" charset="2"/>
              <a:buNone/>
            </a:pPr>
            <a:r>
              <a:rPr lang="zh-CN" altLang="en-US" sz="2800"/>
              <a:t>然而二叉排序树的形态不同，导致树的深度也不同，见下面两个例子：</a:t>
            </a:r>
            <a:endParaRPr lang="zh-CN" altLang="en-US" sz="2800"/>
          </a:p>
        </p:txBody>
      </p:sp>
      <p:sp>
        <p:nvSpPr>
          <p:cNvPr id="82948"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0F7FB32-A65D-4CB7-ACC8-3E07ECB863E9}"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GB" altLang="zh-CN"/>
              <a:t>5.</a:t>
            </a:r>
            <a:r>
              <a:rPr lang="zh-CN" altLang="en-US"/>
              <a:t>二叉排序树的查找性能分析 </a:t>
            </a:r>
            <a:endParaRPr lang="en-US" altLang="zh-CN"/>
          </a:p>
        </p:txBody>
      </p:sp>
      <p:sp>
        <p:nvSpPr>
          <p:cNvPr id="83971" name="Rectangle 3"/>
          <p:cNvSpPr>
            <a:spLocks noGrp="1" noChangeArrowheads="1"/>
          </p:cNvSpPr>
          <p:nvPr>
            <p:ph type="body" idx="1"/>
          </p:nvPr>
        </p:nvSpPr>
        <p:spPr/>
        <p:txBody>
          <a:bodyPr/>
          <a:lstStyle/>
          <a:p>
            <a:pPr eaLnBrk="1" hangingPunct="1"/>
            <a:endParaRPr lang="zh-CN" altLang="en-US"/>
          </a:p>
        </p:txBody>
      </p:sp>
      <p:pic>
        <p:nvPicPr>
          <p:cNvPr id="83972" name="Picture 4" descr="8d1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47813" y="1484313"/>
            <a:ext cx="5759450"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3" name="Rectangle 6"/>
          <p:cNvSpPr>
            <a:spLocks noChangeArrowheads="1"/>
          </p:cNvSpPr>
          <p:nvPr/>
        </p:nvSpPr>
        <p:spPr bwMode="auto">
          <a:xfrm>
            <a:off x="0" y="3243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b="0"/>
          </a:p>
        </p:txBody>
      </p:sp>
      <p:graphicFrame>
        <p:nvGraphicFramePr>
          <p:cNvPr id="83974" name="Object 5"/>
          <p:cNvGraphicFramePr>
            <a:graphicFrameLocks noChangeAspect="1"/>
          </p:cNvGraphicFramePr>
          <p:nvPr/>
        </p:nvGraphicFramePr>
        <p:xfrm>
          <a:off x="179388" y="4365625"/>
          <a:ext cx="4968875" cy="555625"/>
        </p:xfrm>
        <a:graphic>
          <a:graphicData uri="http://schemas.openxmlformats.org/presentationml/2006/ole">
            <mc:AlternateContent xmlns:mc="http://schemas.openxmlformats.org/markup-compatibility/2006">
              <mc:Choice xmlns:v="urn:schemas-microsoft-com:vml" Requires="v">
                <p:oleObj spid="_x0000_s84151" name="公式" r:id="rId2" imgW="3911600" imgH="431800" progId="Equation.3">
                  <p:embed/>
                </p:oleObj>
              </mc:Choice>
              <mc:Fallback>
                <p:oleObj name="公式" r:id="rId2" imgW="3911600" imgH="431800"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4365625"/>
                        <a:ext cx="496887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3975" name="Rectangle 8"/>
          <p:cNvSpPr>
            <a:spLocks noChangeArrowheads="1"/>
          </p:cNvSpPr>
          <p:nvPr/>
        </p:nvSpPr>
        <p:spPr bwMode="auto">
          <a:xfrm>
            <a:off x="0" y="3243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b="0"/>
          </a:p>
        </p:txBody>
      </p:sp>
      <p:graphicFrame>
        <p:nvGraphicFramePr>
          <p:cNvPr id="83976" name="Object 7"/>
          <p:cNvGraphicFramePr>
            <a:graphicFrameLocks noChangeAspect="1"/>
          </p:cNvGraphicFramePr>
          <p:nvPr/>
        </p:nvGraphicFramePr>
        <p:xfrm>
          <a:off x="5508625" y="5013325"/>
          <a:ext cx="3348038" cy="663575"/>
        </p:xfrm>
        <a:graphic>
          <a:graphicData uri="http://schemas.openxmlformats.org/presentationml/2006/ole">
            <mc:AlternateContent xmlns:mc="http://schemas.openxmlformats.org/markup-compatibility/2006">
              <mc:Choice xmlns:v="urn:schemas-microsoft-com:vml" Requires="v">
                <p:oleObj spid="_x0000_s84152" name="公式" r:id="rId4" imgW="2197100" imgH="431800" progId="Equation.3">
                  <p:embed/>
                </p:oleObj>
              </mc:Choice>
              <mc:Fallback>
                <p:oleObj name="公式" r:id="rId4" imgW="2197100" imgH="4318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625" y="5013325"/>
                        <a:ext cx="3348038"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爆炸形 2 8"/>
          <p:cNvSpPr/>
          <p:nvPr/>
        </p:nvSpPr>
        <p:spPr>
          <a:xfrm>
            <a:off x="6072188" y="3143250"/>
            <a:ext cx="3357562" cy="1357313"/>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b="1" dirty="0">
                <a:solidFill>
                  <a:srgbClr val="FF0000"/>
                </a:solidFill>
              </a:rPr>
              <a:t>树的高度越矮越好</a:t>
            </a:r>
            <a:endParaRPr lang="zh-CN" altLang="en-US" b="1" dirty="0">
              <a:solidFill>
                <a:srgbClr val="FF0000"/>
              </a:solidFill>
            </a:endParaRPr>
          </a:p>
        </p:txBody>
      </p:sp>
      <p:sp>
        <p:nvSpPr>
          <p:cNvPr id="83978"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1FB693C-E2B6-4F62-AAD3-77B4D2F6B4AF}"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noChangeArrowheads="1"/>
          </p:cNvSpPr>
          <p:nvPr>
            <p:ph type="title"/>
          </p:nvPr>
        </p:nvSpPr>
        <p:spPr/>
        <p:txBody>
          <a:bodyPr/>
          <a:lstStyle/>
          <a:p>
            <a:r>
              <a:rPr lang="en-US" altLang="zh-CN"/>
              <a:t>8.4.2   </a:t>
            </a:r>
            <a:r>
              <a:rPr lang="zh-CN" altLang="en-US"/>
              <a:t>平衡二叉树</a:t>
            </a:r>
            <a:endParaRPr lang="zh-CN" altLang="en-US"/>
          </a:p>
        </p:txBody>
      </p:sp>
      <p:sp>
        <p:nvSpPr>
          <p:cNvPr id="3" name="内容占位符 2"/>
          <p:cNvSpPr>
            <a:spLocks noGrp="1" noChangeArrowheads="1"/>
          </p:cNvSpPr>
          <p:nvPr>
            <p:ph idx="1"/>
          </p:nvPr>
        </p:nvSpPr>
        <p:spPr>
          <a:xfrm>
            <a:off x="285750" y="1989138"/>
            <a:ext cx="8674100" cy="4114800"/>
          </a:xfrm>
        </p:spPr>
        <p:txBody>
          <a:bodyPr/>
          <a:lstStyle/>
          <a:p>
            <a:pPr marL="0" indent="539750">
              <a:buFont typeface="Wingdings" panose="05000000000000000000" pitchFamily="2" charset="2"/>
              <a:buNone/>
            </a:pPr>
            <a:r>
              <a:rPr lang="en-US" altLang="zh-CN" sz="2800" dirty="0"/>
              <a:t>1.</a:t>
            </a:r>
            <a:r>
              <a:rPr lang="zh-CN" altLang="en-US" sz="2800" dirty="0"/>
              <a:t>平衡二叉树或者是一棵空树，或者是具有下列性质的二叉排序树：</a:t>
            </a:r>
            <a:endParaRPr lang="en-US" altLang="zh-CN" sz="2800" dirty="0"/>
          </a:p>
          <a:p>
            <a:pPr marL="0" indent="539750">
              <a:buFont typeface="Wingdings" panose="05000000000000000000" pitchFamily="2" charset="2"/>
              <a:buNone/>
            </a:pPr>
            <a:r>
              <a:rPr lang="en-US" altLang="zh-CN" sz="2800" dirty="0"/>
              <a:t>(1)</a:t>
            </a:r>
            <a:r>
              <a:rPr lang="zh-CN" altLang="en-US" sz="2800" dirty="0"/>
              <a:t>它的左子树和右子树都是平衡二叉树；</a:t>
            </a:r>
            <a:endParaRPr lang="en-US" altLang="zh-CN" sz="2800" dirty="0"/>
          </a:p>
          <a:p>
            <a:pPr marL="0" indent="539750">
              <a:buFont typeface="Wingdings" panose="05000000000000000000" pitchFamily="2" charset="2"/>
              <a:buNone/>
            </a:pPr>
            <a:r>
              <a:rPr lang="en-US" altLang="zh-CN" sz="2800" dirty="0"/>
              <a:t>(2)</a:t>
            </a:r>
            <a:r>
              <a:rPr lang="zh-CN" altLang="en-US" sz="2800" dirty="0"/>
              <a:t>它的左子树和右子树高度之差的绝对值不超过</a:t>
            </a:r>
            <a:r>
              <a:rPr lang="en-US" altLang="zh-CN" sz="2800" dirty="0"/>
              <a:t>1</a:t>
            </a:r>
            <a:endParaRPr lang="en-US" altLang="zh-CN" sz="2800" dirty="0"/>
          </a:p>
          <a:p>
            <a:pPr marL="0" indent="539750">
              <a:buFont typeface="Wingdings" panose="05000000000000000000" pitchFamily="2" charset="2"/>
              <a:buNone/>
            </a:pPr>
            <a:endParaRPr lang="en-US" altLang="zh-CN" sz="2800" dirty="0"/>
          </a:p>
          <a:p>
            <a:pPr marL="0" indent="539750">
              <a:buFont typeface="Wingdings" panose="05000000000000000000" pitchFamily="2" charset="2"/>
              <a:buNone/>
            </a:pPr>
            <a:r>
              <a:rPr lang="zh-CN" altLang="en-US" sz="2800" dirty="0"/>
              <a:t>满足平衡树条件的二叉排序树高度保持在</a:t>
            </a:r>
            <a:r>
              <a:rPr lang="en-US" altLang="zh-CN" sz="2800" dirty="0"/>
              <a:t>O(log</a:t>
            </a:r>
            <a:r>
              <a:rPr lang="en-US" altLang="zh-CN" sz="2800" baseline="-25000" dirty="0"/>
              <a:t>2</a:t>
            </a:r>
            <a:r>
              <a:rPr lang="en-US" altLang="zh-CN" sz="2800" dirty="0"/>
              <a:t>n),</a:t>
            </a:r>
            <a:r>
              <a:rPr lang="zh-CN" altLang="en-US" sz="2800" dirty="0"/>
              <a:t>因此平均查找长度也是</a:t>
            </a:r>
            <a:r>
              <a:rPr lang="en-US" altLang="zh-CN" sz="2800" dirty="0"/>
              <a:t>O(log</a:t>
            </a:r>
            <a:r>
              <a:rPr lang="en-US" altLang="zh-CN" sz="2800" baseline="-25000" dirty="0"/>
              <a:t>2</a:t>
            </a:r>
            <a:r>
              <a:rPr lang="en-US" altLang="zh-CN" sz="2800" dirty="0"/>
              <a:t>n)</a:t>
            </a:r>
            <a:r>
              <a:rPr lang="zh-CN" altLang="en-US" sz="2800" dirty="0"/>
              <a:t>。</a:t>
            </a:r>
            <a:endParaRPr lang="en-US" altLang="zh-CN" sz="2800" dirty="0"/>
          </a:p>
        </p:txBody>
      </p:sp>
      <p:sp>
        <p:nvSpPr>
          <p:cNvPr id="86020"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025BAD27-AED7-42AD-8F5C-9D24E99E7917}" type="slidenum">
              <a:rPr lang="zh-CN" altLang="en-US" sz="1400"/>
            </a:fld>
            <a:endParaRPr lang="en-US" altLang="zh-CN" sz="1400"/>
          </a:p>
        </p:txBody>
      </p:sp>
      <p:sp>
        <p:nvSpPr>
          <p:cNvPr id="2" name="矩形 1"/>
          <p:cNvSpPr/>
          <p:nvPr/>
        </p:nvSpPr>
        <p:spPr>
          <a:xfrm>
            <a:off x="934566" y="5585679"/>
            <a:ext cx="6661769" cy="95410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pPr marL="0" indent="624205" eaLnBrk="1" hangingPunct="1">
              <a:buFont typeface="Wingdings" panose="05000000000000000000" pitchFamily="2" charset="2"/>
              <a:buNone/>
            </a:pPr>
            <a:r>
              <a:rPr lang="zh-CN" altLang="en-US" sz="2800" dirty="0"/>
              <a:t>为了使树的高度尽量矮，也就是左右子树尽量平均，这就是平衡二叉树。</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971550" y="692150"/>
            <a:ext cx="7793038" cy="839788"/>
          </a:xfrm>
        </p:spPr>
        <p:txBody>
          <a:bodyPr/>
          <a:lstStyle/>
          <a:p>
            <a:r>
              <a:rPr lang="zh-CN" altLang="en-US" sz="4000"/>
              <a:t>平衡二叉树的平衡因子</a:t>
            </a:r>
            <a:endParaRPr lang="zh-CN" altLang="en-US" sz="4000"/>
          </a:p>
        </p:txBody>
      </p:sp>
      <p:sp>
        <p:nvSpPr>
          <p:cNvPr id="87043" name="Rectangle 3"/>
          <p:cNvSpPr>
            <a:spLocks noGrp="1" noChangeArrowheads="1"/>
          </p:cNvSpPr>
          <p:nvPr>
            <p:ph type="body" idx="1"/>
          </p:nvPr>
        </p:nvSpPr>
        <p:spPr>
          <a:xfrm>
            <a:off x="468313" y="1844675"/>
            <a:ext cx="8675687" cy="1223963"/>
          </a:xfrm>
        </p:spPr>
        <p:txBody>
          <a:bodyPr/>
          <a:lstStyle/>
          <a:p>
            <a:pPr lvl="1">
              <a:buFont typeface="Wingdings" panose="05000000000000000000" pitchFamily="2" charset="2"/>
              <a:buNone/>
            </a:pPr>
            <a:r>
              <a:rPr lang="zh-CN" altLang="en-US"/>
              <a:t>结点的</a:t>
            </a:r>
            <a:r>
              <a:rPr lang="zh-CN" altLang="en-US">
                <a:solidFill>
                  <a:schemeClr val="hlink"/>
                </a:solidFill>
              </a:rPr>
              <a:t>平衡因子</a:t>
            </a:r>
            <a:r>
              <a:rPr lang="zh-CN" altLang="en-US"/>
              <a:t> </a:t>
            </a:r>
            <a:r>
              <a:rPr lang="en-US" altLang="zh-CN"/>
              <a:t>= </a:t>
            </a:r>
            <a:r>
              <a:rPr lang="zh-CN" altLang="en-US"/>
              <a:t>左子树的高度 </a:t>
            </a:r>
            <a:r>
              <a:rPr lang="en-US" altLang="zh-CN"/>
              <a:t>– </a:t>
            </a:r>
            <a:r>
              <a:rPr lang="zh-CN" altLang="en-US"/>
              <a:t>右子树的高度</a:t>
            </a:r>
            <a:endParaRPr lang="en-US" altLang="zh-CN"/>
          </a:p>
          <a:p>
            <a:pPr lvl="1">
              <a:buFont typeface="Wingdings" panose="05000000000000000000" pitchFamily="2" charset="2"/>
              <a:buNone/>
            </a:pPr>
            <a:r>
              <a:rPr lang="zh-CN" altLang="en-US"/>
              <a:t>在平衡二叉树中平衡因子只能是－</a:t>
            </a:r>
            <a:r>
              <a:rPr lang="en-US" altLang="zh-CN"/>
              <a:t>1</a:t>
            </a:r>
            <a:r>
              <a:rPr lang="zh-CN" altLang="en-US"/>
              <a:t>，</a:t>
            </a:r>
            <a:r>
              <a:rPr lang="en-US" altLang="zh-CN"/>
              <a:t>0</a:t>
            </a:r>
            <a:r>
              <a:rPr lang="zh-CN" altLang="en-US"/>
              <a:t>，</a:t>
            </a:r>
            <a:r>
              <a:rPr lang="en-US" altLang="zh-CN"/>
              <a:t>1</a:t>
            </a:r>
            <a:r>
              <a:rPr lang="zh-CN" altLang="en-US"/>
              <a:t>。</a:t>
            </a:r>
            <a:endParaRPr lang="zh-CN" altLang="en-US"/>
          </a:p>
        </p:txBody>
      </p:sp>
      <p:sp>
        <p:nvSpPr>
          <p:cNvPr id="8704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b="0"/>
          </a:p>
        </p:txBody>
      </p:sp>
      <p:graphicFrame>
        <p:nvGraphicFramePr>
          <p:cNvPr id="87045" name="Object 5"/>
          <p:cNvGraphicFramePr>
            <a:graphicFrameLocks noChangeAspect="1"/>
          </p:cNvGraphicFramePr>
          <p:nvPr/>
        </p:nvGraphicFramePr>
        <p:xfrm>
          <a:off x="395288" y="2852738"/>
          <a:ext cx="7058025" cy="3713162"/>
        </p:xfrm>
        <a:graphic>
          <a:graphicData uri="http://schemas.openxmlformats.org/presentationml/2006/ole">
            <mc:AlternateContent xmlns:mc="http://schemas.openxmlformats.org/markup-compatibility/2006">
              <mc:Choice xmlns:v="urn:schemas-microsoft-com:vml" Requires="v">
                <p:oleObj spid="_x0000_s87134" name="Visio" r:id="rId1" imgW="4876800" imgH="2578100" progId="Visio.Drawing.11">
                  <p:embed/>
                </p:oleObj>
              </mc:Choice>
              <mc:Fallback>
                <p:oleObj name="Visio" r:id="rId1" imgW="4876800" imgH="2578100" progId="Visio.Drawing.11">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852738"/>
                        <a:ext cx="7058025" cy="371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046"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39EEE87B-A6F3-472C-862A-75F9C22986AD}" type="slidenum">
              <a:rPr lang="zh-CN" altLang="en-US" sz="1400"/>
            </a:fld>
            <a:endParaRPr lang="en-US" altLang="zh-CN" sz="1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noChangeArrowheads="1"/>
          </p:cNvSpPr>
          <p:nvPr>
            <p:ph type="title"/>
          </p:nvPr>
        </p:nvSpPr>
        <p:spPr/>
        <p:txBody>
          <a:bodyPr/>
          <a:lstStyle/>
          <a:p>
            <a:pPr eaLnBrk="1" hangingPunct="1"/>
            <a:r>
              <a:rPr lang="zh-CN" altLang="en-US"/>
              <a:t>查找效率</a:t>
            </a:r>
            <a:endParaRPr lang="zh-CN" altLang="en-US"/>
          </a:p>
        </p:txBody>
      </p:sp>
      <p:sp>
        <p:nvSpPr>
          <p:cNvPr id="3" name="内容占位符 2"/>
          <p:cNvSpPr>
            <a:spLocks noGrp="1"/>
          </p:cNvSpPr>
          <p:nvPr>
            <p:ph idx="1"/>
          </p:nvPr>
        </p:nvSpPr>
        <p:spPr>
          <a:xfrm>
            <a:off x="357188" y="1928813"/>
            <a:ext cx="8602662" cy="4572000"/>
          </a:xfrm>
        </p:spPr>
        <p:txBody>
          <a:bodyPr/>
          <a:lstStyle/>
          <a:p>
            <a:pPr marL="0" indent="538480" eaLnBrk="1" hangingPunct="1">
              <a:buFont typeface="Wingdings" panose="05000000000000000000" pitchFamily="2" charset="2"/>
              <a:buNone/>
              <a:defRPr/>
            </a:pPr>
            <a:r>
              <a:rPr lang="zh-CN" altLang="en-US" sz="2800" dirty="0"/>
              <a:t>以顺序结构的查找表为例，查找记录成功有多种可能情况：</a:t>
            </a:r>
            <a:endParaRPr lang="en-US" altLang="zh-CN" sz="2800" dirty="0"/>
          </a:p>
          <a:p>
            <a:pPr marL="446405" indent="-446405" eaLnBrk="1" hangingPunct="1">
              <a:defRPr/>
            </a:pPr>
            <a:r>
              <a:rPr lang="zh-CN" altLang="en-US" sz="2800" dirty="0"/>
              <a:t>有可能表中的第一个记录恰恰就是要找的记录，于是只要比较一个记录就行了，这是算法运行时间的</a:t>
            </a:r>
            <a:r>
              <a:rPr lang="zh-CN" altLang="en-US" sz="2800" dirty="0">
                <a:solidFill>
                  <a:srgbClr val="003399"/>
                </a:solidFill>
              </a:rPr>
              <a:t>最佳情况</a:t>
            </a:r>
            <a:r>
              <a:rPr lang="zh-CN" altLang="en-US" sz="2800" dirty="0"/>
              <a:t>；</a:t>
            </a:r>
            <a:endParaRPr lang="en-US" altLang="zh-CN" sz="2800" dirty="0"/>
          </a:p>
          <a:p>
            <a:pPr marL="446405" indent="-446405" eaLnBrk="1" hangingPunct="1">
              <a:defRPr/>
            </a:pPr>
            <a:r>
              <a:rPr lang="zh-CN" altLang="en-US" sz="2800" dirty="0"/>
              <a:t>如果表中最后一个记录才是要找的记录，因此要比较所有的记录，这是算法运行时间的</a:t>
            </a:r>
            <a:r>
              <a:rPr lang="zh-CN" altLang="en-US" sz="2800" dirty="0">
                <a:solidFill>
                  <a:srgbClr val="003399"/>
                </a:solidFill>
              </a:rPr>
              <a:t>最差情况</a:t>
            </a:r>
            <a:r>
              <a:rPr lang="zh-CN" altLang="en-US" sz="2800" dirty="0"/>
              <a:t>；</a:t>
            </a:r>
            <a:endParaRPr lang="en-US" altLang="zh-CN" sz="2800" dirty="0"/>
          </a:p>
          <a:p>
            <a:pPr marL="446405" indent="-446405" eaLnBrk="1" hangingPunct="1">
              <a:defRPr/>
            </a:pPr>
            <a:r>
              <a:rPr lang="zh-CN" altLang="en-US" sz="2800" dirty="0"/>
              <a:t>如果对应的记录是在表中的其他位置，就会发现，算法平均查找的记录是总的记录个数的一半，这是算法运行时间的</a:t>
            </a:r>
            <a:r>
              <a:rPr lang="zh-CN" altLang="en-US" sz="2800" dirty="0">
                <a:solidFill>
                  <a:srgbClr val="003399"/>
                </a:solidFill>
              </a:rPr>
              <a:t>平均情况</a:t>
            </a:r>
            <a:r>
              <a:rPr lang="zh-CN" altLang="en-US" sz="2800" dirty="0"/>
              <a:t>。</a:t>
            </a:r>
            <a:endParaRPr lang="zh-CN" altLang="en-US" sz="2800" dirty="0"/>
          </a:p>
          <a:p>
            <a:pPr marL="0" indent="717550" eaLnBrk="1" hangingPunct="1">
              <a:buFont typeface="Wingdings" panose="05000000000000000000" pitchFamily="2" charset="2"/>
              <a:buNone/>
              <a:defRPr/>
            </a:pPr>
            <a:endParaRPr lang="zh-CN" altLang="en-US" sz="2800" dirty="0"/>
          </a:p>
        </p:txBody>
      </p:sp>
      <p:sp>
        <p:nvSpPr>
          <p:cNvPr id="13316"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3CFCFE2-A7F4-48BD-BD0D-43C63EEB07E8}" type="slidenum">
              <a:rPr lang="zh-CN" altLang="en-US" sz="1400"/>
            </a:fld>
            <a:endParaRPr lang="en-US" altLang="zh-CN" sz="14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ltLang="zh-CN"/>
              <a:t>2. </a:t>
            </a:r>
            <a:r>
              <a:rPr lang="zh-CN" altLang="en-US"/>
              <a:t>插入结点 </a:t>
            </a:r>
            <a:endParaRPr lang="en-US" altLang="zh-CN"/>
          </a:p>
        </p:txBody>
      </p:sp>
      <p:sp>
        <p:nvSpPr>
          <p:cNvPr id="88067" name="Rectangle 3"/>
          <p:cNvSpPr>
            <a:spLocks noGrp="1" noChangeArrowheads="1"/>
          </p:cNvSpPr>
          <p:nvPr>
            <p:ph type="body" idx="1"/>
          </p:nvPr>
        </p:nvSpPr>
        <p:spPr>
          <a:xfrm>
            <a:off x="755650" y="1844675"/>
            <a:ext cx="7272338" cy="936625"/>
          </a:xfrm>
        </p:spPr>
        <p:txBody>
          <a:bodyPr/>
          <a:lstStyle/>
          <a:p>
            <a:pPr>
              <a:buFont typeface="Wingdings" panose="05000000000000000000" pitchFamily="2" charset="2"/>
              <a:buNone/>
            </a:pPr>
            <a:r>
              <a:rPr lang="zh-CN" altLang="en-US"/>
              <a:t>最小不平衡子树。</a:t>
            </a:r>
            <a:r>
              <a:rPr lang="en-US" altLang="zh-CN"/>
              <a:t> {87,66,54,25,40} </a:t>
            </a:r>
            <a:endParaRPr lang="en-US" altLang="zh-CN"/>
          </a:p>
        </p:txBody>
      </p:sp>
      <p:sp>
        <p:nvSpPr>
          <p:cNvPr id="88068" name="Rectangle 5"/>
          <p:cNvSpPr>
            <a:spLocks noChangeArrowheads="1"/>
          </p:cNvSpPr>
          <p:nvPr/>
        </p:nvSpPr>
        <p:spPr bwMode="auto">
          <a:xfrm>
            <a:off x="0" y="2647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b="0"/>
          </a:p>
        </p:txBody>
      </p:sp>
      <p:graphicFrame>
        <p:nvGraphicFramePr>
          <p:cNvPr id="88069" name="Object 4"/>
          <p:cNvGraphicFramePr>
            <a:graphicFrameLocks noChangeAspect="1"/>
          </p:cNvGraphicFramePr>
          <p:nvPr/>
        </p:nvGraphicFramePr>
        <p:xfrm>
          <a:off x="0" y="2708275"/>
          <a:ext cx="9144000" cy="3125788"/>
        </p:xfrm>
        <a:graphic>
          <a:graphicData uri="http://schemas.openxmlformats.org/presentationml/2006/ole">
            <mc:AlternateContent xmlns:mc="http://schemas.openxmlformats.org/markup-compatibility/2006">
              <mc:Choice xmlns:v="urn:schemas-microsoft-com:vml" Requires="v">
                <p:oleObj spid="_x0000_s88159" name="Visio" r:id="rId1" imgW="6108700" imgH="2095500" progId="Visio.Drawing.11">
                  <p:embed/>
                </p:oleObj>
              </mc:Choice>
              <mc:Fallback>
                <p:oleObj name="Visio" r:id="rId1" imgW="6108700" imgH="2095500" progId="Visio.Drawing.11">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08275"/>
                        <a:ext cx="9144000" cy="312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8070"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0102F1A5-6FF1-4159-9813-67D25C5CB64C}" type="slidenum">
              <a:rPr lang="zh-CN" altLang="en-US" sz="1400"/>
            </a:fld>
            <a:endParaRPr lang="en-US" altLang="zh-CN" sz="14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900113" y="549275"/>
            <a:ext cx="8062912" cy="1143000"/>
          </a:xfrm>
        </p:spPr>
        <p:txBody>
          <a:bodyPr/>
          <a:lstStyle/>
          <a:p>
            <a:r>
              <a:rPr lang="en-US" altLang="zh-CN" sz="3600"/>
              <a:t>3.</a:t>
            </a:r>
            <a:r>
              <a:rPr lang="zh-CN" altLang="en-US" sz="3600"/>
              <a:t>调整平衡的模式</a:t>
            </a:r>
            <a:br>
              <a:rPr lang="en-US" altLang="zh-CN" sz="3600"/>
            </a:br>
            <a:r>
              <a:rPr lang="zh-CN" altLang="en-US" sz="3600"/>
              <a:t>平衡树失去平衡后进行调整的</a:t>
            </a:r>
            <a:r>
              <a:rPr lang="en-US" altLang="zh-CN" sz="3600"/>
              <a:t>4</a:t>
            </a:r>
            <a:r>
              <a:rPr lang="zh-CN" altLang="en-US" sz="3600"/>
              <a:t>种情况</a:t>
            </a:r>
            <a:endParaRPr lang="zh-CN" altLang="en-US" sz="3600"/>
          </a:p>
        </p:txBody>
      </p:sp>
      <p:sp>
        <p:nvSpPr>
          <p:cNvPr id="89091" name="Rectangle 3"/>
          <p:cNvSpPr>
            <a:spLocks noGrp="1" noChangeArrowheads="1"/>
          </p:cNvSpPr>
          <p:nvPr>
            <p:ph type="body" idx="1"/>
          </p:nvPr>
        </p:nvSpPr>
        <p:spPr>
          <a:xfrm>
            <a:off x="827088" y="1773238"/>
            <a:ext cx="8077200" cy="4279900"/>
          </a:xfrm>
        </p:spPr>
        <p:txBody>
          <a:bodyPr/>
          <a:lstStyle/>
          <a:p>
            <a:pPr>
              <a:buFontTx/>
              <a:buNone/>
            </a:pPr>
            <a:r>
              <a:rPr lang="en-US" altLang="zh-CN" sz="2800" dirty="0">
                <a:latin typeface="宋体" panose="02010600030101010101" pitchFamily="2" charset="-122"/>
              </a:rPr>
              <a:t>(1)</a:t>
            </a:r>
            <a:r>
              <a:rPr lang="zh-CN" altLang="en-US" sz="2800" dirty="0">
                <a:latin typeface="宋体" panose="02010600030101010101" pitchFamily="2" charset="-122"/>
              </a:rPr>
              <a:t>单向右旋平衡处理</a:t>
            </a:r>
            <a:endParaRPr lang="zh-CN" altLang="en-US" sz="2800" dirty="0">
              <a:latin typeface="宋体" panose="02010600030101010101" pitchFamily="2" charset="-122"/>
            </a:endParaRPr>
          </a:p>
          <a:p>
            <a:pPr marL="457200" lvl="1" indent="0">
              <a:buFont typeface="Wingdings" panose="05000000000000000000" pitchFamily="2" charset="2"/>
              <a:buNone/>
            </a:pPr>
            <a:r>
              <a:rPr lang="zh-CN" altLang="en-US" sz="2400" dirty="0">
                <a:latin typeface="宋体" panose="02010600030101010101" pitchFamily="2" charset="-122"/>
              </a:rPr>
              <a:t>当在左子树上插入左结点</a:t>
            </a:r>
            <a:r>
              <a:rPr lang="en-US" altLang="zh-CN" sz="2400" dirty="0">
                <a:latin typeface="宋体" panose="02010600030101010101" pitchFamily="2" charset="-122"/>
              </a:rPr>
              <a:t>,</a:t>
            </a:r>
            <a:r>
              <a:rPr lang="zh-CN" altLang="en-US" sz="2400" dirty="0">
                <a:latin typeface="宋体" panose="02010600030101010101" pitchFamily="2" charset="-122"/>
              </a:rPr>
              <a:t>使平衡因子由</a:t>
            </a:r>
            <a:r>
              <a:rPr lang="en-US" altLang="zh-CN" sz="2400" dirty="0">
                <a:latin typeface="宋体" panose="02010600030101010101" pitchFamily="2" charset="-122"/>
              </a:rPr>
              <a:t>1</a:t>
            </a:r>
            <a:r>
              <a:rPr lang="zh-CN" altLang="en-US" sz="2400" dirty="0">
                <a:latin typeface="宋体" panose="02010600030101010101" pitchFamily="2" charset="-122"/>
              </a:rPr>
              <a:t>增至</a:t>
            </a:r>
            <a:r>
              <a:rPr lang="en-US" altLang="zh-CN" sz="2400" dirty="0">
                <a:latin typeface="宋体" panose="02010600030101010101" pitchFamily="2" charset="-122"/>
              </a:rPr>
              <a:t>2</a:t>
            </a:r>
            <a:r>
              <a:rPr lang="zh-CN" altLang="en-US" sz="2400" dirty="0">
                <a:latin typeface="宋体" panose="02010600030101010101" pitchFamily="2" charset="-122"/>
              </a:rPr>
              <a:t>时</a:t>
            </a:r>
            <a:endParaRPr lang="zh-CN" altLang="en-US" sz="2400" dirty="0">
              <a:latin typeface="宋体" panose="02010600030101010101" pitchFamily="2" charset="-122"/>
            </a:endParaRPr>
          </a:p>
          <a:p>
            <a:pPr>
              <a:buFontTx/>
              <a:buNone/>
            </a:pPr>
            <a:r>
              <a:rPr lang="en-US" altLang="zh-CN" sz="2800" dirty="0">
                <a:latin typeface="宋体" panose="02010600030101010101" pitchFamily="2" charset="-122"/>
              </a:rPr>
              <a:t>(2)</a:t>
            </a:r>
            <a:r>
              <a:rPr lang="zh-CN" altLang="en-US" sz="2800" dirty="0">
                <a:latin typeface="宋体" panose="02010600030101010101" pitchFamily="2" charset="-122"/>
              </a:rPr>
              <a:t>单向左旋平衡处理</a:t>
            </a:r>
            <a:endParaRPr lang="en-US" altLang="zh-CN" sz="2800" dirty="0">
              <a:latin typeface="宋体" panose="02010600030101010101" pitchFamily="2" charset="-122"/>
            </a:endParaRPr>
          </a:p>
          <a:p>
            <a:pPr marL="457200" lvl="1" indent="0">
              <a:buFont typeface="Wingdings" panose="05000000000000000000" pitchFamily="2" charset="2"/>
              <a:buNone/>
            </a:pPr>
            <a:r>
              <a:rPr lang="zh-CN" altLang="en-US" sz="2400" dirty="0">
                <a:latin typeface="宋体" panose="02010600030101010101" pitchFamily="2" charset="-122"/>
              </a:rPr>
              <a:t>当在右子树上插入右结点</a:t>
            </a:r>
            <a:r>
              <a:rPr lang="en-US" altLang="zh-CN" sz="2400" dirty="0">
                <a:latin typeface="宋体" panose="02010600030101010101" pitchFamily="2" charset="-122"/>
              </a:rPr>
              <a:t>,</a:t>
            </a:r>
            <a:r>
              <a:rPr lang="zh-CN" altLang="en-US" sz="2400" dirty="0">
                <a:latin typeface="宋体" panose="02010600030101010101" pitchFamily="2" charset="-122"/>
              </a:rPr>
              <a:t>使平衡因子由</a:t>
            </a:r>
            <a:r>
              <a:rPr lang="en-US" altLang="zh-CN" sz="2400" dirty="0">
                <a:latin typeface="宋体" panose="02010600030101010101" pitchFamily="2" charset="-122"/>
              </a:rPr>
              <a:t>-1</a:t>
            </a:r>
            <a:r>
              <a:rPr lang="zh-CN" altLang="en-US" sz="2400" dirty="0">
                <a:latin typeface="宋体" panose="02010600030101010101" pitchFamily="2" charset="-122"/>
              </a:rPr>
              <a:t>增至</a:t>
            </a:r>
            <a:r>
              <a:rPr lang="en-US" altLang="zh-CN" sz="2400" dirty="0">
                <a:latin typeface="宋体" panose="02010600030101010101" pitchFamily="2" charset="-122"/>
              </a:rPr>
              <a:t>-2</a:t>
            </a:r>
            <a:r>
              <a:rPr lang="zh-CN" altLang="en-US" sz="2400" dirty="0">
                <a:latin typeface="宋体" panose="02010600030101010101" pitchFamily="2" charset="-122"/>
              </a:rPr>
              <a:t>时</a:t>
            </a:r>
            <a:endParaRPr lang="zh-CN" altLang="en-US" sz="2400" dirty="0">
              <a:latin typeface="宋体" panose="02010600030101010101" pitchFamily="2" charset="-122"/>
            </a:endParaRPr>
          </a:p>
          <a:p>
            <a:pPr>
              <a:buFontTx/>
              <a:buNone/>
            </a:pPr>
            <a:r>
              <a:rPr lang="en-US" altLang="zh-CN" sz="2800" dirty="0">
                <a:latin typeface="宋体" panose="02010600030101010101" pitchFamily="2" charset="-122"/>
              </a:rPr>
              <a:t>(3)</a:t>
            </a:r>
            <a:r>
              <a:rPr lang="zh-CN" altLang="en-US" sz="2800" dirty="0">
                <a:latin typeface="宋体" panose="02010600030101010101" pitchFamily="2" charset="-122"/>
              </a:rPr>
              <a:t>双向旋转</a:t>
            </a:r>
            <a:r>
              <a:rPr lang="en-US" altLang="zh-CN" sz="2800" dirty="0">
                <a:latin typeface="宋体" panose="02010600030101010101" pitchFamily="2" charset="-122"/>
              </a:rPr>
              <a:t>(</a:t>
            </a:r>
            <a:r>
              <a:rPr lang="zh-CN" altLang="en-US" sz="2800" dirty="0">
                <a:latin typeface="宋体" panose="02010600030101010101" pitchFamily="2" charset="-122"/>
              </a:rPr>
              <a:t>先左后右</a:t>
            </a:r>
            <a:r>
              <a:rPr lang="en-US" altLang="zh-CN" sz="2800" dirty="0">
                <a:latin typeface="宋体" panose="02010600030101010101" pitchFamily="2" charset="-122"/>
              </a:rPr>
              <a:t>)</a:t>
            </a:r>
            <a:r>
              <a:rPr lang="zh-CN" altLang="en-US" sz="2800" dirty="0">
                <a:latin typeface="宋体" panose="02010600030101010101" pitchFamily="2" charset="-122"/>
              </a:rPr>
              <a:t>平衡处理</a:t>
            </a:r>
            <a:endParaRPr lang="zh-CN" altLang="en-US" sz="2800" dirty="0">
              <a:latin typeface="宋体" panose="02010600030101010101" pitchFamily="2" charset="-122"/>
            </a:endParaRPr>
          </a:p>
          <a:p>
            <a:pPr marL="457200" lvl="1" indent="0">
              <a:buFont typeface="Wingdings" panose="05000000000000000000" pitchFamily="2" charset="2"/>
              <a:buNone/>
            </a:pPr>
            <a:r>
              <a:rPr lang="zh-CN" altLang="en-US" sz="2400" dirty="0">
                <a:latin typeface="宋体" panose="02010600030101010101" pitchFamily="2" charset="-122"/>
              </a:rPr>
              <a:t>当在左子树上插入右结点</a:t>
            </a:r>
            <a:r>
              <a:rPr lang="en-US" altLang="zh-CN" sz="2400" dirty="0">
                <a:latin typeface="宋体" panose="02010600030101010101" pitchFamily="2" charset="-122"/>
              </a:rPr>
              <a:t>,</a:t>
            </a:r>
            <a:r>
              <a:rPr lang="zh-CN" altLang="en-US" sz="2400" dirty="0">
                <a:latin typeface="宋体" panose="02010600030101010101" pitchFamily="2" charset="-122"/>
              </a:rPr>
              <a:t>使平衡因子由</a:t>
            </a:r>
            <a:r>
              <a:rPr lang="en-US" altLang="zh-CN" sz="2400" dirty="0">
                <a:latin typeface="宋体" panose="02010600030101010101" pitchFamily="2" charset="-122"/>
              </a:rPr>
              <a:t>1</a:t>
            </a:r>
            <a:r>
              <a:rPr lang="zh-CN" altLang="en-US" sz="2400" dirty="0">
                <a:latin typeface="宋体" panose="02010600030101010101" pitchFamily="2" charset="-122"/>
              </a:rPr>
              <a:t>增至</a:t>
            </a:r>
            <a:r>
              <a:rPr lang="en-US" altLang="zh-CN" sz="2400" dirty="0">
                <a:latin typeface="宋体" panose="02010600030101010101" pitchFamily="2" charset="-122"/>
              </a:rPr>
              <a:t>2</a:t>
            </a:r>
            <a:r>
              <a:rPr lang="zh-CN" altLang="en-US" sz="2400" dirty="0">
                <a:latin typeface="宋体" panose="02010600030101010101" pitchFamily="2" charset="-122"/>
              </a:rPr>
              <a:t>时</a:t>
            </a:r>
            <a:endParaRPr lang="zh-CN" altLang="en-US" sz="2400" dirty="0">
              <a:latin typeface="宋体" panose="02010600030101010101" pitchFamily="2" charset="-122"/>
            </a:endParaRPr>
          </a:p>
          <a:p>
            <a:pPr>
              <a:buFontTx/>
              <a:buNone/>
            </a:pPr>
            <a:r>
              <a:rPr lang="en-US" altLang="zh-CN" sz="2800" dirty="0">
                <a:latin typeface="宋体" panose="02010600030101010101" pitchFamily="2" charset="-122"/>
              </a:rPr>
              <a:t>(4)</a:t>
            </a:r>
            <a:r>
              <a:rPr lang="zh-CN" altLang="en-US" sz="2800" dirty="0">
                <a:latin typeface="宋体" panose="02010600030101010101" pitchFamily="2" charset="-122"/>
              </a:rPr>
              <a:t>双向旋转</a:t>
            </a:r>
            <a:r>
              <a:rPr lang="en-US" altLang="zh-CN" sz="2800" dirty="0">
                <a:latin typeface="宋体" panose="02010600030101010101" pitchFamily="2" charset="-122"/>
              </a:rPr>
              <a:t>(</a:t>
            </a:r>
            <a:r>
              <a:rPr lang="zh-CN" altLang="en-US" sz="2800" dirty="0">
                <a:latin typeface="宋体" panose="02010600030101010101" pitchFamily="2" charset="-122"/>
              </a:rPr>
              <a:t>先右后左</a:t>
            </a:r>
            <a:r>
              <a:rPr lang="en-US" altLang="zh-CN" sz="2800" dirty="0">
                <a:latin typeface="宋体" panose="02010600030101010101" pitchFamily="2" charset="-122"/>
              </a:rPr>
              <a:t>)</a:t>
            </a:r>
            <a:r>
              <a:rPr lang="zh-CN" altLang="en-US" sz="2800" dirty="0">
                <a:latin typeface="宋体" panose="02010600030101010101" pitchFamily="2" charset="-122"/>
              </a:rPr>
              <a:t>平衡处理</a:t>
            </a:r>
            <a:endParaRPr lang="zh-CN" altLang="en-US" sz="2800" dirty="0">
              <a:latin typeface="宋体" panose="02010600030101010101" pitchFamily="2" charset="-122"/>
            </a:endParaRPr>
          </a:p>
          <a:p>
            <a:pPr marL="457200" lvl="1" indent="0">
              <a:buFont typeface="Wingdings" panose="05000000000000000000" pitchFamily="2" charset="2"/>
              <a:buNone/>
            </a:pPr>
            <a:r>
              <a:rPr lang="zh-CN" altLang="en-US" sz="2400" dirty="0">
                <a:latin typeface="宋体" panose="02010600030101010101" pitchFamily="2" charset="-122"/>
              </a:rPr>
              <a:t>当在右子树上插入左结点</a:t>
            </a:r>
            <a:r>
              <a:rPr lang="en-US" altLang="zh-CN" sz="2400" dirty="0">
                <a:latin typeface="宋体" panose="02010600030101010101" pitchFamily="2" charset="-122"/>
              </a:rPr>
              <a:t>,</a:t>
            </a:r>
            <a:r>
              <a:rPr lang="zh-CN" altLang="en-US" sz="2400" dirty="0">
                <a:latin typeface="宋体" panose="02010600030101010101" pitchFamily="2" charset="-122"/>
              </a:rPr>
              <a:t>使平衡因子由</a:t>
            </a:r>
            <a:r>
              <a:rPr lang="en-US" altLang="zh-CN" sz="2400" dirty="0">
                <a:latin typeface="宋体" panose="02010600030101010101" pitchFamily="2" charset="-122"/>
              </a:rPr>
              <a:t>-1</a:t>
            </a:r>
            <a:r>
              <a:rPr lang="zh-CN" altLang="en-US" sz="2400" dirty="0">
                <a:latin typeface="宋体" panose="02010600030101010101" pitchFamily="2" charset="-122"/>
              </a:rPr>
              <a:t>增至</a:t>
            </a:r>
            <a:r>
              <a:rPr lang="en-US" altLang="zh-CN" sz="2400" dirty="0">
                <a:latin typeface="宋体" panose="02010600030101010101" pitchFamily="2" charset="-122"/>
              </a:rPr>
              <a:t>-2</a:t>
            </a:r>
            <a:r>
              <a:rPr lang="zh-CN" altLang="en-US" sz="2400" dirty="0">
                <a:latin typeface="宋体" panose="02010600030101010101" pitchFamily="2" charset="-122"/>
              </a:rPr>
              <a:t>时</a:t>
            </a:r>
            <a:endParaRPr lang="zh-CN" altLang="en-US" sz="2400" dirty="0">
              <a:latin typeface="宋体" panose="02010600030101010101" pitchFamily="2" charset="-122"/>
            </a:endParaRPr>
          </a:p>
        </p:txBody>
      </p:sp>
      <p:sp>
        <p:nvSpPr>
          <p:cNvPr id="89092"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4E952E4-7E91-48FE-9EAA-4A99B06429E1}" type="slidenum">
              <a:rPr lang="zh-CN" altLang="en-US" sz="1400"/>
            </a:fld>
            <a:endParaRPr lang="en-US" altLang="zh-CN" sz="1400"/>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a:t>如何调整最小不平衡子树？ </a:t>
            </a:r>
            <a:endParaRPr lang="zh-CN" altLang="en-US"/>
          </a:p>
        </p:txBody>
      </p:sp>
      <p:sp>
        <p:nvSpPr>
          <p:cNvPr id="90115" name="Rectangle 3"/>
          <p:cNvSpPr>
            <a:spLocks noGrp="1" noChangeArrowheads="1"/>
          </p:cNvSpPr>
          <p:nvPr>
            <p:ph type="body" idx="1"/>
          </p:nvPr>
        </p:nvSpPr>
        <p:spPr>
          <a:xfrm>
            <a:off x="755650" y="1844675"/>
            <a:ext cx="8137525" cy="792163"/>
          </a:xfrm>
        </p:spPr>
        <p:txBody>
          <a:bodyPr/>
          <a:lstStyle/>
          <a:p>
            <a:pPr>
              <a:buFont typeface="Wingdings" panose="05000000000000000000" pitchFamily="2" charset="2"/>
              <a:buChar char="n"/>
            </a:pPr>
            <a:r>
              <a:rPr lang="en-US" altLang="zh-CN"/>
              <a:t>4</a:t>
            </a:r>
            <a:r>
              <a:rPr lang="zh-CN" altLang="en-US"/>
              <a:t>种类型：</a:t>
            </a:r>
            <a:r>
              <a:rPr lang="en-US" altLang="zh-CN"/>
              <a:t>LL</a:t>
            </a:r>
            <a:r>
              <a:rPr lang="zh-CN" altLang="en-US"/>
              <a:t>、</a:t>
            </a:r>
            <a:r>
              <a:rPr lang="en-US" altLang="zh-CN"/>
              <a:t>LR</a:t>
            </a:r>
            <a:r>
              <a:rPr lang="zh-CN" altLang="en-US"/>
              <a:t>、</a:t>
            </a:r>
            <a:r>
              <a:rPr lang="en-US" altLang="zh-CN"/>
              <a:t>RL</a:t>
            </a:r>
            <a:r>
              <a:rPr lang="zh-CN" altLang="en-US"/>
              <a:t>和</a:t>
            </a:r>
            <a:r>
              <a:rPr lang="en-US" altLang="zh-CN"/>
              <a:t>RR</a:t>
            </a:r>
            <a:r>
              <a:rPr lang="zh-CN" altLang="en-US"/>
              <a:t>，</a:t>
            </a:r>
            <a:r>
              <a:rPr lang="en-US" altLang="zh-CN"/>
              <a:t>{1,2,3} </a:t>
            </a:r>
            <a:r>
              <a:rPr lang="zh-CN" altLang="en-US"/>
              <a:t> </a:t>
            </a:r>
            <a:endParaRPr lang="zh-CN" altLang="en-US"/>
          </a:p>
        </p:txBody>
      </p:sp>
      <p:sp>
        <p:nvSpPr>
          <p:cNvPr id="90116" name="Rectangle 5"/>
          <p:cNvSpPr>
            <a:spLocks noChangeArrowheads="1"/>
          </p:cNvSpPr>
          <p:nvPr/>
        </p:nvSpPr>
        <p:spPr bwMode="auto">
          <a:xfrm>
            <a:off x="0" y="27670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b="0"/>
          </a:p>
        </p:txBody>
      </p:sp>
      <p:graphicFrame>
        <p:nvGraphicFramePr>
          <p:cNvPr id="90117" name="Object 4"/>
          <p:cNvGraphicFramePr>
            <a:graphicFrameLocks noChangeAspect="1"/>
          </p:cNvGraphicFramePr>
          <p:nvPr/>
        </p:nvGraphicFramePr>
        <p:xfrm>
          <a:off x="0" y="2781300"/>
          <a:ext cx="8964613" cy="2617788"/>
        </p:xfrm>
        <a:graphic>
          <a:graphicData uri="http://schemas.openxmlformats.org/presentationml/2006/ole">
            <mc:AlternateContent xmlns:mc="http://schemas.openxmlformats.org/markup-compatibility/2006">
              <mc:Choice xmlns:v="urn:schemas-microsoft-com:vml" Requires="v">
                <p:oleObj spid="_x0000_s90206" name="Visio" r:id="rId1" imgW="6057900" imgH="1778000" progId="Visio.Drawing.11">
                  <p:embed/>
                </p:oleObj>
              </mc:Choice>
              <mc:Fallback>
                <p:oleObj name="Visio" r:id="rId1" imgW="6057900" imgH="1778000" progId="Visio.Drawing.11">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81300"/>
                        <a:ext cx="8964613" cy="2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0118"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AD95E07-2754-485A-85F7-281BF04663FB}" type="slidenum">
              <a:rPr lang="zh-CN" altLang="en-US" sz="1400"/>
            </a:fld>
            <a:endParaRPr lang="en-US" altLang="zh-CN" sz="14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755650" y="765175"/>
            <a:ext cx="7793038" cy="839788"/>
          </a:xfrm>
        </p:spPr>
        <p:txBody>
          <a:bodyPr/>
          <a:lstStyle/>
          <a:p>
            <a:r>
              <a:rPr lang="zh-CN" altLang="en-US"/>
              <a:t>（</a:t>
            </a:r>
            <a:r>
              <a:rPr lang="en-US" altLang="zh-CN"/>
              <a:t>1</a:t>
            </a:r>
            <a:r>
              <a:rPr lang="zh-CN" altLang="en-US"/>
              <a:t>）</a:t>
            </a:r>
            <a:r>
              <a:rPr lang="en-US" altLang="zh-CN"/>
              <a:t>LL</a:t>
            </a:r>
            <a:r>
              <a:rPr lang="zh-CN" altLang="en-US"/>
              <a:t>型调整 </a:t>
            </a:r>
            <a:endParaRPr lang="zh-CN" altLang="en-US"/>
          </a:p>
        </p:txBody>
      </p:sp>
      <p:sp>
        <p:nvSpPr>
          <p:cNvPr id="91139" name="Rectangle 3"/>
          <p:cNvSpPr>
            <a:spLocks noGrp="1" noChangeArrowheads="1"/>
          </p:cNvSpPr>
          <p:nvPr>
            <p:ph type="body" idx="1"/>
          </p:nvPr>
        </p:nvSpPr>
        <p:spPr>
          <a:xfrm>
            <a:off x="4427984" y="2132013"/>
            <a:ext cx="2413000" cy="1079500"/>
          </a:xfrm>
        </p:spPr>
        <p:txBody>
          <a:bodyPr/>
          <a:lstStyle/>
          <a:p>
            <a:pPr marL="0" indent="0">
              <a:buFont typeface="Wingdings" panose="05000000000000000000" pitchFamily="2" charset="2"/>
              <a:buNone/>
            </a:pPr>
            <a:r>
              <a:rPr lang="zh-CN" altLang="en-US" dirty="0"/>
              <a:t>插入</a:t>
            </a:r>
            <a:r>
              <a:rPr lang="en-US" altLang="zh-CN" dirty="0"/>
              <a:t>18</a:t>
            </a:r>
            <a:endParaRPr lang="en-US" altLang="zh-CN" dirty="0"/>
          </a:p>
        </p:txBody>
      </p:sp>
      <p:sp>
        <p:nvSpPr>
          <p:cNvPr id="91140" name="Rectangle 6"/>
          <p:cNvSpPr>
            <a:spLocks noChangeArrowheads="1"/>
          </p:cNvSpPr>
          <p:nvPr/>
        </p:nvSpPr>
        <p:spPr bwMode="auto">
          <a:xfrm>
            <a:off x="0" y="2671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b="0"/>
          </a:p>
        </p:txBody>
      </p:sp>
      <p:graphicFrame>
        <p:nvGraphicFramePr>
          <p:cNvPr id="91141" name="Object 5"/>
          <p:cNvGraphicFramePr>
            <a:graphicFrameLocks noChangeAspect="1"/>
          </p:cNvGraphicFramePr>
          <p:nvPr/>
        </p:nvGraphicFramePr>
        <p:xfrm>
          <a:off x="0" y="3068638"/>
          <a:ext cx="9144000" cy="2619375"/>
        </p:xfrm>
        <a:graphic>
          <a:graphicData uri="http://schemas.openxmlformats.org/presentationml/2006/ole">
            <mc:AlternateContent xmlns:mc="http://schemas.openxmlformats.org/markup-compatibility/2006">
              <mc:Choice xmlns:v="urn:schemas-microsoft-com:vml" Requires="v">
                <p:oleObj spid="_x0000_s91231" name="Visio" r:id="rId1" imgW="7454900" imgH="2146300" progId="Visio.Drawing.11">
                  <p:embed/>
                </p:oleObj>
              </mc:Choice>
              <mc:Fallback>
                <p:oleObj name="Visio" r:id="rId1" imgW="7454900" imgH="2146300" progId="Visio.Drawing.11">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68638"/>
                        <a:ext cx="914400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1142"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905D0A4-FEA9-4E0E-A1C0-7BB97B58B98C}" type="slidenum">
              <a:rPr lang="zh-CN" altLang="en-US" sz="1400"/>
            </a:fld>
            <a:endParaRPr lang="en-US" altLang="zh-CN" sz="14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zh-CN" altLang="en-US"/>
              <a:t>（</a:t>
            </a:r>
            <a:r>
              <a:rPr lang="en-US" altLang="zh-CN"/>
              <a:t>2</a:t>
            </a:r>
            <a:r>
              <a:rPr lang="zh-CN" altLang="en-US"/>
              <a:t>）</a:t>
            </a:r>
            <a:r>
              <a:rPr lang="en-US" altLang="zh-CN"/>
              <a:t>RR</a:t>
            </a:r>
            <a:r>
              <a:rPr lang="zh-CN" altLang="en-US"/>
              <a:t>型调整 </a:t>
            </a:r>
            <a:endParaRPr lang="zh-CN" altLang="en-US"/>
          </a:p>
        </p:txBody>
      </p:sp>
      <p:sp>
        <p:nvSpPr>
          <p:cNvPr id="92163" name="Rectangle 3"/>
          <p:cNvSpPr>
            <a:spLocks noGrp="1" noChangeArrowheads="1"/>
          </p:cNvSpPr>
          <p:nvPr>
            <p:ph type="body" idx="1"/>
          </p:nvPr>
        </p:nvSpPr>
        <p:spPr>
          <a:xfrm>
            <a:off x="755650" y="1844675"/>
            <a:ext cx="6408738" cy="647700"/>
          </a:xfrm>
        </p:spPr>
        <p:txBody>
          <a:bodyPr/>
          <a:lstStyle/>
          <a:p>
            <a:pPr>
              <a:buFont typeface="Wingdings" panose="05000000000000000000" pitchFamily="2" charset="2"/>
              <a:buNone/>
            </a:pPr>
            <a:r>
              <a:rPr lang="zh-CN" altLang="en-US"/>
              <a:t>插入</a:t>
            </a:r>
            <a:r>
              <a:rPr lang="en-US" altLang="zh-CN"/>
              <a:t>76</a:t>
            </a:r>
            <a:r>
              <a:rPr lang="zh-CN" altLang="en-US"/>
              <a:t>、</a:t>
            </a:r>
            <a:r>
              <a:rPr lang="en-US" altLang="zh-CN"/>
              <a:t>95</a:t>
            </a:r>
            <a:r>
              <a:rPr lang="zh-CN" altLang="en-US"/>
              <a:t>、</a:t>
            </a:r>
            <a:r>
              <a:rPr lang="en-US" altLang="zh-CN"/>
              <a:t>99</a:t>
            </a:r>
            <a:endParaRPr lang="en-US" altLang="zh-CN"/>
          </a:p>
        </p:txBody>
      </p:sp>
      <p:sp>
        <p:nvSpPr>
          <p:cNvPr id="92164" name="Rectangle 5"/>
          <p:cNvSpPr>
            <a:spLocks noChangeArrowheads="1"/>
          </p:cNvSpPr>
          <p:nvPr/>
        </p:nvSpPr>
        <p:spPr bwMode="auto">
          <a:xfrm>
            <a:off x="0" y="25622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b="0"/>
          </a:p>
        </p:txBody>
      </p:sp>
      <p:graphicFrame>
        <p:nvGraphicFramePr>
          <p:cNvPr id="92165" name="Object 4"/>
          <p:cNvGraphicFramePr>
            <a:graphicFrameLocks noChangeAspect="1"/>
          </p:cNvGraphicFramePr>
          <p:nvPr/>
        </p:nvGraphicFramePr>
        <p:xfrm>
          <a:off x="0" y="2565400"/>
          <a:ext cx="9144000" cy="2998788"/>
        </p:xfrm>
        <a:graphic>
          <a:graphicData uri="http://schemas.openxmlformats.org/presentationml/2006/ole">
            <mc:AlternateContent xmlns:mc="http://schemas.openxmlformats.org/markup-compatibility/2006">
              <mc:Choice xmlns:v="urn:schemas-microsoft-com:vml" Requires="v">
                <p:oleObj spid="_x0000_s92255" name="Visio" r:id="rId1" imgW="7988300" imgH="2628900" progId="Visio.Drawing.11">
                  <p:embed/>
                </p:oleObj>
              </mc:Choice>
              <mc:Fallback>
                <p:oleObj name="Visio" r:id="rId1" imgW="7988300" imgH="2628900" progId="Visio.Drawing.11">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65400"/>
                        <a:ext cx="9144000" cy="299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166"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8FA9BAD-F89A-4062-B6B4-A5D00298B3BB}" type="slidenum">
              <a:rPr lang="zh-CN" altLang="en-US" sz="1400"/>
            </a:fld>
            <a:endParaRPr lang="en-US" altLang="zh-CN" sz="14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827088" y="260350"/>
            <a:ext cx="4176712" cy="839788"/>
          </a:xfrm>
        </p:spPr>
        <p:txBody>
          <a:bodyPr/>
          <a:lstStyle/>
          <a:p>
            <a:r>
              <a:rPr lang="zh-CN" altLang="en-US"/>
              <a:t>（</a:t>
            </a:r>
            <a:r>
              <a:rPr lang="en-US" altLang="zh-CN"/>
              <a:t>3</a:t>
            </a:r>
            <a:r>
              <a:rPr lang="zh-CN" altLang="en-US"/>
              <a:t>）</a:t>
            </a:r>
            <a:r>
              <a:rPr lang="en-US" altLang="zh-CN"/>
              <a:t>LR</a:t>
            </a:r>
            <a:r>
              <a:rPr lang="zh-CN" altLang="en-US"/>
              <a:t>型调整 </a:t>
            </a:r>
            <a:endParaRPr lang="zh-CN" altLang="en-US"/>
          </a:p>
        </p:txBody>
      </p:sp>
      <p:sp>
        <p:nvSpPr>
          <p:cNvPr id="93187" name="Rectangle 3"/>
          <p:cNvSpPr>
            <a:spLocks noGrp="1" noChangeArrowheads="1"/>
          </p:cNvSpPr>
          <p:nvPr>
            <p:ph type="body" idx="1"/>
          </p:nvPr>
        </p:nvSpPr>
        <p:spPr>
          <a:xfrm>
            <a:off x="5292725" y="333375"/>
            <a:ext cx="2266950" cy="504825"/>
          </a:xfrm>
        </p:spPr>
        <p:txBody>
          <a:bodyPr/>
          <a:lstStyle/>
          <a:p>
            <a:pPr>
              <a:lnSpc>
                <a:spcPct val="90000"/>
              </a:lnSpc>
              <a:buFont typeface="Wingdings" panose="05000000000000000000" pitchFamily="2" charset="2"/>
              <a:buNone/>
            </a:pPr>
            <a:r>
              <a:rPr lang="zh-CN" altLang="en-US" sz="2800"/>
              <a:t>插入</a:t>
            </a:r>
            <a:r>
              <a:rPr lang="en-US" altLang="zh-CN" sz="2800"/>
              <a:t>71</a:t>
            </a:r>
            <a:r>
              <a:rPr lang="zh-CN" altLang="en-US" sz="2800"/>
              <a:t>或</a:t>
            </a:r>
            <a:r>
              <a:rPr lang="en-US" altLang="zh-CN" sz="2800"/>
              <a:t>81</a:t>
            </a:r>
            <a:endParaRPr lang="en-US" altLang="zh-CN" sz="2800"/>
          </a:p>
        </p:txBody>
      </p:sp>
      <p:sp>
        <p:nvSpPr>
          <p:cNvPr id="93188" name="Rectangle 5"/>
          <p:cNvSpPr>
            <a:spLocks noChangeArrowheads="1"/>
          </p:cNvSpPr>
          <p:nvPr/>
        </p:nvSpPr>
        <p:spPr bwMode="auto">
          <a:xfrm>
            <a:off x="0" y="17287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93189" name="Rectangle 7"/>
          <p:cNvSpPr>
            <a:spLocks noChangeArrowheads="1"/>
          </p:cNvSpPr>
          <p:nvPr/>
        </p:nvSpPr>
        <p:spPr bwMode="auto">
          <a:xfrm>
            <a:off x="0" y="17287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b="0"/>
          </a:p>
        </p:txBody>
      </p:sp>
      <p:graphicFrame>
        <p:nvGraphicFramePr>
          <p:cNvPr id="93190" name="Object 6"/>
          <p:cNvGraphicFramePr>
            <a:graphicFrameLocks noChangeAspect="1"/>
          </p:cNvGraphicFramePr>
          <p:nvPr/>
        </p:nvGraphicFramePr>
        <p:xfrm>
          <a:off x="395288" y="908050"/>
          <a:ext cx="8748712" cy="5762625"/>
        </p:xfrm>
        <a:graphic>
          <a:graphicData uri="http://schemas.openxmlformats.org/presentationml/2006/ole">
            <mc:AlternateContent xmlns:mc="http://schemas.openxmlformats.org/markup-compatibility/2006">
              <mc:Choice xmlns:v="urn:schemas-microsoft-com:vml" Requires="v">
                <p:oleObj spid="_x0000_s93279" name="Visio" r:id="rId1" imgW="6896100" imgH="4546600" progId="Visio.Drawing.11">
                  <p:embed/>
                </p:oleObj>
              </mc:Choice>
              <mc:Fallback>
                <p:oleObj name="Visio" r:id="rId1" imgW="6896100" imgH="4546600" progId="Visio.Drawing.11">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908050"/>
                        <a:ext cx="8748712"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191"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026C06E-E5E3-4876-8B94-1E56B1C04109}" type="slidenum">
              <a:rPr lang="zh-CN" altLang="en-US" sz="1400"/>
            </a:fld>
            <a:endParaRPr lang="en-US" altLang="zh-CN" sz="14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179388" y="2205038"/>
            <a:ext cx="2449512" cy="1439862"/>
          </a:xfrm>
        </p:spPr>
        <p:txBody>
          <a:bodyPr/>
          <a:lstStyle/>
          <a:p>
            <a:r>
              <a:rPr lang="en-US" altLang="zh-CN"/>
              <a:t>(4)RL</a:t>
            </a:r>
            <a:r>
              <a:rPr lang="zh-CN" altLang="en-US"/>
              <a:t>型调整 </a:t>
            </a:r>
            <a:endParaRPr lang="zh-CN" altLang="en-US"/>
          </a:p>
        </p:txBody>
      </p:sp>
      <p:sp>
        <p:nvSpPr>
          <p:cNvPr id="94211" name="Rectangle 3"/>
          <p:cNvSpPr>
            <a:spLocks noGrp="1" noChangeArrowheads="1"/>
          </p:cNvSpPr>
          <p:nvPr>
            <p:ph type="body" idx="1"/>
          </p:nvPr>
        </p:nvSpPr>
        <p:spPr>
          <a:xfrm>
            <a:off x="468313" y="3789363"/>
            <a:ext cx="1800225" cy="863600"/>
          </a:xfrm>
        </p:spPr>
        <p:txBody>
          <a:bodyPr/>
          <a:lstStyle/>
          <a:p>
            <a:pPr>
              <a:buFont typeface="Wingdings" panose="05000000000000000000" pitchFamily="2" charset="2"/>
              <a:buNone/>
            </a:pPr>
            <a:r>
              <a:rPr lang="zh-CN" altLang="en-US"/>
              <a:t>插入</a:t>
            </a:r>
            <a:r>
              <a:rPr lang="en-US" altLang="zh-CN"/>
              <a:t>57</a:t>
            </a:r>
            <a:endParaRPr lang="en-US" altLang="zh-CN"/>
          </a:p>
        </p:txBody>
      </p:sp>
      <p:sp>
        <p:nvSpPr>
          <p:cNvPr id="94212" name="Rectangle 5"/>
          <p:cNvSpPr>
            <a:spLocks noChangeArrowheads="1"/>
          </p:cNvSpPr>
          <p:nvPr/>
        </p:nvSpPr>
        <p:spPr bwMode="auto">
          <a:xfrm>
            <a:off x="0" y="17732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94213" name="Rectangle 7"/>
          <p:cNvSpPr>
            <a:spLocks noChangeArrowheads="1"/>
          </p:cNvSpPr>
          <p:nvPr/>
        </p:nvSpPr>
        <p:spPr bwMode="auto">
          <a:xfrm>
            <a:off x="0" y="15573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b="0"/>
          </a:p>
        </p:txBody>
      </p:sp>
      <p:graphicFrame>
        <p:nvGraphicFramePr>
          <p:cNvPr id="94214" name="Object 6"/>
          <p:cNvGraphicFramePr>
            <a:graphicFrameLocks noChangeAspect="1"/>
          </p:cNvGraphicFramePr>
          <p:nvPr/>
        </p:nvGraphicFramePr>
        <p:xfrm>
          <a:off x="2627313" y="188913"/>
          <a:ext cx="6516687" cy="6451600"/>
        </p:xfrm>
        <a:graphic>
          <a:graphicData uri="http://schemas.openxmlformats.org/presentationml/2006/ole">
            <mc:AlternateContent xmlns:mc="http://schemas.openxmlformats.org/markup-compatibility/2006">
              <mc:Choice xmlns:v="urn:schemas-microsoft-com:vml" Requires="v">
                <p:oleObj spid="_x0000_s94303" name="Visio" r:id="rId1" imgW="5029200" imgH="4978400" progId="Visio.Drawing.11">
                  <p:embed/>
                </p:oleObj>
              </mc:Choice>
              <mc:Fallback>
                <p:oleObj name="Visio" r:id="rId1" imgW="5029200" imgH="4978400" progId="Visio.Drawing.11">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188913"/>
                        <a:ext cx="6516687" cy="6451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4215"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26DAEB1-28D2-4940-B662-258F6979DD72}" type="slidenum">
              <a:rPr lang="zh-CN" altLang="en-US" sz="1400"/>
            </a:fld>
            <a:endParaRPr lang="en-US" altLang="zh-CN" sz="14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Rectangle 9"/>
          <p:cNvSpPr>
            <a:spLocks noGrp="1" noChangeArrowheads="1"/>
          </p:cNvSpPr>
          <p:nvPr>
            <p:ph type="title"/>
          </p:nvPr>
        </p:nvSpPr>
        <p:spPr>
          <a:xfrm>
            <a:off x="838200" y="741363"/>
            <a:ext cx="8077200" cy="762000"/>
          </a:xfrm>
        </p:spPr>
        <p:txBody>
          <a:bodyPr/>
          <a:lstStyle/>
          <a:p>
            <a:r>
              <a:rPr lang="zh-CN" altLang="en-US" sz="2400">
                <a:solidFill>
                  <a:schemeClr val="tx1"/>
                </a:solidFill>
                <a:ea typeface="黑体" panose="02010609060101010101" pitchFamily="49" charset="-122"/>
              </a:rPr>
              <a:t>例：</a:t>
            </a:r>
            <a:r>
              <a:rPr lang="zh-CN" altLang="en-US" sz="2400">
                <a:solidFill>
                  <a:schemeClr val="tx1"/>
                </a:solidFill>
                <a:ea typeface="黑体" panose="02010609060101010101" pitchFamily="49" charset="-122"/>
                <a:sym typeface="Wingdings" panose="05000000000000000000" pitchFamily="2" charset="2"/>
              </a:rPr>
              <a:t>请将下面序列构成一棵平衡二叉排序树：</a:t>
            </a:r>
            <a:br>
              <a:rPr lang="zh-CN" altLang="en-US" sz="2400">
                <a:solidFill>
                  <a:schemeClr val="tx1"/>
                </a:solidFill>
                <a:ea typeface="黑体" panose="02010609060101010101" pitchFamily="49" charset="-122"/>
                <a:sym typeface="Wingdings" panose="05000000000000000000" pitchFamily="2" charset="2"/>
              </a:rPr>
            </a:br>
            <a:r>
              <a:rPr lang="zh-CN" altLang="en-US" sz="2400">
                <a:solidFill>
                  <a:schemeClr val="tx1"/>
                </a:solidFill>
                <a:ea typeface="黑体" panose="02010609060101010101" pitchFamily="49" charset="-122"/>
                <a:sym typeface="Wingdings" panose="05000000000000000000" pitchFamily="2" charset="2"/>
              </a:rPr>
              <a:t>              （ </a:t>
            </a:r>
            <a:r>
              <a:rPr lang="en-US" altLang="zh-CN" sz="2400">
                <a:solidFill>
                  <a:schemeClr val="tx1"/>
                </a:solidFill>
                <a:ea typeface="黑体" panose="02010609060101010101" pitchFamily="49" charset="-122"/>
                <a:sym typeface="Wingdings" panose="05000000000000000000" pitchFamily="2" charset="2"/>
              </a:rPr>
              <a:t>13</a:t>
            </a:r>
            <a:r>
              <a:rPr lang="zh-CN" altLang="en-US" sz="2400">
                <a:solidFill>
                  <a:schemeClr val="tx1"/>
                </a:solidFill>
                <a:ea typeface="黑体" panose="02010609060101010101" pitchFamily="49" charset="-122"/>
                <a:sym typeface="Wingdings" panose="05000000000000000000" pitchFamily="2" charset="2"/>
              </a:rPr>
              <a:t>，</a:t>
            </a:r>
            <a:r>
              <a:rPr lang="en-US" altLang="zh-CN" sz="2400">
                <a:solidFill>
                  <a:schemeClr val="tx1"/>
                </a:solidFill>
                <a:ea typeface="黑体" panose="02010609060101010101" pitchFamily="49" charset="-122"/>
                <a:sym typeface="Wingdings" panose="05000000000000000000" pitchFamily="2" charset="2"/>
              </a:rPr>
              <a:t>24</a:t>
            </a:r>
            <a:r>
              <a:rPr lang="zh-CN" altLang="en-US" sz="2400">
                <a:solidFill>
                  <a:schemeClr val="tx1"/>
                </a:solidFill>
                <a:ea typeface="黑体" panose="02010609060101010101" pitchFamily="49" charset="-122"/>
                <a:sym typeface="Wingdings" panose="05000000000000000000" pitchFamily="2" charset="2"/>
              </a:rPr>
              <a:t>，</a:t>
            </a:r>
            <a:r>
              <a:rPr lang="en-US" altLang="zh-CN" sz="2400">
                <a:solidFill>
                  <a:schemeClr val="tx1"/>
                </a:solidFill>
                <a:ea typeface="黑体" panose="02010609060101010101" pitchFamily="49" charset="-122"/>
                <a:sym typeface="Wingdings" panose="05000000000000000000" pitchFamily="2" charset="2"/>
              </a:rPr>
              <a:t>37</a:t>
            </a:r>
            <a:r>
              <a:rPr lang="zh-CN" altLang="en-US" sz="2400">
                <a:solidFill>
                  <a:schemeClr val="tx1"/>
                </a:solidFill>
                <a:ea typeface="黑体" panose="02010609060101010101" pitchFamily="49" charset="-122"/>
                <a:sym typeface="Wingdings" panose="05000000000000000000" pitchFamily="2" charset="2"/>
              </a:rPr>
              <a:t>，</a:t>
            </a:r>
            <a:r>
              <a:rPr lang="en-US" altLang="zh-CN" sz="2400">
                <a:solidFill>
                  <a:schemeClr val="tx1"/>
                </a:solidFill>
                <a:ea typeface="黑体" panose="02010609060101010101" pitchFamily="49" charset="-122"/>
                <a:sym typeface="Wingdings" panose="05000000000000000000" pitchFamily="2" charset="2"/>
              </a:rPr>
              <a:t>90</a:t>
            </a:r>
            <a:r>
              <a:rPr lang="zh-CN" altLang="en-US" sz="2400">
                <a:solidFill>
                  <a:schemeClr val="tx1"/>
                </a:solidFill>
                <a:ea typeface="黑体" panose="02010609060101010101" pitchFamily="49" charset="-122"/>
                <a:sym typeface="Wingdings" panose="05000000000000000000" pitchFamily="2" charset="2"/>
              </a:rPr>
              <a:t>，</a:t>
            </a:r>
            <a:r>
              <a:rPr lang="en-US" altLang="zh-CN" sz="2400">
                <a:solidFill>
                  <a:schemeClr val="tx1"/>
                </a:solidFill>
                <a:ea typeface="黑体" panose="02010609060101010101" pitchFamily="49" charset="-122"/>
                <a:sym typeface="Wingdings" panose="05000000000000000000" pitchFamily="2" charset="2"/>
              </a:rPr>
              <a:t>53</a:t>
            </a:r>
            <a:r>
              <a:rPr lang="zh-CN" altLang="en-US" sz="2400">
                <a:solidFill>
                  <a:schemeClr val="tx1"/>
                </a:solidFill>
                <a:ea typeface="黑体" panose="02010609060101010101" pitchFamily="49" charset="-122"/>
                <a:sym typeface="Wingdings" panose="05000000000000000000" pitchFamily="2" charset="2"/>
              </a:rPr>
              <a:t>）</a:t>
            </a:r>
            <a:endParaRPr lang="zh-CN" altLang="en-US" sz="2400">
              <a:solidFill>
                <a:schemeClr val="tx1"/>
              </a:solidFill>
              <a:ea typeface="黑体" panose="02010609060101010101" pitchFamily="49" charset="-122"/>
              <a:sym typeface="Wingdings" panose="05000000000000000000" pitchFamily="2" charset="2"/>
            </a:endParaRPr>
          </a:p>
        </p:txBody>
      </p:sp>
      <p:grpSp>
        <p:nvGrpSpPr>
          <p:cNvPr id="2" name="Group 2"/>
          <p:cNvGrpSpPr/>
          <p:nvPr/>
        </p:nvGrpSpPr>
        <p:grpSpPr bwMode="auto">
          <a:xfrm>
            <a:off x="4187825" y="1844675"/>
            <a:ext cx="2365375" cy="1600200"/>
            <a:chOff x="2639" y="912"/>
            <a:chExt cx="1490" cy="1008"/>
          </a:xfrm>
        </p:grpSpPr>
        <p:sp>
          <p:nvSpPr>
            <p:cNvPr id="95295" name="Line 3"/>
            <p:cNvSpPr>
              <a:spLocks noChangeShapeType="1"/>
            </p:cNvSpPr>
            <p:nvPr/>
          </p:nvSpPr>
          <p:spPr bwMode="auto">
            <a:xfrm flipH="1">
              <a:off x="3024" y="1296"/>
              <a:ext cx="253" cy="240"/>
            </a:xfrm>
            <a:prstGeom prst="line">
              <a:avLst/>
            </a:prstGeom>
            <a:noFill/>
            <a:ln w="38100">
              <a:solidFill>
                <a:srgbClr val="BADE78"/>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96" name="Oval 4"/>
            <p:cNvSpPr>
              <a:spLocks noChangeArrowheads="1"/>
            </p:cNvSpPr>
            <p:nvPr/>
          </p:nvSpPr>
          <p:spPr bwMode="auto">
            <a:xfrm>
              <a:off x="2639" y="1488"/>
              <a:ext cx="481" cy="432"/>
            </a:xfrm>
            <a:prstGeom prst="ellipse">
              <a:avLst/>
            </a:prstGeom>
            <a:solidFill>
              <a:schemeClr val="accent1"/>
            </a:solidFill>
            <a:ln w="38100">
              <a:solidFill>
                <a:srgbClr val="BADE78"/>
              </a:solidFill>
              <a:round/>
            </a:ln>
          </p:spPr>
          <p:txBody>
            <a:bodyPr wrap="none"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0</a:t>
              </a:r>
              <a:endParaRPr kumimoji="1" lang="en-US" altLang="zh-CN" sz="2000">
                <a:latin typeface="黑体" panose="02010609060101010101" pitchFamily="49" charset="-122"/>
                <a:ea typeface="黑体" panose="02010609060101010101" pitchFamily="49" charset="-122"/>
              </a:endParaRPr>
            </a:p>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13</a:t>
              </a:r>
              <a:endParaRPr kumimoji="1" lang="en-US" altLang="zh-CN" sz="2000">
                <a:latin typeface="黑体" panose="02010609060101010101" pitchFamily="49" charset="-122"/>
                <a:ea typeface="黑体" panose="02010609060101010101" pitchFamily="49" charset="-122"/>
              </a:endParaRPr>
            </a:p>
          </p:txBody>
        </p:sp>
        <p:grpSp>
          <p:nvGrpSpPr>
            <p:cNvPr id="95297" name="Group 5"/>
            <p:cNvGrpSpPr/>
            <p:nvPr/>
          </p:nvGrpSpPr>
          <p:grpSpPr bwMode="auto">
            <a:xfrm>
              <a:off x="3648" y="1248"/>
              <a:ext cx="481" cy="672"/>
              <a:chOff x="1392" y="1104"/>
              <a:chExt cx="481" cy="672"/>
            </a:xfrm>
          </p:grpSpPr>
          <p:sp>
            <p:nvSpPr>
              <p:cNvPr id="95299" name="Line 6"/>
              <p:cNvSpPr>
                <a:spLocks noChangeShapeType="1"/>
              </p:cNvSpPr>
              <p:nvPr/>
            </p:nvSpPr>
            <p:spPr bwMode="auto">
              <a:xfrm>
                <a:off x="1392" y="1104"/>
                <a:ext cx="192" cy="240"/>
              </a:xfrm>
              <a:prstGeom prst="line">
                <a:avLst/>
              </a:prstGeom>
              <a:noFill/>
              <a:ln w="38100">
                <a:solidFill>
                  <a:srgbClr val="BADE78"/>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300" name="Oval 7"/>
              <p:cNvSpPr>
                <a:spLocks noChangeArrowheads="1"/>
              </p:cNvSpPr>
              <p:nvPr/>
            </p:nvSpPr>
            <p:spPr bwMode="auto">
              <a:xfrm>
                <a:off x="1392" y="1344"/>
                <a:ext cx="481" cy="432"/>
              </a:xfrm>
              <a:prstGeom prst="ellipse">
                <a:avLst/>
              </a:prstGeom>
              <a:solidFill>
                <a:schemeClr val="accent1"/>
              </a:solidFill>
              <a:ln w="38100">
                <a:solidFill>
                  <a:srgbClr val="BADE78"/>
                </a:solidFill>
                <a:round/>
              </a:ln>
            </p:spPr>
            <p:txBody>
              <a:bodyPr wrap="none"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0</a:t>
                </a:r>
                <a:endParaRPr kumimoji="1" lang="en-US" altLang="zh-CN" sz="2000">
                  <a:latin typeface="黑体" panose="02010609060101010101" pitchFamily="49" charset="-122"/>
                  <a:ea typeface="黑体" panose="02010609060101010101" pitchFamily="49" charset="-122"/>
                </a:endParaRPr>
              </a:p>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37</a:t>
                </a:r>
                <a:endParaRPr kumimoji="1" lang="en-US" altLang="zh-CN" sz="2000">
                  <a:latin typeface="黑体" panose="02010609060101010101" pitchFamily="49" charset="-122"/>
                  <a:ea typeface="黑体" panose="02010609060101010101" pitchFamily="49" charset="-122"/>
                </a:endParaRPr>
              </a:p>
            </p:txBody>
          </p:sp>
        </p:grpSp>
        <p:sp>
          <p:nvSpPr>
            <p:cNvPr id="95298" name="Oval 8"/>
            <p:cNvSpPr>
              <a:spLocks noChangeArrowheads="1"/>
            </p:cNvSpPr>
            <p:nvPr/>
          </p:nvSpPr>
          <p:spPr bwMode="auto">
            <a:xfrm>
              <a:off x="3216" y="912"/>
              <a:ext cx="481" cy="432"/>
            </a:xfrm>
            <a:prstGeom prst="ellipse">
              <a:avLst/>
            </a:prstGeom>
            <a:solidFill>
              <a:schemeClr val="accent1"/>
            </a:solidFill>
            <a:ln w="38100">
              <a:solidFill>
                <a:srgbClr val="BADE78"/>
              </a:solidFill>
              <a:round/>
            </a:ln>
          </p:spPr>
          <p:txBody>
            <a:bodyPr wrap="none"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0</a:t>
              </a:r>
              <a:endParaRPr kumimoji="1" lang="en-US" altLang="zh-CN" sz="2000">
                <a:latin typeface="黑体" panose="02010609060101010101" pitchFamily="49" charset="-122"/>
                <a:ea typeface="黑体" panose="02010609060101010101" pitchFamily="49" charset="-122"/>
              </a:endParaRPr>
            </a:p>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24</a:t>
              </a:r>
              <a:endParaRPr kumimoji="1" lang="en-US" altLang="zh-CN" sz="2000">
                <a:latin typeface="黑体" panose="02010609060101010101" pitchFamily="49" charset="-122"/>
                <a:ea typeface="黑体" panose="02010609060101010101" pitchFamily="49" charset="-122"/>
              </a:endParaRPr>
            </a:p>
          </p:txBody>
        </p:sp>
      </p:grpSp>
      <p:sp>
        <p:nvSpPr>
          <p:cNvPr id="535562" name="Oval 10"/>
          <p:cNvSpPr>
            <a:spLocks noChangeArrowheads="1"/>
          </p:cNvSpPr>
          <p:nvPr/>
        </p:nvSpPr>
        <p:spPr bwMode="auto">
          <a:xfrm>
            <a:off x="1524000" y="1920875"/>
            <a:ext cx="763588" cy="685800"/>
          </a:xfrm>
          <a:prstGeom prst="ellipse">
            <a:avLst/>
          </a:prstGeom>
          <a:solidFill>
            <a:schemeClr val="accent1"/>
          </a:solidFill>
          <a:ln w="38100">
            <a:solidFill>
              <a:srgbClr val="BADE78"/>
            </a:solidFill>
            <a:round/>
          </a:ln>
        </p:spPr>
        <p:txBody>
          <a:bodyPr wrap="none"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0</a:t>
            </a:r>
            <a:endParaRPr kumimoji="1" lang="en-US" altLang="zh-CN" sz="2000">
              <a:latin typeface="黑体" panose="02010609060101010101" pitchFamily="49" charset="-122"/>
              <a:ea typeface="黑体" panose="02010609060101010101" pitchFamily="49" charset="-122"/>
            </a:endParaRPr>
          </a:p>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13</a:t>
            </a:r>
            <a:endParaRPr kumimoji="1" lang="en-US" altLang="zh-CN" sz="2000">
              <a:latin typeface="黑体" panose="02010609060101010101" pitchFamily="49" charset="-122"/>
              <a:ea typeface="黑体" panose="02010609060101010101" pitchFamily="49" charset="-122"/>
            </a:endParaRPr>
          </a:p>
        </p:txBody>
      </p:sp>
      <p:grpSp>
        <p:nvGrpSpPr>
          <p:cNvPr id="4" name="Group 12"/>
          <p:cNvGrpSpPr/>
          <p:nvPr/>
        </p:nvGrpSpPr>
        <p:grpSpPr bwMode="auto">
          <a:xfrm>
            <a:off x="2895600" y="3368675"/>
            <a:ext cx="763588" cy="1066800"/>
            <a:chOff x="1392" y="1104"/>
            <a:chExt cx="481" cy="672"/>
          </a:xfrm>
        </p:grpSpPr>
        <p:sp>
          <p:nvSpPr>
            <p:cNvPr id="95293" name="Line 13"/>
            <p:cNvSpPr>
              <a:spLocks noChangeShapeType="1"/>
            </p:cNvSpPr>
            <p:nvPr/>
          </p:nvSpPr>
          <p:spPr bwMode="auto">
            <a:xfrm>
              <a:off x="1392" y="1104"/>
              <a:ext cx="192" cy="240"/>
            </a:xfrm>
            <a:prstGeom prst="line">
              <a:avLst/>
            </a:prstGeom>
            <a:noFill/>
            <a:ln w="38100">
              <a:solidFill>
                <a:srgbClr val="BADE78"/>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94" name="Oval 14"/>
            <p:cNvSpPr>
              <a:spLocks noChangeArrowheads="1"/>
            </p:cNvSpPr>
            <p:nvPr/>
          </p:nvSpPr>
          <p:spPr bwMode="auto">
            <a:xfrm>
              <a:off x="1392" y="1344"/>
              <a:ext cx="481" cy="432"/>
            </a:xfrm>
            <a:prstGeom prst="ellipse">
              <a:avLst/>
            </a:prstGeom>
            <a:solidFill>
              <a:schemeClr val="accent1"/>
            </a:solidFill>
            <a:ln w="38100">
              <a:solidFill>
                <a:srgbClr val="BADE78"/>
              </a:solidFill>
              <a:round/>
            </a:ln>
          </p:spPr>
          <p:txBody>
            <a:bodyPr wrap="none"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0</a:t>
              </a:r>
              <a:endParaRPr kumimoji="1" lang="en-US" altLang="zh-CN" sz="2000">
                <a:latin typeface="黑体" panose="02010609060101010101" pitchFamily="49" charset="-122"/>
                <a:ea typeface="黑体" panose="02010609060101010101" pitchFamily="49" charset="-122"/>
              </a:endParaRPr>
            </a:p>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37</a:t>
              </a:r>
              <a:endParaRPr kumimoji="1" lang="en-US" altLang="zh-CN" sz="2000">
                <a:latin typeface="黑体" panose="02010609060101010101" pitchFamily="49" charset="-122"/>
                <a:ea typeface="黑体" panose="02010609060101010101" pitchFamily="49" charset="-122"/>
              </a:endParaRPr>
            </a:p>
          </p:txBody>
        </p:sp>
      </p:grpSp>
      <p:sp>
        <p:nvSpPr>
          <p:cNvPr id="535567" name="Oval 15"/>
          <p:cNvSpPr>
            <a:spLocks noChangeArrowheads="1"/>
          </p:cNvSpPr>
          <p:nvPr/>
        </p:nvSpPr>
        <p:spPr bwMode="auto">
          <a:xfrm>
            <a:off x="1536700" y="1933575"/>
            <a:ext cx="763588" cy="685800"/>
          </a:xfrm>
          <a:prstGeom prst="ellipse">
            <a:avLst/>
          </a:prstGeom>
          <a:solidFill>
            <a:schemeClr val="accent1"/>
          </a:solidFill>
          <a:ln w="38100">
            <a:solidFill>
              <a:srgbClr val="BADE78"/>
            </a:solidFill>
            <a:round/>
          </a:ln>
        </p:spPr>
        <p:txBody>
          <a:bodyPr wrap="none"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-1</a:t>
            </a:r>
            <a:endParaRPr kumimoji="1" lang="en-US" altLang="zh-CN" sz="2000">
              <a:latin typeface="黑体" panose="02010609060101010101" pitchFamily="49" charset="-122"/>
              <a:ea typeface="黑体" panose="02010609060101010101" pitchFamily="49" charset="-122"/>
            </a:endParaRPr>
          </a:p>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13</a:t>
            </a:r>
            <a:endParaRPr kumimoji="1" lang="en-US" altLang="zh-CN" sz="2000">
              <a:latin typeface="黑体" panose="02010609060101010101" pitchFamily="49" charset="-122"/>
              <a:ea typeface="黑体" panose="02010609060101010101" pitchFamily="49" charset="-122"/>
            </a:endParaRPr>
          </a:p>
        </p:txBody>
      </p:sp>
      <p:sp>
        <p:nvSpPr>
          <p:cNvPr id="535568" name="Line 16"/>
          <p:cNvSpPr>
            <a:spLocks noChangeShapeType="1"/>
          </p:cNvSpPr>
          <p:nvPr/>
        </p:nvSpPr>
        <p:spPr bwMode="auto">
          <a:xfrm>
            <a:off x="2503275" y="1503363"/>
            <a:ext cx="0" cy="304800"/>
          </a:xfrm>
          <a:prstGeom prst="line">
            <a:avLst/>
          </a:prstGeom>
          <a:noFill/>
          <a:ln w="25400">
            <a:solidFill>
              <a:srgbClr val="FF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5569" name="Line 17"/>
          <p:cNvSpPr>
            <a:spLocks noChangeShapeType="1"/>
          </p:cNvSpPr>
          <p:nvPr/>
        </p:nvSpPr>
        <p:spPr bwMode="auto">
          <a:xfrm>
            <a:off x="3112875" y="1503363"/>
            <a:ext cx="0" cy="304800"/>
          </a:xfrm>
          <a:prstGeom prst="line">
            <a:avLst/>
          </a:prstGeom>
          <a:noFill/>
          <a:ln w="25400">
            <a:solidFill>
              <a:srgbClr val="FF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5570" name="Line 18"/>
          <p:cNvSpPr>
            <a:spLocks noChangeShapeType="1"/>
          </p:cNvSpPr>
          <p:nvPr/>
        </p:nvSpPr>
        <p:spPr bwMode="auto">
          <a:xfrm>
            <a:off x="3722475" y="1503363"/>
            <a:ext cx="0" cy="304800"/>
          </a:xfrm>
          <a:prstGeom prst="line">
            <a:avLst/>
          </a:prstGeom>
          <a:noFill/>
          <a:ln w="25400">
            <a:solidFill>
              <a:srgbClr val="FF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5571" name="Line 19"/>
          <p:cNvSpPr>
            <a:spLocks noChangeShapeType="1"/>
          </p:cNvSpPr>
          <p:nvPr/>
        </p:nvSpPr>
        <p:spPr bwMode="auto">
          <a:xfrm>
            <a:off x="4332075" y="1503363"/>
            <a:ext cx="0" cy="304800"/>
          </a:xfrm>
          <a:prstGeom prst="line">
            <a:avLst/>
          </a:prstGeom>
          <a:noFill/>
          <a:ln w="25400">
            <a:solidFill>
              <a:srgbClr val="FF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5572" name="Line 20"/>
          <p:cNvSpPr>
            <a:spLocks noChangeShapeType="1"/>
          </p:cNvSpPr>
          <p:nvPr/>
        </p:nvSpPr>
        <p:spPr bwMode="auto">
          <a:xfrm>
            <a:off x="4941675" y="1503363"/>
            <a:ext cx="0" cy="304800"/>
          </a:xfrm>
          <a:prstGeom prst="line">
            <a:avLst/>
          </a:prstGeom>
          <a:noFill/>
          <a:ln w="25400">
            <a:solidFill>
              <a:srgbClr val="FF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 name="Group 21"/>
          <p:cNvGrpSpPr/>
          <p:nvPr/>
        </p:nvGrpSpPr>
        <p:grpSpPr bwMode="auto">
          <a:xfrm>
            <a:off x="2209800" y="2454275"/>
            <a:ext cx="763588" cy="1066800"/>
            <a:chOff x="1392" y="1104"/>
            <a:chExt cx="481" cy="672"/>
          </a:xfrm>
        </p:grpSpPr>
        <p:sp>
          <p:nvSpPr>
            <p:cNvPr id="95291" name="Line 22"/>
            <p:cNvSpPr>
              <a:spLocks noChangeShapeType="1"/>
            </p:cNvSpPr>
            <p:nvPr/>
          </p:nvSpPr>
          <p:spPr bwMode="auto">
            <a:xfrm>
              <a:off x="1392" y="1104"/>
              <a:ext cx="192" cy="240"/>
            </a:xfrm>
            <a:prstGeom prst="line">
              <a:avLst/>
            </a:prstGeom>
            <a:noFill/>
            <a:ln w="38100">
              <a:solidFill>
                <a:srgbClr val="BADE78"/>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92" name="Oval 23"/>
            <p:cNvSpPr>
              <a:spLocks noChangeArrowheads="1"/>
            </p:cNvSpPr>
            <p:nvPr/>
          </p:nvSpPr>
          <p:spPr bwMode="auto">
            <a:xfrm>
              <a:off x="1392" y="1344"/>
              <a:ext cx="481" cy="432"/>
            </a:xfrm>
            <a:prstGeom prst="ellipse">
              <a:avLst/>
            </a:prstGeom>
            <a:solidFill>
              <a:schemeClr val="accent1"/>
            </a:solidFill>
            <a:ln w="38100">
              <a:solidFill>
                <a:srgbClr val="BADE78"/>
              </a:solidFill>
              <a:round/>
            </a:ln>
          </p:spPr>
          <p:txBody>
            <a:bodyPr wrap="none"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0</a:t>
              </a:r>
              <a:endParaRPr kumimoji="1" lang="en-US" altLang="zh-CN" sz="2000">
                <a:latin typeface="黑体" panose="02010609060101010101" pitchFamily="49" charset="-122"/>
                <a:ea typeface="黑体" panose="02010609060101010101" pitchFamily="49" charset="-122"/>
              </a:endParaRPr>
            </a:p>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24</a:t>
              </a:r>
              <a:endParaRPr kumimoji="1" lang="en-US" altLang="zh-CN" sz="2000">
                <a:latin typeface="黑体" panose="02010609060101010101" pitchFamily="49" charset="-122"/>
                <a:ea typeface="黑体" panose="02010609060101010101" pitchFamily="49" charset="-122"/>
              </a:endParaRPr>
            </a:p>
          </p:txBody>
        </p:sp>
      </p:grpSp>
      <p:sp>
        <p:nvSpPr>
          <p:cNvPr id="535576" name="Oval 24"/>
          <p:cNvSpPr>
            <a:spLocks noChangeArrowheads="1"/>
          </p:cNvSpPr>
          <p:nvPr/>
        </p:nvSpPr>
        <p:spPr bwMode="auto">
          <a:xfrm>
            <a:off x="2209800" y="2809875"/>
            <a:ext cx="763588" cy="685800"/>
          </a:xfrm>
          <a:prstGeom prst="ellipse">
            <a:avLst/>
          </a:prstGeom>
          <a:solidFill>
            <a:schemeClr val="accent1"/>
          </a:solidFill>
          <a:ln w="38100">
            <a:solidFill>
              <a:srgbClr val="BADE78"/>
            </a:solidFill>
            <a:round/>
          </a:ln>
        </p:spPr>
        <p:txBody>
          <a:bodyPr wrap="none"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-1</a:t>
            </a:r>
            <a:endParaRPr kumimoji="1" lang="en-US" altLang="zh-CN" sz="2000">
              <a:latin typeface="黑体" panose="02010609060101010101" pitchFamily="49" charset="-122"/>
              <a:ea typeface="黑体" panose="02010609060101010101" pitchFamily="49" charset="-122"/>
            </a:endParaRPr>
          </a:p>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24</a:t>
            </a:r>
            <a:endParaRPr kumimoji="1" lang="en-US" altLang="zh-CN" sz="2000">
              <a:latin typeface="黑体" panose="02010609060101010101" pitchFamily="49" charset="-122"/>
              <a:ea typeface="黑体" panose="02010609060101010101" pitchFamily="49" charset="-122"/>
            </a:endParaRPr>
          </a:p>
        </p:txBody>
      </p:sp>
      <p:sp>
        <p:nvSpPr>
          <p:cNvPr id="535577" name="Oval 25"/>
          <p:cNvSpPr>
            <a:spLocks noChangeArrowheads="1"/>
          </p:cNvSpPr>
          <p:nvPr/>
        </p:nvSpPr>
        <p:spPr bwMode="auto">
          <a:xfrm>
            <a:off x="1536700" y="1916113"/>
            <a:ext cx="763588" cy="685800"/>
          </a:xfrm>
          <a:prstGeom prst="ellipse">
            <a:avLst/>
          </a:prstGeom>
          <a:solidFill>
            <a:schemeClr val="accent1"/>
          </a:solidFill>
          <a:ln w="38100">
            <a:solidFill>
              <a:srgbClr val="BADE78"/>
            </a:solidFill>
            <a:round/>
          </a:ln>
          <a:effectLst/>
        </p:spPr>
        <p:txBody>
          <a:bodyPr wrap="none" anchor="ctr"/>
          <a:lstStyle/>
          <a:p>
            <a:pPr algn="ctr" eaLnBrk="1" hangingPunct="1">
              <a:defRPr/>
            </a:pPr>
            <a:r>
              <a:rPr lang="en-US" altLang="zh-CN" sz="2000">
                <a:effectLst>
                  <a:outerShdw blurRad="38100" dist="38100" dir="2700000" algn="tl">
                    <a:srgbClr val="FFFFFF"/>
                  </a:outerShdw>
                </a:effectLst>
                <a:latin typeface="黑体" panose="02010609060101010101" pitchFamily="49" charset="-122"/>
                <a:ea typeface="黑体" panose="02010609060101010101" pitchFamily="49" charset="-122"/>
              </a:rPr>
              <a:t>-2</a:t>
            </a:r>
            <a:endParaRPr lang="en-US" altLang="zh-CN" sz="2000">
              <a:effectLst>
                <a:outerShdw blurRad="38100" dist="38100" dir="2700000" algn="tl">
                  <a:srgbClr val="FFFFFF"/>
                </a:outerShdw>
              </a:effectLst>
              <a:latin typeface="黑体" panose="02010609060101010101" pitchFamily="49" charset="-122"/>
              <a:ea typeface="黑体" panose="02010609060101010101" pitchFamily="49" charset="-122"/>
            </a:endParaRPr>
          </a:p>
          <a:p>
            <a:pPr algn="ctr" eaLnBrk="1" hangingPunct="1">
              <a:defRPr/>
            </a:pPr>
            <a:r>
              <a:rPr lang="en-US" altLang="zh-CN" sz="2000">
                <a:latin typeface="黑体" panose="02010609060101010101" pitchFamily="49" charset="-122"/>
                <a:ea typeface="黑体" panose="02010609060101010101" pitchFamily="49" charset="-122"/>
              </a:rPr>
              <a:t>13</a:t>
            </a:r>
            <a:endParaRPr lang="en-US" altLang="zh-CN" sz="2000">
              <a:latin typeface="黑体" panose="02010609060101010101" pitchFamily="49" charset="-122"/>
              <a:ea typeface="黑体" panose="02010609060101010101" pitchFamily="49" charset="-122"/>
            </a:endParaRPr>
          </a:p>
        </p:txBody>
      </p:sp>
      <p:sp>
        <p:nvSpPr>
          <p:cNvPr id="535578" name="AutoShape 26"/>
          <p:cNvSpPr>
            <a:spLocks noChangeArrowheads="1"/>
          </p:cNvSpPr>
          <p:nvPr/>
        </p:nvSpPr>
        <p:spPr bwMode="auto">
          <a:xfrm>
            <a:off x="0" y="3140075"/>
            <a:ext cx="2268538" cy="614363"/>
          </a:xfrm>
          <a:prstGeom prst="wedgeRectCallout">
            <a:avLst>
              <a:gd name="adj1" fmla="val 33347"/>
              <a:gd name="adj2" fmla="val -135014"/>
            </a:avLst>
          </a:prstGeom>
          <a:solidFill>
            <a:schemeClr val="accent1"/>
          </a:solidFill>
          <a:ln w="9525">
            <a:solidFill>
              <a:srgbClr val="FFFFFF"/>
            </a:solidFill>
            <a:miter lim="800000"/>
          </a:ln>
        </p:spPr>
        <p:txBody>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1" lang="zh-CN" altLang="en-US" sz="2400">
                <a:ea typeface="楷体_GB2312"/>
                <a:cs typeface="楷体_GB2312"/>
              </a:rPr>
              <a:t>需要</a:t>
            </a:r>
            <a:r>
              <a:rPr kumimoji="1" lang="en-US" altLang="zh-CN" sz="2400">
                <a:ea typeface="楷体_GB2312"/>
                <a:cs typeface="楷体_GB2312"/>
              </a:rPr>
              <a:t>RR</a:t>
            </a:r>
            <a:r>
              <a:rPr kumimoji="1" lang="zh-CN" altLang="en-US" sz="2400">
                <a:ea typeface="楷体_GB2312"/>
                <a:cs typeface="楷体_GB2312"/>
              </a:rPr>
              <a:t>平衡旋转</a:t>
            </a:r>
            <a:endParaRPr kumimoji="1" lang="zh-CN" altLang="en-US" sz="2400">
              <a:ea typeface="楷体_GB2312"/>
              <a:cs typeface="楷体_GB2312"/>
            </a:endParaRPr>
          </a:p>
          <a:p>
            <a:pPr eaLnBrk="1" hangingPunct="1">
              <a:spcBef>
                <a:spcPct val="0"/>
              </a:spcBef>
              <a:buClrTx/>
              <a:buSzTx/>
              <a:buFontTx/>
              <a:buNone/>
            </a:pPr>
            <a:endParaRPr kumimoji="1" lang="zh-CN" altLang="en-US" sz="2400">
              <a:ea typeface="楷体_GB2312"/>
              <a:cs typeface="楷体_GB2312"/>
            </a:endParaRPr>
          </a:p>
        </p:txBody>
      </p:sp>
      <p:grpSp>
        <p:nvGrpSpPr>
          <p:cNvPr id="6" name="Group 27"/>
          <p:cNvGrpSpPr/>
          <p:nvPr/>
        </p:nvGrpSpPr>
        <p:grpSpPr bwMode="auto">
          <a:xfrm>
            <a:off x="6475413" y="3292475"/>
            <a:ext cx="763587" cy="1066800"/>
            <a:chOff x="1392" y="1104"/>
            <a:chExt cx="481" cy="672"/>
          </a:xfrm>
        </p:grpSpPr>
        <p:sp>
          <p:nvSpPr>
            <p:cNvPr id="95289" name="Line 28"/>
            <p:cNvSpPr>
              <a:spLocks noChangeShapeType="1"/>
            </p:cNvSpPr>
            <p:nvPr/>
          </p:nvSpPr>
          <p:spPr bwMode="auto">
            <a:xfrm>
              <a:off x="1392" y="1104"/>
              <a:ext cx="192" cy="240"/>
            </a:xfrm>
            <a:prstGeom prst="line">
              <a:avLst/>
            </a:prstGeom>
            <a:noFill/>
            <a:ln w="38100">
              <a:solidFill>
                <a:srgbClr val="BADE78"/>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90" name="Oval 29"/>
            <p:cNvSpPr>
              <a:spLocks noChangeArrowheads="1"/>
            </p:cNvSpPr>
            <p:nvPr/>
          </p:nvSpPr>
          <p:spPr bwMode="auto">
            <a:xfrm>
              <a:off x="1392" y="1344"/>
              <a:ext cx="481" cy="432"/>
            </a:xfrm>
            <a:prstGeom prst="ellipse">
              <a:avLst/>
            </a:prstGeom>
            <a:solidFill>
              <a:schemeClr val="accent1"/>
            </a:solidFill>
            <a:ln w="38100">
              <a:solidFill>
                <a:srgbClr val="BADE78"/>
              </a:solidFill>
              <a:round/>
            </a:ln>
          </p:spPr>
          <p:txBody>
            <a:bodyPr wrap="none"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0</a:t>
              </a:r>
              <a:endParaRPr kumimoji="1" lang="en-US" altLang="zh-CN" sz="2000">
                <a:latin typeface="黑体" panose="02010609060101010101" pitchFamily="49" charset="-122"/>
                <a:ea typeface="黑体" panose="02010609060101010101" pitchFamily="49" charset="-122"/>
              </a:endParaRPr>
            </a:p>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90</a:t>
              </a:r>
              <a:endParaRPr kumimoji="1" lang="en-US" altLang="zh-CN" sz="2000">
                <a:latin typeface="黑体" panose="02010609060101010101" pitchFamily="49" charset="-122"/>
                <a:ea typeface="黑体" panose="02010609060101010101" pitchFamily="49" charset="-122"/>
              </a:endParaRPr>
            </a:p>
          </p:txBody>
        </p:sp>
      </p:grpSp>
      <p:sp>
        <p:nvSpPr>
          <p:cNvPr id="535582" name="Oval 30"/>
          <p:cNvSpPr>
            <a:spLocks noChangeArrowheads="1"/>
          </p:cNvSpPr>
          <p:nvPr/>
        </p:nvSpPr>
        <p:spPr bwMode="auto">
          <a:xfrm>
            <a:off x="5105400" y="1844675"/>
            <a:ext cx="763588" cy="685800"/>
          </a:xfrm>
          <a:prstGeom prst="ellipse">
            <a:avLst/>
          </a:prstGeom>
          <a:solidFill>
            <a:schemeClr val="accent1"/>
          </a:solidFill>
          <a:ln w="38100">
            <a:solidFill>
              <a:srgbClr val="BADE78"/>
            </a:solidFill>
            <a:round/>
          </a:ln>
        </p:spPr>
        <p:txBody>
          <a:bodyPr wrap="none"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-1</a:t>
            </a:r>
            <a:endParaRPr kumimoji="1" lang="en-US" altLang="zh-CN" sz="2000">
              <a:latin typeface="黑体" panose="02010609060101010101" pitchFamily="49" charset="-122"/>
              <a:ea typeface="黑体" panose="02010609060101010101" pitchFamily="49" charset="-122"/>
            </a:endParaRPr>
          </a:p>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24</a:t>
            </a:r>
            <a:endParaRPr kumimoji="1" lang="en-US" altLang="zh-CN" sz="2000">
              <a:latin typeface="黑体" panose="02010609060101010101" pitchFamily="49" charset="-122"/>
              <a:ea typeface="黑体" panose="02010609060101010101" pitchFamily="49" charset="-122"/>
            </a:endParaRPr>
          </a:p>
        </p:txBody>
      </p:sp>
      <p:sp>
        <p:nvSpPr>
          <p:cNvPr id="535583" name="Oval 31"/>
          <p:cNvSpPr>
            <a:spLocks noChangeArrowheads="1"/>
          </p:cNvSpPr>
          <p:nvPr/>
        </p:nvSpPr>
        <p:spPr bwMode="auto">
          <a:xfrm>
            <a:off x="5802313" y="2747963"/>
            <a:ext cx="763587" cy="685800"/>
          </a:xfrm>
          <a:prstGeom prst="ellipse">
            <a:avLst/>
          </a:prstGeom>
          <a:solidFill>
            <a:schemeClr val="accent1"/>
          </a:solidFill>
          <a:ln w="38100">
            <a:solidFill>
              <a:srgbClr val="BADE78"/>
            </a:solidFill>
            <a:round/>
          </a:ln>
        </p:spPr>
        <p:txBody>
          <a:bodyPr wrap="none"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-1</a:t>
            </a:r>
            <a:endParaRPr kumimoji="1" lang="en-US" altLang="zh-CN" sz="2000">
              <a:latin typeface="黑体" panose="02010609060101010101" pitchFamily="49" charset="-122"/>
              <a:ea typeface="黑体" panose="02010609060101010101" pitchFamily="49" charset="-122"/>
            </a:endParaRPr>
          </a:p>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37</a:t>
            </a:r>
            <a:endParaRPr kumimoji="1" lang="en-US" altLang="zh-CN" sz="2000">
              <a:latin typeface="黑体" panose="02010609060101010101" pitchFamily="49" charset="-122"/>
              <a:ea typeface="黑体" panose="02010609060101010101" pitchFamily="49" charset="-122"/>
            </a:endParaRPr>
          </a:p>
        </p:txBody>
      </p:sp>
      <p:grpSp>
        <p:nvGrpSpPr>
          <p:cNvPr id="7" name="Group 32"/>
          <p:cNvGrpSpPr/>
          <p:nvPr/>
        </p:nvGrpSpPr>
        <p:grpSpPr bwMode="auto">
          <a:xfrm>
            <a:off x="5562600" y="4206875"/>
            <a:ext cx="1012825" cy="990600"/>
            <a:chOff x="3023" y="3312"/>
            <a:chExt cx="638" cy="624"/>
          </a:xfrm>
        </p:grpSpPr>
        <p:sp>
          <p:nvSpPr>
            <p:cNvPr id="95287" name="Line 33"/>
            <p:cNvSpPr>
              <a:spLocks noChangeShapeType="1"/>
            </p:cNvSpPr>
            <p:nvPr/>
          </p:nvSpPr>
          <p:spPr bwMode="auto">
            <a:xfrm flipH="1">
              <a:off x="3408" y="3312"/>
              <a:ext cx="253" cy="240"/>
            </a:xfrm>
            <a:prstGeom prst="line">
              <a:avLst/>
            </a:prstGeom>
            <a:noFill/>
            <a:ln w="38100">
              <a:solidFill>
                <a:srgbClr val="BADE78"/>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88" name="Oval 34"/>
            <p:cNvSpPr>
              <a:spLocks noChangeArrowheads="1"/>
            </p:cNvSpPr>
            <p:nvPr/>
          </p:nvSpPr>
          <p:spPr bwMode="auto">
            <a:xfrm>
              <a:off x="3023" y="3504"/>
              <a:ext cx="481" cy="432"/>
            </a:xfrm>
            <a:prstGeom prst="ellipse">
              <a:avLst/>
            </a:prstGeom>
            <a:solidFill>
              <a:schemeClr val="accent1"/>
            </a:solidFill>
            <a:ln w="38100">
              <a:solidFill>
                <a:srgbClr val="BADE78"/>
              </a:solidFill>
              <a:round/>
            </a:ln>
          </p:spPr>
          <p:txBody>
            <a:bodyPr wrap="none"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0</a:t>
              </a:r>
              <a:endParaRPr kumimoji="1" lang="en-US" altLang="zh-CN" sz="2000">
                <a:latin typeface="黑体" panose="02010609060101010101" pitchFamily="49" charset="-122"/>
                <a:ea typeface="黑体" panose="02010609060101010101" pitchFamily="49" charset="-122"/>
              </a:endParaRPr>
            </a:p>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53</a:t>
              </a:r>
              <a:endParaRPr kumimoji="1" lang="en-US" altLang="zh-CN" sz="2000">
                <a:latin typeface="黑体" panose="02010609060101010101" pitchFamily="49" charset="-122"/>
                <a:ea typeface="黑体" panose="02010609060101010101" pitchFamily="49" charset="-122"/>
              </a:endParaRPr>
            </a:p>
          </p:txBody>
        </p:sp>
      </p:grpSp>
      <p:sp>
        <p:nvSpPr>
          <p:cNvPr id="535587" name="Oval 35"/>
          <p:cNvSpPr>
            <a:spLocks noChangeArrowheads="1"/>
          </p:cNvSpPr>
          <p:nvPr/>
        </p:nvSpPr>
        <p:spPr bwMode="auto">
          <a:xfrm>
            <a:off x="6502400" y="3681413"/>
            <a:ext cx="763588" cy="685800"/>
          </a:xfrm>
          <a:prstGeom prst="ellipse">
            <a:avLst/>
          </a:prstGeom>
          <a:solidFill>
            <a:schemeClr val="accent1"/>
          </a:solidFill>
          <a:ln w="38100">
            <a:solidFill>
              <a:srgbClr val="BADE78"/>
            </a:solidFill>
            <a:round/>
          </a:ln>
        </p:spPr>
        <p:txBody>
          <a:bodyPr wrap="none"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1</a:t>
            </a:r>
            <a:endParaRPr kumimoji="1" lang="en-US" altLang="zh-CN" sz="2000">
              <a:latin typeface="黑体" panose="02010609060101010101" pitchFamily="49" charset="-122"/>
              <a:ea typeface="黑体" panose="02010609060101010101" pitchFamily="49" charset="-122"/>
            </a:endParaRPr>
          </a:p>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90</a:t>
            </a:r>
            <a:endParaRPr kumimoji="1" lang="en-US" altLang="zh-CN" sz="2000">
              <a:latin typeface="黑体" panose="02010609060101010101" pitchFamily="49" charset="-122"/>
              <a:ea typeface="黑体" panose="02010609060101010101" pitchFamily="49" charset="-122"/>
            </a:endParaRPr>
          </a:p>
        </p:txBody>
      </p:sp>
      <p:sp>
        <p:nvSpPr>
          <p:cNvPr id="535588" name="Oval 36"/>
          <p:cNvSpPr>
            <a:spLocks noChangeArrowheads="1"/>
          </p:cNvSpPr>
          <p:nvPr/>
        </p:nvSpPr>
        <p:spPr bwMode="auto">
          <a:xfrm>
            <a:off x="5800725" y="2754313"/>
            <a:ext cx="763588" cy="685800"/>
          </a:xfrm>
          <a:prstGeom prst="ellipse">
            <a:avLst/>
          </a:prstGeom>
          <a:solidFill>
            <a:schemeClr val="accent1"/>
          </a:solidFill>
          <a:ln w="38100">
            <a:solidFill>
              <a:srgbClr val="BADE78"/>
            </a:solidFill>
            <a:round/>
          </a:ln>
          <a:effectLst/>
        </p:spPr>
        <p:txBody>
          <a:bodyPr wrap="none" anchor="ctr"/>
          <a:lstStyle/>
          <a:p>
            <a:pPr algn="ctr" eaLnBrk="1" hangingPunct="1">
              <a:defRPr/>
            </a:pPr>
            <a:r>
              <a:rPr lang="en-US" altLang="zh-CN" sz="2000">
                <a:effectLst>
                  <a:outerShdw blurRad="38100" dist="38100" dir="2700000" algn="tl">
                    <a:srgbClr val="FFFFFF"/>
                  </a:outerShdw>
                </a:effectLst>
                <a:latin typeface="黑体" panose="02010609060101010101" pitchFamily="49" charset="-122"/>
                <a:ea typeface="黑体" panose="02010609060101010101" pitchFamily="49" charset="-122"/>
              </a:rPr>
              <a:t>-2</a:t>
            </a:r>
            <a:endParaRPr lang="en-US" altLang="zh-CN" sz="2000">
              <a:effectLst>
                <a:outerShdw blurRad="38100" dist="38100" dir="2700000" algn="tl">
                  <a:srgbClr val="FFFFFF"/>
                </a:outerShdw>
              </a:effectLst>
              <a:latin typeface="黑体" panose="02010609060101010101" pitchFamily="49" charset="-122"/>
              <a:ea typeface="黑体" panose="02010609060101010101" pitchFamily="49" charset="-122"/>
            </a:endParaRPr>
          </a:p>
          <a:p>
            <a:pPr algn="ctr" eaLnBrk="1" hangingPunct="1">
              <a:defRPr/>
            </a:pPr>
            <a:r>
              <a:rPr lang="en-US" altLang="zh-CN" sz="2000">
                <a:latin typeface="黑体" panose="02010609060101010101" pitchFamily="49" charset="-122"/>
                <a:ea typeface="黑体" panose="02010609060101010101" pitchFamily="49" charset="-122"/>
              </a:rPr>
              <a:t>37</a:t>
            </a:r>
            <a:endParaRPr lang="en-US" altLang="zh-CN" sz="2000">
              <a:latin typeface="黑体" panose="02010609060101010101" pitchFamily="49" charset="-122"/>
              <a:ea typeface="黑体" panose="02010609060101010101" pitchFamily="49" charset="-122"/>
            </a:endParaRPr>
          </a:p>
        </p:txBody>
      </p:sp>
      <p:sp>
        <p:nvSpPr>
          <p:cNvPr id="535589" name="AutoShape 37"/>
          <p:cNvSpPr>
            <a:spLocks noChangeArrowheads="1"/>
          </p:cNvSpPr>
          <p:nvPr/>
        </p:nvSpPr>
        <p:spPr bwMode="auto">
          <a:xfrm>
            <a:off x="7239000" y="1295400"/>
            <a:ext cx="1905000" cy="685800"/>
          </a:xfrm>
          <a:prstGeom prst="wedgeRectCallout">
            <a:avLst>
              <a:gd name="adj1" fmla="val -74750"/>
              <a:gd name="adj2" fmla="val 121759"/>
            </a:avLst>
          </a:prstGeom>
          <a:solidFill>
            <a:schemeClr val="accent1"/>
          </a:solidFill>
          <a:ln w="9525">
            <a:solidFill>
              <a:srgbClr val="FFFFFF"/>
            </a:solidFill>
            <a:miter lim="800000"/>
          </a:ln>
        </p:spPr>
        <p:txBody>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1" lang="zh-CN" altLang="en-US" sz="2400">
                <a:ea typeface="楷体_GB2312"/>
                <a:cs typeface="楷体_GB2312"/>
              </a:rPr>
              <a:t>需要</a:t>
            </a:r>
            <a:r>
              <a:rPr kumimoji="1" lang="en-US" altLang="zh-CN" sz="2400">
                <a:ea typeface="楷体_GB2312"/>
                <a:cs typeface="楷体_GB2312"/>
              </a:rPr>
              <a:t>RL</a:t>
            </a:r>
            <a:r>
              <a:rPr kumimoji="1" lang="zh-CN" altLang="en-US" sz="2400">
                <a:ea typeface="楷体_GB2312"/>
                <a:cs typeface="楷体_GB2312"/>
              </a:rPr>
              <a:t>平衡旋转</a:t>
            </a:r>
            <a:endParaRPr kumimoji="1" lang="zh-CN" altLang="en-US" sz="2400">
              <a:ea typeface="楷体_GB2312"/>
              <a:cs typeface="楷体_GB2312"/>
            </a:endParaRPr>
          </a:p>
          <a:p>
            <a:pPr eaLnBrk="1" hangingPunct="1">
              <a:spcBef>
                <a:spcPct val="0"/>
              </a:spcBef>
              <a:buClrTx/>
              <a:buSzTx/>
              <a:buFontTx/>
              <a:buNone/>
            </a:pPr>
            <a:endParaRPr kumimoji="1" lang="zh-CN" altLang="en-US" sz="2400">
              <a:ea typeface="楷体_GB2312"/>
              <a:cs typeface="楷体_GB2312"/>
            </a:endParaRPr>
          </a:p>
        </p:txBody>
      </p:sp>
      <p:sp>
        <p:nvSpPr>
          <p:cNvPr id="535590" name="Freeform 38"/>
          <p:cNvSpPr/>
          <p:nvPr/>
        </p:nvSpPr>
        <p:spPr bwMode="auto">
          <a:xfrm>
            <a:off x="5257800" y="2301875"/>
            <a:ext cx="1498600" cy="1016000"/>
          </a:xfrm>
          <a:custGeom>
            <a:avLst/>
            <a:gdLst>
              <a:gd name="T0" fmla="*/ 2147483646 w 944"/>
              <a:gd name="T1" fmla="*/ 2147483646 h 640"/>
              <a:gd name="T2" fmla="*/ 2147483646 w 944"/>
              <a:gd name="T3" fmla="*/ 2147483646 h 640"/>
              <a:gd name="T4" fmla="*/ 2147483646 w 944"/>
              <a:gd name="T5" fmla="*/ 2147483646 h 640"/>
              <a:gd name="T6" fmla="*/ 2147483646 w 944"/>
              <a:gd name="T7" fmla="*/ 2147483646 h 640"/>
              <a:gd name="T8" fmla="*/ 0 60000 65536"/>
              <a:gd name="T9" fmla="*/ 0 60000 65536"/>
              <a:gd name="T10" fmla="*/ 0 60000 65536"/>
              <a:gd name="T11" fmla="*/ 0 60000 65536"/>
              <a:gd name="T12" fmla="*/ 0 w 944"/>
              <a:gd name="T13" fmla="*/ 0 h 640"/>
              <a:gd name="T14" fmla="*/ 944 w 944"/>
              <a:gd name="T15" fmla="*/ 640 h 640"/>
            </a:gdLst>
            <a:ahLst/>
            <a:cxnLst>
              <a:cxn ang="T8">
                <a:pos x="T0" y="T1"/>
              </a:cxn>
              <a:cxn ang="T9">
                <a:pos x="T2" y="T3"/>
              </a:cxn>
              <a:cxn ang="T10">
                <a:pos x="T4" y="T5"/>
              </a:cxn>
              <a:cxn ang="T11">
                <a:pos x="T6" y="T7"/>
              </a:cxn>
            </a:cxnLst>
            <a:rect l="T12" t="T13" r="T14" b="T15"/>
            <a:pathLst>
              <a:path w="944" h="640">
                <a:moveTo>
                  <a:pt x="944" y="120"/>
                </a:moveTo>
                <a:cubicBezTo>
                  <a:pt x="800" y="60"/>
                  <a:pt x="656" y="0"/>
                  <a:pt x="512" y="72"/>
                </a:cubicBezTo>
                <a:cubicBezTo>
                  <a:pt x="368" y="144"/>
                  <a:pt x="160" y="464"/>
                  <a:pt x="80" y="552"/>
                </a:cubicBezTo>
                <a:cubicBezTo>
                  <a:pt x="0" y="640"/>
                  <a:pt x="16" y="620"/>
                  <a:pt x="32" y="600"/>
                </a:cubicBezTo>
              </a:path>
            </a:pathLst>
          </a:custGeom>
          <a:noFill/>
          <a:ln w="25400">
            <a:solidFill>
              <a:schemeClr val="tx2"/>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8" name="Group 39"/>
          <p:cNvGrpSpPr/>
          <p:nvPr/>
        </p:nvGrpSpPr>
        <p:grpSpPr bwMode="auto">
          <a:xfrm>
            <a:off x="3121025" y="5730875"/>
            <a:ext cx="1012825" cy="990600"/>
            <a:chOff x="1486" y="3168"/>
            <a:chExt cx="638" cy="624"/>
          </a:xfrm>
        </p:grpSpPr>
        <p:sp>
          <p:nvSpPr>
            <p:cNvPr id="95285" name="Line 40"/>
            <p:cNvSpPr>
              <a:spLocks noChangeShapeType="1"/>
            </p:cNvSpPr>
            <p:nvPr/>
          </p:nvSpPr>
          <p:spPr bwMode="auto">
            <a:xfrm flipH="1">
              <a:off x="1871" y="3168"/>
              <a:ext cx="253" cy="240"/>
            </a:xfrm>
            <a:prstGeom prst="line">
              <a:avLst/>
            </a:prstGeom>
            <a:noFill/>
            <a:ln w="38100">
              <a:solidFill>
                <a:srgbClr val="BADE78"/>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86" name="Oval 41"/>
            <p:cNvSpPr>
              <a:spLocks noChangeArrowheads="1"/>
            </p:cNvSpPr>
            <p:nvPr/>
          </p:nvSpPr>
          <p:spPr bwMode="auto">
            <a:xfrm>
              <a:off x="1486" y="3360"/>
              <a:ext cx="481" cy="432"/>
            </a:xfrm>
            <a:prstGeom prst="ellipse">
              <a:avLst/>
            </a:prstGeom>
            <a:solidFill>
              <a:schemeClr val="accent1"/>
            </a:solidFill>
            <a:ln w="38100">
              <a:solidFill>
                <a:srgbClr val="BADE78"/>
              </a:solidFill>
              <a:round/>
            </a:ln>
          </p:spPr>
          <p:txBody>
            <a:bodyPr wrap="none"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0</a:t>
              </a:r>
              <a:endParaRPr kumimoji="1" lang="en-US" altLang="zh-CN" sz="2000">
                <a:latin typeface="黑体" panose="02010609060101010101" pitchFamily="49" charset="-122"/>
                <a:ea typeface="黑体" panose="02010609060101010101" pitchFamily="49" charset="-122"/>
              </a:endParaRPr>
            </a:p>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37</a:t>
              </a:r>
              <a:endParaRPr kumimoji="1" lang="en-US" altLang="zh-CN" sz="2000">
                <a:latin typeface="黑体" panose="02010609060101010101" pitchFamily="49" charset="-122"/>
                <a:ea typeface="黑体" panose="02010609060101010101" pitchFamily="49" charset="-122"/>
              </a:endParaRPr>
            </a:p>
          </p:txBody>
        </p:sp>
      </p:grpSp>
      <p:grpSp>
        <p:nvGrpSpPr>
          <p:cNvPr id="9" name="Group 42"/>
          <p:cNvGrpSpPr/>
          <p:nvPr/>
        </p:nvGrpSpPr>
        <p:grpSpPr bwMode="auto">
          <a:xfrm>
            <a:off x="4006850" y="5108575"/>
            <a:ext cx="1479550" cy="1612900"/>
            <a:chOff x="2044" y="2776"/>
            <a:chExt cx="932" cy="1016"/>
          </a:xfrm>
        </p:grpSpPr>
        <p:grpSp>
          <p:nvGrpSpPr>
            <p:cNvPr id="95281" name="Group 43"/>
            <p:cNvGrpSpPr/>
            <p:nvPr/>
          </p:nvGrpSpPr>
          <p:grpSpPr bwMode="auto">
            <a:xfrm>
              <a:off x="2495" y="3120"/>
              <a:ext cx="481" cy="672"/>
              <a:chOff x="1392" y="1104"/>
              <a:chExt cx="481" cy="672"/>
            </a:xfrm>
          </p:grpSpPr>
          <p:sp>
            <p:nvSpPr>
              <p:cNvPr id="95283" name="Line 44"/>
              <p:cNvSpPr>
                <a:spLocks noChangeShapeType="1"/>
              </p:cNvSpPr>
              <p:nvPr/>
            </p:nvSpPr>
            <p:spPr bwMode="auto">
              <a:xfrm>
                <a:off x="1392" y="1104"/>
                <a:ext cx="192" cy="240"/>
              </a:xfrm>
              <a:prstGeom prst="line">
                <a:avLst/>
              </a:prstGeom>
              <a:noFill/>
              <a:ln w="38100">
                <a:solidFill>
                  <a:srgbClr val="BADE78"/>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84" name="Oval 45"/>
              <p:cNvSpPr>
                <a:spLocks noChangeArrowheads="1"/>
              </p:cNvSpPr>
              <p:nvPr/>
            </p:nvSpPr>
            <p:spPr bwMode="auto">
              <a:xfrm>
                <a:off x="1392" y="1344"/>
                <a:ext cx="481" cy="432"/>
              </a:xfrm>
              <a:prstGeom prst="ellipse">
                <a:avLst/>
              </a:prstGeom>
              <a:solidFill>
                <a:schemeClr val="accent1"/>
              </a:solidFill>
              <a:ln w="38100">
                <a:solidFill>
                  <a:srgbClr val="BADE78"/>
                </a:solidFill>
                <a:round/>
              </a:ln>
            </p:spPr>
            <p:txBody>
              <a:bodyPr wrap="none"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0</a:t>
                </a:r>
                <a:endParaRPr kumimoji="1" lang="en-US" altLang="zh-CN" sz="2000">
                  <a:latin typeface="黑体" panose="02010609060101010101" pitchFamily="49" charset="-122"/>
                  <a:ea typeface="黑体" panose="02010609060101010101" pitchFamily="49" charset="-122"/>
                </a:endParaRPr>
              </a:p>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90</a:t>
                </a:r>
                <a:endParaRPr kumimoji="1" lang="en-US" altLang="zh-CN" sz="2000">
                  <a:latin typeface="黑体" panose="02010609060101010101" pitchFamily="49" charset="-122"/>
                  <a:ea typeface="黑体" panose="02010609060101010101" pitchFamily="49" charset="-122"/>
                </a:endParaRPr>
              </a:p>
            </p:txBody>
          </p:sp>
        </p:grpSp>
        <p:sp>
          <p:nvSpPr>
            <p:cNvPr id="95282" name="Oval 46"/>
            <p:cNvSpPr>
              <a:spLocks noChangeArrowheads="1"/>
            </p:cNvSpPr>
            <p:nvPr/>
          </p:nvSpPr>
          <p:spPr bwMode="auto">
            <a:xfrm>
              <a:off x="2044" y="2776"/>
              <a:ext cx="481" cy="432"/>
            </a:xfrm>
            <a:prstGeom prst="ellipse">
              <a:avLst/>
            </a:prstGeom>
            <a:solidFill>
              <a:schemeClr val="accent1"/>
            </a:solidFill>
            <a:ln w="38100">
              <a:solidFill>
                <a:srgbClr val="BADE78"/>
              </a:solidFill>
              <a:round/>
            </a:ln>
          </p:spPr>
          <p:txBody>
            <a:bodyPr wrap="none"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0</a:t>
              </a:r>
              <a:endParaRPr kumimoji="1" lang="en-US" altLang="zh-CN" sz="2000">
                <a:latin typeface="黑体" panose="02010609060101010101" pitchFamily="49" charset="-122"/>
                <a:ea typeface="黑体" panose="02010609060101010101" pitchFamily="49" charset="-122"/>
              </a:endParaRPr>
            </a:p>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53</a:t>
              </a:r>
              <a:endParaRPr kumimoji="1" lang="en-US" altLang="zh-CN" sz="2000">
                <a:latin typeface="黑体" panose="02010609060101010101" pitchFamily="49" charset="-122"/>
                <a:ea typeface="黑体" panose="02010609060101010101" pitchFamily="49" charset="-122"/>
              </a:endParaRPr>
            </a:p>
          </p:txBody>
        </p:sp>
      </p:grpSp>
      <p:grpSp>
        <p:nvGrpSpPr>
          <p:cNvPr id="11" name="Group 47"/>
          <p:cNvGrpSpPr/>
          <p:nvPr/>
        </p:nvGrpSpPr>
        <p:grpSpPr bwMode="auto">
          <a:xfrm>
            <a:off x="3276600" y="4664075"/>
            <a:ext cx="1498600" cy="1066800"/>
            <a:chOff x="1584" y="2496"/>
            <a:chExt cx="944" cy="672"/>
          </a:xfrm>
        </p:grpSpPr>
        <p:sp>
          <p:nvSpPr>
            <p:cNvPr id="95279" name="Freeform 48"/>
            <p:cNvSpPr/>
            <p:nvPr/>
          </p:nvSpPr>
          <p:spPr bwMode="auto">
            <a:xfrm>
              <a:off x="1584" y="2528"/>
              <a:ext cx="944" cy="640"/>
            </a:xfrm>
            <a:custGeom>
              <a:avLst/>
              <a:gdLst>
                <a:gd name="T0" fmla="*/ 944 w 944"/>
                <a:gd name="T1" fmla="*/ 120 h 640"/>
                <a:gd name="T2" fmla="*/ 512 w 944"/>
                <a:gd name="T3" fmla="*/ 72 h 640"/>
                <a:gd name="T4" fmla="*/ 80 w 944"/>
                <a:gd name="T5" fmla="*/ 552 h 640"/>
                <a:gd name="T6" fmla="*/ 32 w 944"/>
                <a:gd name="T7" fmla="*/ 600 h 640"/>
                <a:gd name="T8" fmla="*/ 0 60000 65536"/>
                <a:gd name="T9" fmla="*/ 0 60000 65536"/>
                <a:gd name="T10" fmla="*/ 0 60000 65536"/>
                <a:gd name="T11" fmla="*/ 0 60000 65536"/>
                <a:gd name="T12" fmla="*/ 0 w 944"/>
                <a:gd name="T13" fmla="*/ 0 h 640"/>
                <a:gd name="T14" fmla="*/ 944 w 944"/>
                <a:gd name="T15" fmla="*/ 640 h 640"/>
              </a:gdLst>
              <a:ahLst/>
              <a:cxnLst>
                <a:cxn ang="T8">
                  <a:pos x="T0" y="T1"/>
                </a:cxn>
                <a:cxn ang="T9">
                  <a:pos x="T2" y="T3"/>
                </a:cxn>
                <a:cxn ang="T10">
                  <a:pos x="T4" y="T5"/>
                </a:cxn>
                <a:cxn ang="T11">
                  <a:pos x="T6" y="T7"/>
                </a:cxn>
              </a:cxnLst>
              <a:rect l="T12" t="T13" r="T14" b="T15"/>
              <a:pathLst>
                <a:path w="944" h="640">
                  <a:moveTo>
                    <a:pt x="944" y="120"/>
                  </a:moveTo>
                  <a:cubicBezTo>
                    <a:pt x="800" y="60"/>
                    <a:pt x="656" y="0"/>
                    <a:pt x="512" y="72"/>
                  </a:cubicBezTo>
                  <a:cubicBezTo>
                    <a:pt x="368" y="144"/>
                    <a:pt x="160" y="464"/>
                    <a:pt x="80" y="552"/>
                  </a:cubicBezTo>
                  <a:cubicBezTo>
                    <a:pt x="0" y="640"/>
                    <a:pt x="16" y="620"/>
                    <a:pt x="32" y="600"/>
                  </a:cubicBezTo>
                </a:path>
              </a:pathLst>
            </a:custGeom>
            <a:noFill/>
            <a:ln w="25400">
              <a:solidFill>
                <a:schemeClr val="tx2"/>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5280" name="Line 49"/>
            <p:cNvSpPr>
              <a:spLocks noChangeShapeType="1"/>
            </p:cNvSpPr>
            <p:nvPr/>
          </p:nvSpPr>
          <p:spPr bwMode="auto">
            <a:xfrm flipH="1" flipV="1">
              <a:off x="1968" y="2496"/>
              <a:ext cx="240" cy="288"/>
            </a:xfrm>
            <a:prstGeom prst="line">
              <a:avLst/>
            </a:prstGeom>
            <a:noFill/>
            <a:ln w="25400">
              <a:solidFill>
                <a:srgbClr val="99CC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2" name="Group 50"/>
          <p:cNvGrpSpPr/>
          <p:nvPr/>
        </p:nvGrpSpPr>
        <p:grpSpPr bwMode="auto">
          <a:xfrm>
            <a:off x="5075238" y="2698750"/>
            <a:ext cx="2190750" cy="1671638"/>
            <a:chOff x="3579" y="2842"/>
            <a:chExt cx="1380" cy="1053"/>
          </a:xfrm>
        </p:grpSpPr>
        <p:grpSp>
          <p:nvGrpSpPr>
            <p:cNvPr id="95271" name="Group 51"/>
            <p:cNvGrpSpPr/>
            <p:nvPr/>
          </p:nvGrpSpPr>
          <p:grpSpPr bwMode="auto">
            <a:xfrm>
              <a:off x="3579" y="3264"/>
              <a:ext cx="513" cy="631"/>
              <a:chOff x="1611" y="3168"/>
              <a:chExt cx="513" cy="631"/>
            </a:xfrm>
          </p:grpSpPr>
          <p:sp>
            <p:nvSpPr>
              <p:cNvPr id="95277" name="Line 52"/>
              <p:cNvSpPr>
                <a:spLocks noChangeShapeType="1"/>
              </p:cNvSpPr>
              <p:nvPr/>
            </p:nvSpPr>
            <p:spPr bwMode="auto">
              <a:xfrm flipH="1">
                <a:off x="1871" y="3168"/>
                <a:ext cx="253" cy="240"/>
              </a:xfrm>
              <a:prstGeom prst="line">
                <a:avLst/>
              </a:prstGeom>
              <a:noFill/>
              <a:ln w="38100">
                <a:solidFill>
                  <a:srgbClr val="BADE78"/>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78" name="Oval 53"/>
              <p:cNvSpPr>
                <a:spLocks noChangeArrowheads="1"/>
              </p:cNvSpPr>
              <p:nvPr/>
            </p:nvSpPr>
            <p:spPr bwMode="auto">
              <a:xfrm>
                <a:off x="1611" y="3367"/>
                <a:ext cx="481" cy="432"/>
              </a:xfrm>
              <a:prstGeom prst="ellipse">
                <a:avLst/>
              </a:prstGeom>
              <a:solidFill>
                <a:schemeClr val="accent1"/>
              </a:solidFill>
              <a:ln w="38100">
                <a:solidFill>
                  <a:srgbClr val="BADE78"/>
                </a:solidFill>
                <a:round/>
              </a:ln>
            </p:spPr>
            <p:txBody>
              <a:bodyPr wrap="none"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0</a:t>
                </a:r>
                <a:endParaRPr kumimoji="1" lang="en-US" altLang="zh-CN" sz="2000">
                  <a:latin typeface="黑体" panose="02010609060101010101" pitchFamily="49" charset="-122"/>
                  <a:ea typeface="黑体" panose="02010609060101010101" pitchFamily="49" charset="-122"/>
                </a:endParaRPr>
              </a:p>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37</a:t>
                </a:r>
                <a:endParaRPr kumimoji="1" lang="en-US" altLang="zh-CN" sz="2000">
                  <a:latin typeface="黑体" panose="02010609060101010101" pitchFamily="49" charset="-122"/>
                  <a:ea typeface="黑体" panose="02010609060101010101" pitchFamily="49" charset="-122"/>
                </a:endParaRPr>
              </a:p>
            </p:txBody>
          </p:sp>
        </p:grpSp>
        <p:grpSp>
          <p:nvGrpSpPr>
            <p:cNvPr id="95272" name="Group 54"/>
            <p:cNvGrpSpPr/>
            <p:nvPr/>
          </p:nvGrpSpPr>
          <p:grpSpPr bwMode="auto">
            <a:xfrm>
              <a:off x="4031" y="2842"/>
              <a:ext cx="928" cy="1037"/>
              <a:chOff x="2063" y="2746"/>
              <a:chExt cx="928" cy="1037"/>
            </a:xfrm>
          </p:grpSpPr>
          <p:grpSp>
            <p:nvGrpSpPr>
              <p:cNvPr id="95273" name="Group 55"/>
              <p:cNvGrpSpPr/>
              <p:nvPr/>
            </p:nvGrpSpPr>
            <p:grpSpPr bwMode="auto">
              <a:xfrm>
                <a:off x="2495" y="3120"/>
                <a:ext cx="496" cy="663"/>
                <a:chOff x="1392" y="1104"/>
                <a:chExt cx="496" cy="663"/>
              </a:xfrm>
            </p:grpSpPr>
            <p:sp>
              <p:nvSpPr>
                <p:cNvPr id="95275" name="Line 56"/>
                <p:cNvSpPr>
                  <a:spLocks noChangeShapeType="1"/>
                </p:cNvSpPr>
                <p:nvPr/>
              </p:nvSpPr>
              <p:spPr bwMode="auto">
                <a:xfrm>
                  <a:off x="1392" y="1104"/>
                  <a:ext cx="192" cy="240"/>
                </a:xfrm>
                <a:prstGeom prst="line">
                  <a:avLst/>
                </a:prstGeom>
                <a:noFill/>
                <a:ln w="38100">
                  <a:solidFill>
                    <a:srgbClr val="BADE78"/>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76" name="Oval 57"/>
                <p:cNvSpPr>
                  <a:spLocks noChangeArrowheads="1"/>
                </p:cNvSpPr>
                <p:nvPr/>
              </p:nvSpPr>
              <p:spPr bwMode="auto">
                <a:xfrm>
                  <a:off x="1407" y="1335"/>
                  <a:ext cx="481" cy="432"/>
                </a:xfrm>
                <a:prstGeom prst="ellipse">
                  <a:avLst/>
                </a:prstGeom>
                <a:solidFill>
                  <a:schemeClr val="accent1"/>
                </a:solidFill>
                <a:ln w="38100">
                  <a:solidFill>
                    <a:srgbClr val="BADE78"/>
                  </a:solidFill>
                  <a:round/>
                </a:ln>
              </p:spPr>
              <p:txBody>
                <a:bodyPr wrap="none"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0</a:t>
                  </a:r>
                  <a:endParaRPr kumimoji="1" lang="en-US" altLang="zh-CN" sz="2000">
                    <a:latin typeface="黑体" panose="02010609060101010101" pitchFamily="49" charset="-122"/>
                    <a:ea typeface="黑体" panose="02010609060101010101" pitchFamily="49" charset="-122"/>
                  </a:endParaRPr>
                </a:p>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90</a:t>
                  </a:r>
                  <a:endParaRPr kumimoji="1" lang="en-US" altLang="zh-CN" sz="2000">
                    <a:latin typeface="黑体" panose="02010609060101010101" pitchFamily="49" charset="-122"/>
                    <a:ea typeface="黑体" panose="02010609060101010101" pitchFamily="49" charset="-122"/>
                  </a:endParaRPr>
                </a:p>
              </p:txBody>
            </p:sp>
          </p:grpSp>
          <p:sp>
            <p:nvSpPr>
              <p:cNvPr id="95274" name="Oval 58"/>
              <p:cNvSpPr>
                <a:spLocks noChangeArrowheads="1"/>
              </p:cNvSpPr>
              <p:nvPr/>
            </p:nvSpPr>
            <p:spPr bwMode="auto">
              <a:xfrm>
                <a:off x="2063" y="2746"/>
                <a:ext cx="481" cy="456"/>
              </a:xfrm>
              <a:prstGeom prst="ellipse">
                <a:avLst/>
              </a:prstGeom>
              <a:solidFill>
                <a:schemeClr val="accent1"/>
              </a:solidFill>
              <a:ln w="38100">
                <a:solidFill>
                  <a:srgbClr val="BADE78"/>
                </a:solidFill>
                <a:round/>
              </a:ln>
            </p:spPr>
            <p:txBody>
              <a:bodyPr wrap="none"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0</a:t>
                </a:r>
                <a:endParaRPr kumimoji="1" lang="en-US" altLang="zh-CN" sz="2000">
                  <a:latin typeface="黑体" panose="02010609060101010101" pitchFamily="49" charset="-122"/>
                  <a:ea typeface="黑体" panose="02010609060101010101" pitchFamily="49" charset="-122"/>
                </a:endParaRPr>
              </a:p>
              <a:p>
                <a:pPr algn="ctr" eaLnBrk="1" hangingPunct="1">
                  <a:spcBef>
                    <a:spcPct val="0"/>
                  </a:spcBef>
                  <a:buClrTx/>
                  <a:buSzTx/>
                  <a:buFontTx/>
                  <a:buNone/>
                </a:pPr>
                <a:r>
                  <a:rPr kumimoji="1" lang="en-US" altLang="zh-CN" sz="2000">
                    <a:latin typeface="黑体" panose="02010609060101010101" pitchFamily="49" charset="-122"/>
                    <a:ea typeface="黑体" panose="02010609060101010101" pitchFamily="49" charset="-122"/>
                  </a:rPr>
                  <a:t>53</a:t>
                </a:r>
                <a:endParaRPr kumimoji="1" lang="en-US" altLang="zh-CN" sz="2000">
                  <a:latin typeface="黑体" panose="02010609060101010101" pitchFamily="49" charset="-122"/>
                  <a:ea typeface="黑体" panose="02010609060101010101" pitchFamily="49" charset="-122"/>
                </a:endParaRPr>
              </a:p>
            </p:txBody>
          </p:sp>
        </p:grpSp>
      </p:grpSp>
      <p:sp>
        <p:nvSpPr>
          <p:cNvPr id="535611" name="Oval 59"/>
          <p:cNvSpPr>
            <a:spLocks noChangeArrowheads="1"/>
          </p:cNvSpPr>
          <p:nvPr/>
        </p:nvSpPr>
        <p:spPr bwMode="auto">
          <a:xfrm>
            <a:off x="2209800" y="2835275"/>
            <a:ext cx="762000" cy="685800"/>
          </a:xfrm>
          <a:prstGeom prst="ellipse">
            <a:avLst/>
          </a:prstGeom>
          <a:noFill/>
          <a:ln w="25400">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1" lang="zh-CN" altLang="en-US" sz="2400"/>
          </a:p>
        </p:txBody>
      </p:sp>
      <p:sp>
        <p:nvSpPr>
          <p:cNvPr id="535612" name="Oval 60"/>
          <p:cNvSpPr>
            <a:spLocks noChangeArrowheads="1"/>
          </p:cNvSpPr>
          <p:nvPr/>
        </p:nvSpPr>
        <p:spPr bwMode="auto">
          <a:xfrm>
            <a:off x="5562600" y="4511675"/>
            <a:ext cx="762000" cy="685800"/>
          </a:xfrm>
          <a:prstGeom prst="ellipse">
            <a:avLst/>
          </a:prstGeom>
          <a:noFill/>
          <a:ln w="25400">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1" lang="zh-CN" altLang="en-US" sz="2400"/>
          </a:p>
        </p:txBody>
      </p:sp>
      <p:grpSp>
        <p:nvGrpSpPr>
          <p:cNvPr id="16" name="Group 61"/>
          <p:cNvGrpSpPr/>
          <p:nvPr/>
        </p:nvGrpSpPr>
        <p:grpSpPr bwMode="auto">
          <a:xfrm>
            <a:off x="5283200" y="4116388"/>
            <a:ext cx="1447800" cy="1808162"/>
            <a:chOff x="3504" y="2352"/>
            <a:chExt cx="912" cy="1139"/>
          </a:xfrm>
        </p:grpSpPr>
        <p:grpSp>
          <p:nvGrpSpPr>
            <p:cNvPr id="95267" name="Group 62"/>
            <p:cNvGrpSpPr/>
            <p:nvPr/>
          </p:nvGrpSpPr>
          <p:grpSpPr bwMode="auto">
            <a:xfrm>
              <a:off x="3504" y="2448"/>
              <a:ext cx="912" cy="1043"/>
              <a:chOff x="3552" y="2496"/>
              <a:chExt cx="912" cy="1043"/>
            </a:xfrm>
          </p:grpSpPr>
          <p:sp>
            <p:nvSpPr>
              <p:cNvPr id="535615" name="Text Box 63"/>
              <p:cNvSpPr txBox="1">
                <a:spLocks noChangeArrowheads="1"/>
              </p:cNvSpPr>
              <p:nvPr/>
            </p:nvSpPr>
            <p:spPr bwMode="auto">
              <a:xfrm>
                <a:off x="3552" y="2592"/>
                <a:ext cx="912" cy="947"/>
              </a:xfrm>
              <a:prstGeom prst="rect">
                <a:avLst/>
              </a:prstGeom>
              <a:solidFill>
                <a:schemeClr val="bg1"/>
              </a:solidFill>
              <a:ln w="9525">
                <a:noFill/>
                <a:miter lim="800000"/>
              </a:ln>
              <a:effectLst/>
            </p:spPr>
            <p:txBody>
              <a:bodyPr>
                <a:spAutoFit/>
              </a:bodyPr>
              <a:lstStyle/>
              <a:p>
                <a:pPr eaLnBrk="1" hangingPunct="1">
                  <a:lnSpc>
                    <a:spcPct val="140000"/>
                  </a:lnSpc>
                  <a:spcBef>
                    <a:spcPct val="50000"/>
                  </a:spcBef>
                  <a:defRPr/>
                </a:pPr>
                <a:r>
                  <a:rPr lang="en-US" altLang="zh-CN" sz="2800">
                    <a:effectLst>
                      <a:outerShdw blurRad="38100" dist="38100" dir="2700000" algn="tl">
                        <a:srgbClr val="C0C0C0"/>
                      </a:outerShdw>
                    </a:effectLst>
                    <a:ea typeface="楷体_GB2312" pitchFamily="49" charset="-122"/>
                  </a:rPr>
                  <a:t>          </a:t>
                </a:r>
                <a:endParaRPr lang="en-US" altLang="zh-CN" sz="2800">
                  <a:effectLst>
                    <a:outerShdw blurRad="38100" dist="38100" dir="2700000" algn="tl">
                      <a:srgbClr val="C0C0C0"/>
                    </a:outerShdw>
                  </a:effectLst>
                  <a:ea typeface="楷体_GB2312" pitchFamily="49" charset="-122"/>
                </a:endParaRPr>
              </a:p>
              <a:p>
                <a:pPr eaLnBrk="1" hangingPunct="1">
                  <a:lnSpc>
                    <a:spcPct val="140000"/>
                  </a:lnSpc>
                  <a:spcBef>
                    <a:spcPct val="50000"/>
                  </a:spcBef>
                  <a:defRPr/>
                </a:pPr>
                <a:endParaRPr lang="en-US" altLang="zh-CN" sz="2800">
                  <a:effectLst>
                    <a:outerShdw blurRad="38100" dist="38100" dir="2700000" algn="tl">
                      <a:srgbClr val="C0C0C0"/>
                    </a:outerShdw>
                  </a:effectLst>
                  <a:ea typeface="楷体_GB2312" pitchFamily="49" charset="-122"/>
                </a:endParaRPr>
              </a:p>
            </p:txBody>
          </p:sp>
          <p:sp>
            <p:nvSpPr>
              <p:cNvPr id="95270" name="Line 64"/>
              <p:cNvSpPr>
                <a:spLocks noChangeShapeType="1"/>
              </p:cNvSpPr>
              <p:nvPr/>
            </p:nvSpPr>
            <p:spPr bwMode="auto">
              <a:xfrm flipH="1">
                <a:off x="3984" y="2496"/>
                <a:ext cx="144" cy="144"/>
              </a:xfrm>
              <a:prstGeom prst="line">
                <a:avLst/>
              </a:prstGeom>
              <a:noFill/>
              <a:ln w="5080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95268" name="Oval 65"/>
            <p:cNvSpPr>
              <a:spLocks noChangeArrowheads="1"/>
            </p:cNvSpPr>
            <p:nvPr/>
          </p:nvSpPr>
          <p:spPr bwMode="auto">
            <a:xfrm>
              <a:off x="3888" y="2352"/>
              <a:ext cx="240" cy="288"/>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1" lang="zh-CN" altLang="en-US" sz="2400"/>
            </a:p>
          </p:txBody>
        </p:sp>
      </p:grpSp>
      <p:sp>
        <p:nvSpPr>
          <p:cNvPr id="535618" name="Oval 66"/>
          <p:cNvSpPr>
            <a:spLocks noChangeArrowheads="1"/>
          </p:cNvSpPr>
          <p:nvPr/>
        </p:nvSpPr>
        <p:spPr bwMode="auto">
          <a:xfrm>
            <a:off x="5105400" y="1844675"/>
            <a:ext cx="762000" cy="685800"/>
          </a:xfrm>
          <a:prstGeom prst="ellipse">
            <a:avLst/>
          </a:prstGeom>
          <a:noFill/>
          <a:ln w="25400">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1" lang="zh-CN" altLang="en-US" sz="2400"/>
          </a:p>
        </p:txBody>
      </p:sp>
      <p:sp>
        <p:nvSpPr>
          <p:cNvPr id="535619" name="Oval 67"/>
          <p:cNvSpPr>
            <a:spLocks noChangeArrowheads="1"/>
          </p:cNvSpPr>
          <p:nvPr/>
        </p:nvSpPr>
        <p:spPr bwMode="auto">
          <a:xfrm>
            <a:off x="4038600" y="5121275"/>
            <a:ext cx="762000" cy="685800"/>
          </a:xfrm>
          <a:prstGeom prst="ellipse">
            <a:avLst/>
          </a:prstGeom>
          <a:noFill/>
          <a:ln w="25400">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1" lang="zh-CN" altLang="en-US" sz="2400"/>
          </a:p>
        </p:txBody>
      </p:sp>
      <p:sp>
        <p:nvSpPr>
          <p:cNvPr id="95265" name="Rectangle 2"/>
          <p:cNvSpPr txBox="1">
            <a:spLocks noChangeArrowheads="1"/>
          </p:cNvSpPr>
          <p:nvPr/>
        </p:nvSpPr>
        <p:spPr bwMode="gray">
          <a:xfrm>
            <a:off x="1295400" y="82550"/>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3600">
                <a:latin typeface="Verdana" panose="020B0604030504040204" pitchFamily="34" charset="0"/>
                <a:ea typeface="楷体_GB2312"/>
                <a:cs typeface="楷体_GB2312"/>
              </a:rPr>
              <a:t>8.2   </a:t>
            </a:r>
            <a:r>
              <a:rPr lang="zh-CN" altLang="en-US" sz="3600">
                <a:latin typeface="Verdana" panose="020B0604030504040204" pitchFamily="34" charset="0"/>
                <a:ea typeface="楷体_GB2312"/>
                <a:cs typeface="楷体_GB2312"/>
              </a:rPr>
              <a:t>动态查找表</a:t>
            </a:r>
            <a:endParaRPr lang="zh-CN" altLang="en-US" sz="3600">
              <a:latin typeface="Verdana" panose="020B0604030504040204" pitchFamily="34" charset="0"/>
              <a:ea typeface="楷体_GB2312"/>
              <a:cs typeface="楷体_GB2312"/>
            </a:endParaRPr>
          </a:p>
        </p:txBody>
      </p:sp>
      <p:sp>
        <p:nvSpPr>
          <p:cNvPr id="95266" name="灯片编号占位符 9"/>
          <p:cNvSpPr>
            <a:spLocks noGrp="1"/>
          </p:cNvSpPr>
          <p:nvPr>
            <p:ph type="sldNum" sz="quarter" idx="12"/>
          </p:nvPr>
        </p:nvSpPr>
        <p:spPr>
          <a:xfrm>
            <a:off x="5832475" y="6642100"/>
            <a:ext cx="3311525" cy="215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fld id="{F7E3DC7D-FEC3-4724-AB0A-C8ECA135BE8B}" type="slidenum">
              <a:rPr lang="ko-KR" altLang="en-US" sz="1200" b="0">
                <a:latin typeface="Verdana" panose="020B0604030504040204" pitchFamily="34" charset="0"/>
              </a:rPr>
            </a:fld>
            <a:endParaRPr lang="en-US" altLang="ko-KR" sz="1200" b="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35568"/>
                                        </p:tgtEl>
                                        <p:attrNameLst>
                                          <p:attrName>style.visibility</p:attrName>
                                        </p:attrNameLst>
                                      </p:cBhvr>
                                      <p:to>
                                        <p:strVal val="visible"/>
                                      </p:to>
                                    </p:set>
                                    <p:animEffect transition="in" filter="wipe(up)">
                                      <p:cBhvr>
                                        <p:cTn id="7" dur="500"/>
                                        <p:tgtEl>
                                          <p:spTgt spid="53556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53556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535569"/>
                                        </p:tgtEl>
                                        <p:attrNameLst>
                                          <p:attrName>style.visibility</p:attrName>
                                        </p:attrNameLst>
                                      </p:cBhvr>
                                      <p:to>
                                        <p:strVal val="visible"/>
                                      </p:to>
                                    </p:set>
                                    <p:animEffect transition="in" filter="wipe(up)">
                                      <p:cBhvr>
                                        <p:cTn id="16" dur="500"/>
                                        <p:tgtEl>
                                          <p:spTgt spid="53556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53556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535570"/>
                                        </p:tgtEl>
                                        <p:attrNameLst>
                                          <p:attrName>style.visibility</p:attrName>
                                        </p:attrNameLst>
                                      </p:cBhvr>
                                      <p:to>
                                        <p:strVal val="visible"/>
                                      </p:to>
                                    </p:set>
                                    <p:animEffect transition="in" filter="wipe(up)">
                                      <p:cBhvr>
                                        <p:cTn id="30" dur="500"/>
                                        <p:tgtEl>
                                          <p:spTgt spid="53557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535576"/>
                                        </p:tgtEl>
                                        <p:attrNameLst>
                                          <p:attrName>style.visibility</p:attrName>
                                        </p:attrNameLst>
                                      </p:cBhvr>
                                      <p:to>
                                        <p:strVal val="visible"/>
                                      </p:to>
                                    </p:set>
                                    <p:animEffect transition="in" filter="wipe(down)">
                                      <p:cBhvr>
                                        <p:cTn id="40" dur="500"/>
                                        <p:tgtEl>
                                          <p:spTgt spid="535576"/>
                                        </p:tgtEl>
                                      </p:cBhvr>
                                    </p:animEffect>
                                  </p:childTnLst>
                                </p:cTn>
                              </p:par>
                            </p:childTnLst>
                          </p:cTn>
                        </p:par>
                        <p:par>
                          <p:cTn id="41" fill="hold">
                            <p:stCondLst>
                              <p:cond delay="500"/>
                            </p:stCondLst>
                            <p:childTnLst>
                              <p:par>
                                <p:cTn id="42" presetID="22" presetClass="entr" presetSubtype="4" fill="hold" grpId="0" nodeType="afterEffect">
                                  <p:stCondLst>
                                    <p:cond delay="0"/>
                                  </p:stCondLst>
                                  <p:childTnLst>
                                    <p:set>
                                      <p:cBhvr>
                                        <p:cTn id="43" dur="1" fill="hold">
                                          <p:stCondLst>
                                            <p:cond delay="0"/>
                                          </p:stCondLst>
                                        </p:cTn>
                                        <p:tgtEl>
                                          <p:spTgt spid="535577"/>
                                        </p:tgtEl>
                                        <p:attrNameLst>
                                          <p:attrName>style.visibility</p:attrName>
                                        </p:attrNameLst>
                                      </p:cBhvr>
                                      <p:to>
                                        <p:strVal val="visible"/>
                                      </p:to>
                                    </p:set>
                                    <p:animEffect transition="in" filter="wipe(down)">
                                      <p:cBhvr>
                                        <p:cTn id="44" dur="500"/>
                                        <p:tgtEl>
                                          <p:spTgt spid="53557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535578"/>
                                        </p:tgtEl>
                                        <p:attrNameLst>
                                          <p:attrName>style.visibility</p:attrName>
                                        </p:attrNameLst>
                                      </p:cBhvr>
                                      <p:to>
                                        <p:strVal val="visible"/>
                                      </p:to>
                                    </p:set>
                                    <p:animEffect transition="in" filter="wipe(left)">
                                      <p:cBhvr>
                                        <p:cTn id="49" dur="500"/>
                                        <p:tgtEl>
                                          <p:spTgt spid="535578"/>
                                        </p:tgtEl>
                                      </p:cBhvr>
                                    </p:animEffect>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grpId="0" nodeType="clickEffect">
                                  <p:stCondLst>
                                    <p:cond delay="0"/>
                                  </p:stCondLst>
                                  <p:childTnLst>
                                    <p:set>
                                      <p:cBhvr>
                                        <p:cTn id="53" dur="1" fill="hold">
                                          <p:stCondLst>
                                            <p:cond delay="0"/>
                                          </p:stCondLst>
                                        </p:cTn>
                                        <p:tgtEl>
                                          <p:spTgt spid="535611"/>
                                        </p:tgtEl>
                                        <p:attrNameLst>
                                          <p:attrName>style.visibility</p:attrName>
                                        </p:attrNameLst>
                                      </p:cBhvr>
                                      <p:to>
                                        <p:strVal val="visible"/>
                                      </p:to>
                                    </p:set>
                                    <p:anim calcmode="lin" valueType="num">
                                      <p:cBhvr>
                                        <p:cTn id="54" dur="500" fill="hold"/>
                                        <p:tgtEl>
                                          <p:spTgt spid="535611"/>
                                        </p:tgtEl>
                                        <p:attrNameLst>
                                          <p:attrName>ppt_w</p:attrName>
                                        </p:attrNameLst>
                                      </p:cBhvr>
                                      <p:tavLst>
                                        <p:tav tm="0">
                                          <p:val>
                                            <p:fltVal val="0"/>
                                          </p:val>
                                        </p:tav>
                                        <p:tav tm="100000">
                                          <p:val>
                                            <p:strVal val="#ppt_w"/>
                                          </p:val>
                                        </p:tav>
                                      </p:tavLst>
                                    </p:anim>
                                    <p:anim calcmode="lin" valueType="num">
                                      <p:cBhvr>
                                        <p:cTn id="55" dur="500" fill="hold"/>
                                        <p:tgtEl>
                                          <p:spTgt spid="535611"/>
                                        </p:tgtEl>
                                        <p:attrNameLst>
                                          <p:attrName>ppt_h</p:attrName>
                                        </p:attrNameLst>
                                      </p:cBhvr>
                                      <p:tavLst>
                                        <p:tav tm="0">
                                          <p:val>
                                            <p:fltVal val="0"/>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535618"/>
                                        </p:tgtEl>
                                        <p:attrNameLst>
                                          <p:attrName>style.visibility</p:attrName>
                                        </p:attrNameLst>
                                      </p:cBhvr>
                                      <p:to>
                                        <p:strVal val="visible"/>
                                      </p:to>
                                    </p:set>
                                  </p:childTnLst>
                                </p:cTn>
                              </p:par>
                            </p:childTnLst>
                          </p:cTn>
                        </p:par>
                        <p:par>
                          <p:cTn id="60" fill="hold">
                            <p:stCondLst>
                              <p:cond delay="500"/>
                            </p:stCondLst>
                            <p:childTnLst>
                              <p:par>
                                <p:cTn id="61" presetID="22" presetClass="entr" presetSubtype="1" fill="hold" nodeType="after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wipe(up)">
                                      <p:cBhvr>
                                        <p:cTn id="63" dur="500"/>
                                        <p:tgtEl>
                                          <p:spTgt spid="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535571"/>
                                        </p:tgtEl>
                                        <p:attrNameLst>
                                          <p:attrName>style.visibility</p:attrName>
                                        </p:attrNameLst>
                                      </p:cBhvr>
                                      <p:to>
                                        <p:strVal val="visible"/>
                                      </p:to>
                                    </p:set>
                                    <p:animEffect transition="in" filter="wipe(up)">
                                      <p:cBhvr>
                                        <p:cTn id="68" dur="500"/>
                                        <p:tgtEl>
                                          <p:spTgt spid="53557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wipe(up)">
                                      <p:cBhvr>
                                        <p:cTn id="73" dur="500"/>
                                        <p:tgtEl>
                                          <p:spTgt spid="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535583"/>
                                        </p:tgtEl>
                                        <p:attrNameLst>
                                          <p:attrName>style.visibility</p:attrName>
                                        </p:attrNameLst>
                                      </p:cBhvr>
                                      <p:to>
                                        <p:strVal val="visible"/>
                                      </p:to>
                                    </p:set>
                                    <p:animEffect transition="in" filter="wipe(down)">
                                      <p:cBhvr>
                                        <p:cTn id="78" dur="500"/>
                                        <p:tgtEl>
                                          <p:spTgt spid="535583"/>
                                        </p:tgtEl>
                                      </p:cBhvr>
                                    </p:animEffect>
                                  </p:childTnLst>
                                </p:cTn>
                              </p:par>
                            </p:childTnLst>
                          </p:cTn>
                        </p:par>
                        <p:par>
                          <p:cTn id="79" fill="hold">
                            <p:stCondLst>
                              <p:cond delay="500"/>
                            </p:stCondLst>
                            <p:childTnLst>
                              <p:par>
                                <p:cTn id="80" presetID="22" presetClass="entr" presetSubtype="4" fill="hold" grpId="0" nodeType="afterEffect">
                                  <p:stCondLst>
                                    <p:cond delay="0"/>
                                  </p:stCondLst>
                                  <p:childTnLst>
                                    <p:set>
                                      <p:cBhvr>
                                        <p:cTn id="81" dur="1" fill="hold">
                                          <p:stCondLst>
                                            <p:cond delay="0"/>
                                          </p:stCondLst>
                                        </p:cTn>
                                        <p:tgtEl>
                                          <p:spTgt spid="535582"/>
                                        </p:tgtEl>
                                        <p:attrNameLst>
                                          <p:attrName>style.visibility</p:attrName>
                                        </p:attrNameLst>
                                      </p:cBhvr>
                                      <p:to>
                                        <p:strVal val="visible"/>
                                      </p:to>
                                    </p:set>
                                    <p:animEffect transition="in" filter="wipe(down)">
                                      <p:cBhvr>
                                        <p:cTn id="82" dur="500"/>
                                        <p:tgtEl>
                                          <p:spTgt spid="53558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535572"/>
                                        </p:tgtEl>
                                        <p:attrNameLst>
                                          <p:attrName>style.visibility</p:attrName>
                                        </p:attrNameLst>
                                      </p:cBhvr>
                                      <p:to>
                                        <p:strVal val="visible"/>
                                      </p:to>
                                    </p:set>
                                    <p:animEffect transition="in" filter="wipe(up)">
                                      <p:cBhvr>
                                        <p:cTn id="87" dur="500"/>
                                        <p:tgtEl>
                                          <p:spTgt spid="53557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7"/>
                                        </p:tgtEl>
                                        <p:attrNameLst>
                                          <p:attrName>style.visibility</p:attrName>
                                        </p:attrNameLst>
                                      </p:cBhvr>
                                      <p:to>
                                        <p:strVal val="visible"/>
                                      </p:to>
                                    </p:set>
                                    <p:animEffect transition="in" filter="wipe(down)">
                                      <p:cBhvr>
                                        <p:cTn id="92" dur="500"/>
                                        <p:tgtEl>
                                          <p:spTgt spid="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535587"/>
                                        </p:tgtEl>
                                        <p:attrNameLst>
                                          <p:attrName>style.visibility</p:attrName>
                                        </p:attrNameLst>
                                      </p:cBhvr>
                                      <p:to>
                                        <p:strVal val="visible"/>
                                      </p:to>
                                    </p:set>
                                    <p:animEffect transition="in" filter="wipe(down)">
                                      <p:cBhvr>
                                        <p:cTn id="97" dur="500"/>
                                        <p:tgtEl>
                                          <p:spTgt spid="535587"/>
                                        </p:tgtEl>
                                      </p:cBhvr>
                                    </p:animEffect>
                                  </p:childTnLst>
                                </p:cTn>
                              </p:par>
                            </p:childTnLst>
                          </p:cTn>
                        </p:par>
                        <p:par>
                          <p:cTn id="98" fill="hold">
                            <p:stCondLst>
                              <p:cond delay="500"/>
                            </p:stCondLst>
                            <p:childTnLst>
                              <p:par>
                                <p:cTn id="99" presetID="22" presetClass="entr" presetSubtype="4" fill="hold" grpId="0" nodeType="afterEffect">
                                  <p:stCondLst>
                                    <p:cond delay="0"/>
                                  </p:stCondLst>
                                  <p:childTnLst>
                                    <p:set>
                                      <p:cBhvr>
                                        <p:cTn id="100" dur="1" fill="hold">
                                          <p:stCondLst>
                                            <p:cond delay="0"/>
                                          </p:stCondLst>
                                        </p:cTn>
                                        <p:tgtEl>
                                          <p:spTgt spid="535588"/>
                                        </p:tgtEl>
                                        <p:attrNameLst>
                                          <p:attrName>style.visibility</p:attrName>
                                        </p:attrNameLst>
                                      </p:cBhvr>
                                      <p:to>
                                        <p:strVal val="visible"/>
                                      </p:to>
                                    </p:set>
                                    <p:animEffect transition="in" filter="wipe(down)">
                                      <p:cBhvr>
                                        <p:cTn id="101" dur="500"/>
                                        <p:tgtEl>
                                          <p:spTgt spid="535588"/>
                                        </p:tgtEl>
                                      </p:cBhvr>
                                    </p:animEffect>
                                  </p:childTnLst>
                                </p:cTn>
                              </p:par>
                            </p:childTnLst>
                          </p:cTn>
                        </p:par>
                        <p:par>
                          <p:cTn id="102" fill="hold">
                            <p:stCondLst>
                              <p:cond delay="1000"/>
                            </p:stCondLst>
                            <p:childTnLst>
                              <p:par>
                                <p:cTn id="103" presetID="22" presetClass="entr" presetSubtype="2" fill="hold" nodeType="afterEffect">
                                  <p:stCondLst>
                                    <p:cond delay="0"/>
                                  </p:stCondLst>
                                  <p:childTnLst>
                                    <p:set>
                                      <p:cBhvr>
                                        <p:cTn id="104" dur="1" fill="hold">
                                          <p:stCondLst>
                                            <p:cond delay="0"/>
                                          </p:stCondLst>
                                        </p:cTn>
                                        <p:tgtEl>
                                          <p:spTgt spid="535590"/>
                                        </p:tgtEl>
                                        <p:attrNameLst>
                                          <p:attrName>style.visibility</p:attrName>
                                        </p:attrNameLst>
                                      </p:cBhvr>
                                      <p:to>
                                        <p:strVal val="visible"/>
                                      </p:to>
                                    </p:set>
                                    <p:animEffect transition="in" filter="wipe(right)">
                                      <p:cBhvr>
                                        <p:cTn id="105" dur="500"/>
                                        <p:tgtEl>
                                          <p:spTgt spid="535590"/>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2" fill="hold" grpId="0" nodeType="clickEffect">
                                  <p:stCondLst>
                                    <p:cond delay="0"/>
                                  </p:stCondLst>
                                  <p:childTnLst>
                                    <p:set>
                                      <p:cBhvr>
                                        <p:cTn id="109" dur="1" fill="hold">
                                          <p:stCondLst>
                                            <p:cond delay="0"/>
                                          </p:stCondLst>
                                        </p:cTn>
                                        <p:tgtEl>
                                          <p:spTgt spid="535589"/>
                                        </p:tgtEl>
                                        <p:attrNameLst>
                                          <p:attrName>style.visibility</p:attrName>
                                        </p:attrNameLst>
                                      </p:cBhvr>
                                      <p:to>
                                        <p:strVal val="visible"/>
                                      </p:to>
                                    </p:set>
                                    <p:anim calcmode="lin" valueType="num">
                                      <p:cBhvr additive="base">
                                        <p:cTn id="110" dur="500" fill="hold"/>
                                        <p:tgtEl>
                                          <p:spTgt spid="535589"/>
                                        </p:tgtEl>
                                        <p:attrNameLst>
                                          <p:attrName>ppt_x</p:attrName>
                                        </p:attrNameLst>
                                      </p:cBhvr>
                                      <p:tavLst>
                                        <p:tav tm="0">
                                          <p:val>
                                            <p:strVal val="1+#ppt_w/2"/>
                                          </p:val>
                                        </p:tav>
                                        <p:tav tm="100000">
                                          <p:val>
                                            <p:strVal val="#ppt_x"/>
                                          </p:val>
                                        </p:tav>
                                      </p:tavLst>
                                    </p:anim>
                                    <p:anim calcmode="lin" valueType="num">
                                      <p:cBhvr additive="base">
                                        <p:cTn id="111" dur="500" fill="hold"/>
                                        <p:tgtEl>
                                          <p:spTgt spid="535589"/>
                                        </p:tgtEl>
                                        <p:attrNameLst>
                                          <p:attrName>ppt_y</p:attrName>
                                        </p:attrNameLst>
                                      </p:cBhvr>
                                      <p:tavLst>
                                        <p:tav tm="0">
                                          <p:val>
                                            <p:strVal val="#ppt_y"/>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3" presetClass="entr" presetSubtype="16" fill="hold" grpId="0" nodeType="clickEffect">
                                  <p:stCondLst>
                                    <p:cond delay="0"/>
                                  </p:stCondLst>
                                  <p:childTnLst>
                                    <p:set>
                                      <p:cBhvr>
                                        <p:cTn id="115" dur="1" fill="hold">
                                          <p:stCondLst>
                                            <p:cond delay="0"/>
                                          </p:stCondLst>
                                        </p:cTn>
                                        <p:tgtEl>
                                          <p:spTgt spid="535612"/>
                                        </p:tgtEl>
                                        <p:attrNameLst>
                                          <p:attrName>style.visibility</p:attrName>
                                        </p:attrNameLst>
                                      </p:cBhvr>
                                      <p:to>
                                        <p:strVal val="visible"/>
                                      </p:to>
                                    </p:set>
                                    <p:anim calcmode="lin" valueType="num">
                                      <p:cBhvr>
                                        <p:cTn id="116" dur="500" fill="hold"/>
                                        <p:tgtEl>
                                          <p:spTgt spid="535612"/>
                                        </p:tgtEl>
                                        <p:attrNameLst>
                                          <p:attrName>ppt_w</p:attrName>
                                        </p:attrNameLst>
                                      </p:cBhvr>
                                      <p:tavLst>
                                        <p:tav tm="0">
                                          <p:val>
                                            <p:fltVal val="0"/>
                                          </p:val>
                                        </p:tav>
                                        <p:tav tm="100000">
                                          <p:val>
                                            <p:strVal val="#ppt_w"/>
                                          </p:val>
                                        </p:tav>
                                      </p:tavLst>
                                    </p:anim>
                                    <p:anim calcmode="lin" valueType="num">
                                      <p:cBhvr>
                                        <p:cTn id="117" dur="500" fill="hold"/>
                                        <p:tgtEl>
                                          <p:spTgt spid="535612"/>
                                        </p:tgtEl>
                                        <p:attrNameLst>
                                          <p:attrName>ppt_h</p:attrName>
                                        </p:attrNameLst>
                                      </p:cBhvr>
                                      <p:tavLst>
                                        <p:tav tm="0">
                                          <p:val>
                                            <p:fltVal val="0"/>
                                          </p:val>
                                        </p:tav>
                                        <p:tav tm="100000">
                                          <p:val>
                                            <p:strVal val="#ppt_h"/>
                                          </p:val>
                                        </p:tav>
                                      </p:tavLst>
                                    </p:anim>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499"/>
                                          </p:stCondLst>
                                        </p:cTn>
                                        <p:tgtEl>
                                          <p:spTgt spid="11"/>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23" presetClass="entr" presetSubtype="16" fill="hold" grpId="0" nodeType="clickEffect">
                                  <p:stCondLst>
                                    <p:cond delay="0"/>
                                  </p:stCondLst>
                                  <p:childTnLst>
                                    <p:set>
                                      <p:cBhvr>
                                        <p:cTn id="125" dur="1" fill="hold">
                                          <p:stCondLst>
                                            <p:cond delay="0"/>
                                          </p:stCondLst>
                                        </p:cTn>
                                        <p:tgtEl>
                                          <p:spTgt spid="535619"/>
                                        </p:tgtEl>
                                        <p:attrNameLst>
                                          <p:attrName>style.visibility</p:attrName>
                                        </p:attrNameLst>
                                      </p:cBhvr>
                                      <p:to>
                                        <p:strVal val="visible"/>
                                      </p:to>
                                    </p:set>
                                    <p:anim calcmode="lin" valueType="num">
                                      <p:cBhvr>
                                        <p:cTn id="126" dur="500" fill="hold"/>
                                        <p:tgtEl>
                                          <p:spTgt spid="535619"/>
                                        </p:tgtEl>
                                        <p:attrNameLst>
                                          <p:attrName>ppt_w</p:attrName>
                                        </p:attrNameLst>
                                      </p:cBhvr>
                                      <p:tavLst>
                                        <p:tav tm="0">
                                          <p:val>
                                            <p:fltVal val="0"/>
                                          </p:val>
                                        </p:tav>
                                        <p:tav tm="100000">
                                          <p:val>
                                            <p:strVal val="#ppt_w"/>
                                          </p:val>
                                        </p:tav>
                                      </p:tavLst>
                                    </p:anim>
                                    <p:anim calcmode="lin" valueType="num">
                                      <p:cBhvr>
                                        <p:cTn id="127" dur="500" fill="hold"/>
                                        <p:tgtEl>
                                          <p:spTgt spid="535619"/>
                                        </p:tgtEl>
                                        <p:attrNameLst>
                                          <p:attrName>ppt_h</p:attrName>
                                        </p:attrNameLst>
                                      </p:cBhvr>
                                      <p:tavLst>
                                        <p:tav tm="0">
                                          <p:val>
                                            <p:fltVal val="0"/>
                                          </p:val>
                                        </p:tav>
                                        <p:tav tm="100000">
                                          <p:val>
                                            <p:strVal val="#ppt_h"/>
                                          </p:val>
                                        </p:tav>
                                      </p:tavLst>
                                    </p:anim>
                                  </p:childTnLst>
                                </p:cTn>
                              </p:par>
                            </p:childTnLst>
                          </p:cTn>
                        </p:par>
                        <p:par>
                          <p:cTn id="128" fill="hold">
                            <p:stCondLst>
                              <p:cond delay="500"/>
                            </p:stCondLst>
                            <p:childTnLst>
                              <p:par>
                                <p:cTn id="129" presetID="22" presetClass="entr" presetSubtype="1" fill="hold" nodeType="afterEffect">
                                  <p:stCondLst>
                                    <p:cond delay="0"/>
                                  </p:stCondLst>
                                  <p:childTnLst>
                                    <p:set>
                                      <p:cBhvr>
                                        <p:cTn id="130" dur="1" fill="hold">
                                          <p:stCondLst>
                                            <p:cond delay="0"/>
                                          </p:stCondLst>
                                        </p:cTn>
                                        <p:tgtEl>
                                          <p:spTgt spid="9"/>
                                        </p:tgtEl>
                                        <p:attrNameLst>
                                          <p:attrName>style.visibility</p:attrName>
                                        </p:attrNameLst>
                                      </p:cBhvr>
                                      <p:to>
                                        <p:strVal val="visible"/>
                                      </p:to>
                                    </p:set>
                                    <p:animEffect transition="in" filter="wipe(up)">
                                      <p:cBhvr>
                                        <p:cTn id="131" dur="500"/>
                                        <p:tgtEl>
                                          <p:spTgt spid="9"/>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2" fill="hold" nodeType="clickEffect">
                                  <p:stCondLst>
                                    <p:cond delay="0"/>
                                  </p:stCondLst>
                                  <p:childTnLst>
                                    <p:set>
                                      <p:cBhvr>
                                        <p:cTn id="135" dur="1" fill="hold">
                                          <p:stCondLst>
                                            <p:cond delay="0"/>
                                          </p:stCondLst>
                                        </p:cTn>
                                        <p:tgtEl>
                                          <p:spTgt spid="8"/>
                                        </p:tgtEl>
                                        <p:attrNameLst>
                                          <p:attrName>style.visibility</p:attrName>
                                        </p:attrNameLst>
                                      </p:cBhvr>
                                      <p:to>
                                        <p:strVal val="visible"/>
                                      </p:to>
                                    </p:set>
                                    <p:animEffect transition="in" filter="wipe(right)">
                                      <p:cBhvr>
                                        <p:cTn id="136" dur="500"/>
                                        <p:tgtEl>
                                          <p:spTgt spid="8"/>
                                        </p:tgtEl>
                                      </p:cBhvr>
                                    </p:animEffect>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nodeType="clickEffect">
                                  <p:stCondLst>
                                    <p:cond delay="0"/>
                                  </p:stCondLst>
                                  <p:childTnLst>
                                    <p:set>
                                      <p:cBhvr>
                                        <p:cTn id="140" dur="1" fill="hold">
                                          <p:stCondLst>
                                            <p:cond delay="0"/>
                                          </p:stCondLst>
                                        </p:cTn>
                                        <p:tgtEl>
                                          <p:spTgt spid="12"/>
                                        </p:tgtEl>
                                        <p:attrNameLst>
                                          <p:attrName>style.visibility</p:attrName>
                                        </p:attrNameLst>
                                      </p:cBhvr>
                                      <p:to>
                                        <p:strVal val="visible"/>
                                      </p:to>
                                    </p:set>
                                    <p:anim calcmode="lin" valueType="num">
                                      <p:cBhvr additive="base">
                                        <p:cTn id="141" dur="500" fill="hold"/>
                                        <p:tgtEl>
                                          <p:spTgt spid="12"/>
                                        </p:tgtEl>
                                        <p:attrNameLst>
                                          <p:attrName>ppt_x</p:attrName>
                                        </p:attrNameLst>
                                      </p:cBhvr>
                                      <p:tavLst>
                                        <p:tav tm="0">
                                          <p:val>
                                            <p:strVal val="#ppt_x"/>
                                          </p:val>
                                        </p:tav>
                                        <p:tav tm="100000">
                                          <p:val>
                                            <p:strVal val="#ppt_x"/>
                                          </p:val>
                                        </p:tav>
                                      </p:tavLst>
                                    </p:anim>
                                    <p:anim calcmode="lin" valueType="num">
                                      <p:cBhvr additive="base">
                                        <p:cTn id="142" dur="500" fill="hold"/>
                                        <p:tgtEl>
                                          <p:spTgt spid="12"/>
                                        </p:tgtEl>
                                        <p:attrNameLst>
                                          <p:attrName>ppt_y</p:attrName>
                                        </p:attrNameLst>
                                      </p:cBhvr>
                                      <p:tavLst>
                                        <p:tav tm="0">
                                          <p:val>
                                            <p:strVal val="1+#ppt_h/2"/>
                                          </p:val>
                                        </p:tav>
                                        <p:tav tm="100000">
                                          <p:val>
                                            <p:strVal val="#ppt_y"/>
                                          </p:val>
                                        </p:tav>
                                      </p:tavLst>
                                    </p:anim>
                                  </p:childTnLst>
                                </p:cTn>
                              </p:par>
                            </p:childTnLst>
                          </p:cTn>
                        </p:par>
                        <p:par>
                          <p:cTn id="143" fill="hold">
                            <p:stCondLst>
                              <p:cond delay="500"/>
                            </p:stCondLst>
                            <p:childTnLst>
                              <p:par>
                                <p:cTn id="144" presetID="1" presetClass="entr" presetSubtype="0" fill="hold" nodeType="afterEffect">
                                  <p:stCondLst>
                                    <p:cond delay="0"/>
                                  </p:stCondLst>
                                  <p:childTnLst>
                                    <p:set>
                                      <p:cBhvr>
                                        <p:cTn id="145"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562" grpId="0" animBg="1" autoUpdateAnimBg="0"/>
      <p:bldP spid="535567" grpId="0" animBg="1" autoUpdateAnimBg="0"/>
      <p:bldP spid="535576" grpId="0" animBg="1" autoUpdateAnimBg="0"/>
      <p:bldP spid="535577" grpId="0" animBg="1" autoUpdateAnimBg="0"/>
      <p:bldP spid="535578" grpId="0" animBg="1" autoUpdateAnimBg="0"/>
      <p:bldP spid="535582" grpId="0" animBg="1" autoUpdateAnimBg="0"/>
      <p:bldP spid="535583" grpId="0" animBg="1" autoUpdateAnimBg="0"/>
      <p:bldP spid="535587" grpId="0" animBg="1" autoUpdateAnimBg="0"/>
      <p:bldP spid="535588" grpId="0" animBg="1" autoUpdateAnimBg="0"/>
      <p:bldP spid="535589" grpId="0" animBg="1" autoUpdateAnimBg="0"/>
      <p:bldP spid="535611" grpId="0" animBg="1"/>
      <p:bldP spid="535612" grpId="0" animBg="1"/>
      <p:bldP spid="535618" grpId="0" animBg="1"/>
      <p:bldP spid="53561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noChangeArrowheads="1"/>
          </p:cNvSpPr>
          <p:nvPr>
            <p:ph type="title"/>
          </p:nvPr>
        </p:nvSpPr>
        <p:spPr>
          <a:xfrm>
            <a:off x="838200" y="82550"/>
            <a:ext cx="7848600" cy="609600"/>
          </a:xfrm>
        </p:spPr>
        <p:txBody>
          <a:bodyPr/>
          <a:lstStyle/>
          <a:p>
            <a:endParaRPr lang="zh-CN" altLang="en-US"/>
          </a:p>
        </p:txBody>
      </p:sp>
      <p:sp>
        <p:nvSpPr>
          <p:cNvPr id="97283" name="内容占位符 2"/>
          <p:cNvSpPr>
            <a:spLocks noGrp="1" noChangeArrowheads="1"/>
          </p:cNvSpPr>
          <p:nvPr>
            <p:ph idx="1"/>
          </p:nvPr>
        </p:nvSpPr>
        <p:spPr>
          <a:xfrm>
            <a:off x="900113" y="1125538"/>
            <a:ext cx="7772400" cy="4114800"/>
          </a:xfrm>
        </p:spPr>
        <p:txBody>
          <a:bodyPr/>
          <a:lstStyle/>
          <a:p>
            <a:pPr>
              <a:lnSpc>
                <a:spcPct val="90000"/>
              </a:lnSpc>
            </a:pPr>
            <a:r>
              <a:rPr lang="zh-CN" altLang="en-US" sz="3600" dirty="0">
                <a:ea typeface="华文行楷" panose="02010800040101010101" pitchFamily="2" charset="-122"/>
              </a:rPr>
              <a:t>综合举例</a:t>
            </a:r>
            <a:endParaRPr lang="zh-CN" altLang="en-US" sz="3600" dirty="0">
              <a:ea typeface="华文行楷" panose="02010800040101010101" pitchFamily="2" charset="-122"/>
            </a:endParaRPr>
          </a:p>
          <a:p>
            <a:pPr lvl="1">
              <a:lnSpc>
                <a:spcPct val="150000"/>
              </a:lnSpc>
            </a:pPr>
            <a:r>
              <a:rPr lang="zh-CN" altLang="en-US" dirty="0">
                <a:latin typeface="宋体" panose="02010600030101010101" pitchFamily="2" charset="-122"/>
              </a:rPr>
              <a:t>关键字序列(6,2,1,4,5,3,7),构造平衡二叉排序树</a:t>
            </a:r>
            <a:endParaRPr lang="zh-CN" altLang="en-US" dirty="0">
              <a:latin typeface="宋体" panose="02010600030101010101" pitchFamily="2" charset="-122"/>
            </a:endParaRPr>
          </a:p>
          <a:p>
            <a:pPr marL="0" indent="0">
              <a:buNone/>
            </a:pPr>
            <a:endParaRPr lang="zh-CN" altLang="en-US" dirty="0"/>
          </a:p>
        </p:txBody>
      </p:sp>
      <p:sp>
        <p:nvSpPr>
          <p:cNvPr id="97284" name="灯片编号占位符 4"/>
          <p:cNvSpPr>
            <a:spLocks noGrp="1"/>
          </p:cNvSpPr>
          <p:nvPr>
            <p:ph type="sldNum" sz="quarter" idx="12"/>
          </p:nvPr>
        </p:nvSpPr>
        <p:spPr>
          <a:xfrm>
            <a:off x="5832475" y="6642100"/>
            <a:ext cx="3311525" cy="215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fld id="{CF908F93-F2E3-454F-A5E3-CA4BCCD264B2}" type="slidenum">
              <a:rPr lang="ko-KR" altLang="en-US" sz="1200" b="0">
                <a:solidFill>
                  <a:srgbClr val="16297A"/>
                </a:solidFill>
                <a:latin typeface="Verdana" panose="020B0604030504040204" pitchFamily="34" charset="0"/>
              </a:rPr>
            </a:fld>
            <a:endParaRPr lang="en-US" altLang="ko-KR" sz="1200" b="0">
              <a:solidFill>
                <a:srgbClr val="16297A"/>
              </a:solidFill>
              <a:latin typeface="Verdana" panose="020B0604030504040204" pitchFamily="34" charset="0"/>
            </a:endParaRPr>
          </a:p>
        </p:txBody>
      </p:sp>
      <p:sp>
        <p:nvSpPr>
          <p:cNvPr id="5" name="椭圆 4"/>
          <p:cNvSpPr/>
          <p:nvPr/>
        </p:nvSpPr>
        <p:spPr>
          <a:xfrm>
            <a:off x="5738995" y="3140968"/>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6</a:t>
            </a:r>
            <a:endParaRPr lang="zh-CN" altLang="en-US" sz="2000" dirty="0">
              <a:solidFill>
                <a:schemeClr val="tx2"/>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noChangeArrowheads="1"/>
          </p:cNvSpPr>
          <p:nvPr>
            <p:ph type="title"/>
          </p:nvPr>
        </p:nvSpPr>
        <p:spPr>
          <a:xfrm>
            <a:off x="838200" y="82550"/>
            <a:ext cx="7848600" cy="609600"/>
          </a:xfrm>
        </p:spPr>
        <p:txBody>
          <a:bodyPr/>
          <a:lstStyle/>
          <a:p>
            <a:endParaRPr lang="zh-CN" altLang="en-US"/>
          </a:p>
        </p:txBody>
      </p:sp>
      <p:sp>
        <p:nvSpPr>
          <p:cNvPr id="97283" name="内容占位符 2"/>
          <p:cNvSpPr>
            <a:spLocks noGrp="1" noChangeArrowheads="1"/>
          </p:cNvSpPr>
          <p:nvPr>
            <p:ph idx="1"/>
          </p:nvPr>
        </p:nvSpPr>
        <p:spPr>
          <a:xfrm>
            <a:off x="900113" y="1125538"/>
            <a:ext cx="7772400" cy="4114800"/>
          </a:xfrm>
        </p:spPr>
        <p:txBody>
          <a:bodyPr/>
          <a:lstStyle/>
          <a:p>
            <a:pPr>
              <a:lnSpc>
                <a:spcPct val="90000"/>
              </a:lnSpc>
            </a:pPr>
            <a:r>
              <a:rPr lang="zh-CN" altLang="en-US" sz="3600" dirty="0">
                <a:ea typeface="华文行楷" panose="02010800040101010101" pitchFamily="2" charset="-122"/>
              </a:rPr>
              <a:t>综合举例</a:t>
            </a:r>
            <a:endParaRPr lang="zh-CN" altLang="en-US" sz="3600" dirty="0">
              <a:ea typeface="华文行楷" panose="02010800040101010101" pitchFamily="2" charset="-122"/>
            </a:endParaRPr>
          </a:p>
          <a:p>
            <a:pPr lvl="1">
              <a:lnSpc>
                <a:spcPct val="150000"/>
              </a:lnSpc>
            </a:pPr>
            <a:r>
              <a:rPr lang="zh-CN" altLang="en-US" dirty="0">
                <a:latin typeface="宋体" panose="02010600030101010101" pitchFamily="2" charset="-122"/>
              </a:rPr>
              <a:t>关键字序列(6,2,1,4,5,3,7),构造平衡二叉排序树</a:t>
            </a:r>
            <a:endParaRPr lang="zh-CN" altLang="en-US" dirty="0">
              <a:latin typeface="宋体" panose="02010600030101010101" pitchFamily="2" charset="-122"/>
            </a:endParaRPr>
          </a:p>
          <a:p>
            <a:pPr marL="0" indent="0">
              <a:buNone/>
            </a:pPr>
            <a:endParaRPr lang="zh-CN" altLang="en-US" dirty="0"/>
          </a:p>
        </p:txBody>
      </p:sp>
      <p:sp>
        <p:nvSpPr>
          <p:cNvPr id="97284" name="灯片编号占位符 4"/>
          <p:cNvSpPr>
            <a:spLocks noGrp="1"/>
          </p:cNvSpPr>
          <p:nvPr>
            <p:ph type="sldNum" sz="quarter" idx="12"/>
          </p:nvPr>
        </p:nvSpPr>
        <p:spPr>
          <a:xfrm>
            <a:off x="5832475" y="6642100"/>
            <a:ext cx="3311525" cy="215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fld id="{CF908F93-F2E3-454F-A5E3-CA4BCCD264B2}" type="slidenum">
              <a:rPr lang="ko-KR" altLang="en-US" sz="1200" b="0">
                <a:solidFill>
                  <a:srgbClr val="16297A"/>
                </a:solidFill>
                <a:latin typeface="Verdana" panose="020B0604030504040204" pitchFamily="34" charset="0"/>
              </a:rPr>
            </a:fld>
            <a:endParaRPr lang="en-US" altLang="ko-KR" sz="1200" b="0">
              <a:solidFill>
                <a:srgbClr val="16297A"/>
              </a:solidFill>
              <a:latin typeface="Verdana" panose="020B0604030504040204" pitchFamily="34" charset="0"/>
            </a:endParaRPr>
          </a:p>
        </p:txBody>
      </p:sp>
      <p:sp>
        <p:nvSpPr>
          <p:cNvPr id="5" name="椭圆 4"/>
          <p:cNvSpPr/>
          <p:nvPr/>
        </p:nvSpPr>
        <p:spPr>
          <a:xfrm>
            <a:off x="5738995" y="3140968"/>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6</a:t>
            </a:r>
            <a:endParaRPr lang="zh-CN" altLang="en-US" sz="2000" dirty="0">
              <a:solidFill>
                <a:schemeClr val="tx2"/>
              </a:solidFill>
            </a:endParaRPr>
          </a:p>
        </p:txBody>
      </p:sp>
      <p:sp>
        <p:nvSpPr>
          <p:cNvPr id="6" name="椭圆 5"/>
          <p:cNvSpPr/>
          <p:nvPr/>
        </p:nvSpPr>
        <p:spPr>
          <a:xfrm>
            <a:off x="4584405" y="4066946"/>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2</a:t>
            </a:r>
            <a:endParaRPr lang="zh-CN" altLang="en-US" sz="2000" dirty="0">
              <a:solidFill>
                <a:schemeClr val="tx2"/>
              </a:solidFill>
            </a:endParaRPr>
          </a:p>
        </p:txBody>
      </p:sp>
      <p:cxnSp>
        <p:nvCxnSpPr>
          <p:cNvPr id="14" name="直接箭头连接符 13"/>
          <p:cNvCxnSpPr>
            <a:stCxn id="5" idx="3"/>
            <a:endCxn id="6" idx="7"/>
          </p:cNvCxnSpPr>
          <p:nvPr/>
        </p:nvCxnSpPr>
        <p:spPr>
          <a:xfrm flipH="1">
            <a:off x="5114203" y="3632669"/>
            <a:ext cx="715691" cy="518640"/>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noChangeArrowheads="1"/>
          </p:cNvSpPr>
          <p:nvPr>
            <p:ph type="title"/>
          </p:nvPr>
        </p:nvSpPr>
        <p:spPr/>
        <p:txBody>
          <a:bodyPr/>
          <a:lstStyle/>
          <a:p>
            <a:pPr eaLnBrk="1" hangingPunct="1"/>
            <a:r>
              <a:rPr lang="zh-CN" altLang="en-US"/>
              <a:t>查找效率</a:t>
            </a:r>
            <a:endParaRPr lang="zh-CN" altLang="en-US"/>
          </a:p>
        </p:txBody>
      </p:sp>
      <p:sp>
        <p:nvSpPr>
          <p:cNvPr id="18435" name="内容占位符 2"/>
          <p:cNvSpPr>
            <a:spLocks noGrp="1" noChangeArrowheads="1"/>
          </p:cNvSpPr>
          <p:nvPr>
            <p:ph idx="1"/>
          </p:nvPr>
        </p:nvSpPr>
        <p:spPr>
          <a:xfrm>
            <a:off x="571500" y="1989138"/>
            <a:ext cx="8388350" cy="4583112"/>
          </a:xfrm>
        </p:spPr>
        <p:txBody>
          <a:bodyPr/>
          <a:lstStyle/>
          <a:p>
            <a:pPr marL="0" indent="624205" eaLnBrk="1" hangingPunct="1">
              <a:buFont typeface="Wingdings" panose="05000000000000000000" pitchFamily="2" charset="2"/>
              <a:buNone/>
            </a:pPr>
            <a:r>
              <a:rPr lang="zh-CN" altLang="en-US" sz="2800"/>
              <a:t>一般来说，算法的最佳情况没有实际意义，因为它发生的概率很小，而且对条件的要求也很苛刻。</a:t>
            </a:r>
            <a:endParaRPr lang="en-US" altLang="zh-CN" sz="2800"/>
          </a:p>
          <a:p>
            <a:pPr marL="0" indent="624205" eaLnBrk="1" hangingPunct="1">
              <a:buFont typeface="Wingdings" panose="05000000000000000000" pitchFamily="2" charset="2"/>
              <a:buNone/>
            </a:pPr>
            <a:r>
              <a:rPr lang="zh-CN" altLang="en-US" sz="2800"/>
              <a:t>而分析算法的最差情况可以知道算法的最差运行时间是否在算法设计的要求之内，这一点在实际应用中尤为重要。</a:t>
            </a:r>
            <a:endParaRPr lang="en-US" altLang="zh-CN" sz="2800"/>
          </a:p>
          <a:p>
            <a:pPr marL="0" indent="624205" eaLnBrk="1" hangingPunct="1">
              <a:buFont typeface="Wingdings" panose="05000000000000000000" pitchFamily="2" charset="2"/>
              <a:buNone/>
            </a:pPr>
            <a:r>
              <a:rPr lang="zh-CN" altLang="en-US" sz="2800"/>
              <a:t>通常我们更希望知道算法运行的平均情况，它是算法运行的“典型”表现。</a:t>
            </a:r>
            <a:endParaRPr lang="en-US" altLang="zh-CN" sz="2800"/>
          </a:p>
          <a:p>
            <a:pPr marL="0" indent="624205" eaLnBrk="1" hangingPunct="1">
              <a:buFont typeface="Wingdings" panose="05000000000000000000" pitchFamily="2" charset="2"/>
              <a:buNone/>
            </a:pPr>
            <a:r>
              <a:rPr lang="zh-CN" altLang="en-US" sz="2800"/>
              <a:t>如果查找不成功，算法执行时间的分析有时也是十分重要的。</a:t>
            </a:r>
            <a:endParaRPr lang="zh-CN" altLang="en-US" sz="2800"/>
          </a:p>
        </p:txBody>
      </p:sp>
      <p:sp>
        <p:nvSpPr>
          <p:cNvPr id="14340"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3575759-6C06-4D38-AF6E-568EDD1B1B30}" type="slidenum">
              <a:rPr lang="zh-CN" altLang="en-US" sz="140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fade">
                                      <p:cBhvr>
                                        <p:cTn id="7" dur="500"/>
                                        <p:tgtEl>
                                          <p:spTgt spid="184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435">
                                            <p:txEl>
                                              <p:pRg st="1" end="1"/>
                                            </p:txEl>
                                          </p:spTgt>
                                        </p:tgtEl>
                                        <p:attrNameLst>
                                          <p:attrName>style.visibility</p:attrName>
                                        </p:attrNameLst>
                                      </p:cBhvr>
                                      <p:to>
                                        <p:strVal val="visible"/>
                                      </p:to>
                                    </p:set>
                                    <p:animEffect transition="in" filter="fade">
                                      <p:cBhvr>
                                        <p:cTn id="12" dur="500"/>
                                        <p:tgtEl>
                                          <p:spTgt spid="184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435">
                                            <p:txEl>
                                              <p:pRg st="2" end="2"/>
                                            </p:txEl>
                                          </p:spTgt>
                                        </p:tgtEl>
                                        <p:attrNameLst>
                                          <p:attrName>style.visibility</p:attrName>
                                        </p:attrNameLst>
                                      </p:cBhvr>
                                      <p:to>
                                        <p:strVal val="visible"/>
                                      </p:to>
                                    </p:set>
                                    <p:animEffect transition="in" filter="fade">
                                      <p:cBhvr>
                                        <p:cTn id="17" dur="500"/>
                                        <p:tgtEl>
                                          <p:spTgt spid="184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435">
                                            <p:txEl>
                                              <p:pRg st="3" end="3"/>
                                            </p:txEl>
                                          </p:spTgt>
                                        </p:tgtEl>
                                        <p:attrNameLst>
                                          <p:attrName>style.visibility</p:attrName>
                                        </p:attrNameLst>
                                      </p:cBhvr>
                                      <p:to>
                                        <p:strVal val="visible"/>
                                      </p:to>
                                    </p:set>
                                    <p:animEffect transition="in" filter="fade">
                                      <p:cBhvr>
                                        <p:cTn id="22" dur="500"/>
                                        <p:tgtEl>
                                          <p:spTgt spid="184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noChangeArrowheads="1"/>
          </p:cNvSpPr>
          <p:nvPr>
            <p:ph type="title"/>
          </p:nvPr>
        </p:nvSpPr>
        <p:spPr>
          <a:xfrm>
            <a:off x="838200" y="82550"/>
            <a:ext cx="7848600" cy="609600"/>
          </a:xfrm>
        </p:spPr>
        <p:txBody>
          <a:bodyPr/>
          <a:lstStyle/>
          <a:p>
            <a:endParaRPr lang="zh-CN" altLang="en-US"/>
          </a:p>
        </p:txBody>
      </p:sp>
      <p:sp>
        <p:nvSpPr>
          <p:cNvPr id="97283" name="内容占位符 2"/>
          <p:cNvSpPr>
            <a:spLocks noGrp="1" noChangeArrowheads="1"/>
          </p:cNvSpPr>
          <p:nvPr>
            <p:ph idx="1"/>
          </p:nvPr>
        </p:nvSpPr>
        <p:spPr>
          <a:xfrm>
            <a:off x="900113" y="1125538"/>
            <a:ext cx="7772400" cy="4114800"/>
          </a:xfrm>
        </p:spPr>
        <p:txBody>
          <a:bodyPr/>
          <a:lstStyle/>
          <a:p>
            <a:pPr>
              <a:lnSpc>
                <a:spcPct val="90000"/>
              </a:lnSpc>
            </a:pPr>
            <a:r>
              <a:rPr lang="zh-CN" altLang="en-US" sz="3600" dirty="0">
                <a:ea typeface="华文行楷" panose="02010800040101010101" pitchFamily="2" charset="-122"/>
              </a:rPr>
              <a:t>综合举例</a:t>
            </a:r>
            <a:endParaRPr lang="zh-CN" altLang="en-US" sz="3600" dirty="0">
              <a:ea typeface="华文行楷" panose="02010800040101010101" pitchFamily="2" charset="-122"/>
            </a:endParaRPr>
          </a:p>
          <a:p>
            <a:pPr lvl="1">
              <a:lnSpc>
                <a:spcPct val="150000"/>
              </a:lnSpc>
            </a:pPr>
            <a:r>
              <a:rPr lang="zh-CN" altLang="en-US" dirty="0">
                <a:latin typeface="宋体" panose="02010600030101010101" pitchFamily="2" charset="-122"/>
              </a:rPr>
              <a:t>关键字序列(6,2,1,4,5,3,7),构造平衡二叉排序树</a:t>
            </a:r>
            <a:endParaRPr lang="zh-CN" altLang="en-US" dirty="0">
              <a:latin typeface="宋体" panose="02010600030101010101" pitchFamily="2" charset="-122"/>
            </a:endParaRPr>
          </a:p>
          <a:p>
            <a:pPr marL="0" indent="0">
              <a:buNone/>
            </a:pPr>
            <a:endParaRPr lang="zh-CN" altLang="en-US" dirty="0"/>
          </a:p>
        </p:txBody>
      </p:sp>
      <p:sp>
        <p:nvSpPr>
          <p:cNvPr id="97284" name="灯片编号占位符 4"/>
          <p:cNvSpPr>
            <a:spLocks noGrp="1"/>
          </p:cNvSpPr>
          <p:nvPr>
            <p:ph type="sldNum" sz="quarter" idx="12"/>
          </p:nvPr>
        </p:nvSpPr>
        <p:spPr>
          <a:xfrm>
            <a:off x="5832475" y="6642100"/>
            <a:ext cx="3311525" cy="215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fld id="{CF908F93-F2E3-454F-A5E3-CA4BCCD264B2}" type="slidenum">
              <a:rPr lang="ko-KR" altLang="en-US" sz="1200" b="0">
                <a:solidFill>
                  <a:srgbClr val="16297A"/>
                </a:solidFill>
                <a:latin typeface="Verdana" panose="020B0604030504040204" pitchFamily="34" charset="0"/>
              </a:rPr>
            </a:fld>
            <a:endParaRPr lang="en-US" altLang="ko-KR" sz="1200" b="0">
              <a:solidFill>
                <a:srgbClr val="16297A"/>
              </a:solidFill>
              <a:latin typeface="Verdana" panose="020B0604030504040204" pitchFamily="34" charset="0"/>
            </a:endParaRPr>
          </a:p>
        </p:txBody>
      </p:sp>
      <p:sp>
        <p:nvSpPr>
          <p:cNvPr id="5" name="椭圆 4"/>
          <p:cNvSpPr/>
          <p:nvPr/>
        </p:nvSpPr>
        <p:spPr>
          <a:xfrm>
            <a:off x="5738995" y="3140968"/>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6</a:t>
            </a:r>
            <a:endParaRPr lang="zh-CN" altLang="en-US" sz="2000" dirty="0">
              <a:solidFill>
                <a:schemeClr val="tx2"/>
              </a:solidFill>
            </a:endParaRPr>
          </a:p>
        </p:txBody>
      </p:sp>
      <p:sp>
        <p:nvSpPr>
          <p:cNvPr id="6" name="椭圆 5"/>
          <p:cNvSpPr/>
          <p:nvPr/>
        </p:nvSpPr>
        <p:spPr>
          <a:xfrm>
            <a:off x="4584405" y="4066946"/>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2</a:t>
            </a:r>
            <a:endParaRPr lang="zh-CN" altLang="en-US" sz="2000" dirty="0">
              <a:solidFill>
                <a:schemeClr val="tx2"/>
              </a:solidFill>
            </a:endParaRPr>
          </a:p>
        </p:txBody>
      </p:sp>
      <p:sp>
        <p:nvSpPr>
          <p:cNvPr id="8" name="椭圆 7"/>
          <p:cNvSpPr/>
          <p:nvPr/>
        </p:nvSpPr>
        <p:spPr>
          <a:xfrm>
            <a:off x="3707904" y="4808290"/>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1</a:t>
            </a:r>
            <a:endParaRPr lang="zh-CN" altLang="en-US" sz="2000" dirty="0">
              <a:solidFill>
                <a:schemeClr val="tx2"/>
              </a:solidFill>
            </a:endParaRPr>
          </a:p>
        </p:txBody>
      </p:sp>
      <p:cxnSp>
        <p:nvCxnSpPr>
          <p:cNvPr id="14" name="直接箭头连接符 13"/>
          <p:cNvCxnSpPr>
            <a:stCxn id="5" idx="3"/>
            <a:endCxn id="6" idx="7"/>
          </p:cNvCxnSpPr>
          <p:nvPr/>
        </p:nvCxnSpPr>
        <p:spPr>
          <a:xfrm flipH="1">
            <a:off x="5114203" y="3632669"/>
            <a:ext cx="715691" cy="518640"/>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6" idx="3"/>
            <a:endCxn id="8" idx="7"/>
          </p:cNvCxnSpPr>
          <p:nvPr/>
        </p:nvCxnSpPr>
        <p:spPr>
          <a:xfrm flipH="1">
            <a:off x="4237702" y="4558647"/>
            <a:ext cx="437602" cy="334006"/>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114203" y="3490212"/>
            <a:ext cx="372218" cy="461665"/>
          </a:xfrm>
          <a:prstGeom prst="rect">
            <a:avLst/>
          </a:prstGeom>
          <a:noFill/>
        </p:spPr>
        <p:txBody>
          <a:bodyPr wrap="none" rtlCol="0">
            <a:spAutoFit/>
          </a:bodyPr>
          <a:lstStyle/>
          <a:p>
            <a:r>
              <a:rPr lang="en-US" altLang="zh-CN" dirty="0"/>
              <a:t>L</a:t>
            </a:r>
            <a:endParaRPr lang="zh-CN" altLang="en-US" dirty="0"/>
          </a:p>
        </p:txBody>
      </p:sp>
      <p:sp>
        <p:nvSpPr>
          <p:cNvPr id="11" name="文本框 10"/>
          <p:cNvSpPr txBox="1"/>
          <p:nvPr/>
        </p:nvSpPr>
        <p:spPr>
          <a:xfrm>
            <a:off x="4118480" y="4361757"/>
            <a:ext cx="323969" cy="469826"/>
          </a:xfrm>
          <a:prstGeom prst="rect">
            <a:avLst/>
          </a:prstGeom>
          <a:noFill/>
        </p:spPr>
        <p:txBody>
          <a:bodyPr wrap="square" rtlCol="0">
            <a:spAutoFit/>
          </a:bodyPr>
          <a:lstStyle/>
          <a:p>
            <a:r>
              <a:rPr lang="en-US" altLang="zh-CN" dirty="0"/>
              <a:t>L</a:t>
            </a:r>
            <a:endParaRPr lang="zh-CN" altLang="en-US" dirty="0"/>
          </a:p>
        </p:txBody>
      </p:sp>
      <p:sp>
        <p:nvSpPr>
          <p:cNvPr id="3" name="文本框 2"/>
          <p:cNvSpPr txBox="1"/>
          <p:nvPr/>
        </p:nvSpPr>
        <p:spPr>
          <a:xfrm>
            <a:off x="5892890" y="2782828"/>
            <a:ext cx="312906" cy="400110"/>
          </a:xfrm>
          <a:prstGeom prst="rect">
            <a:avLst/>
          </a:prstGeom>
          <a:noFill/>
        </p:spPr>
        <p:txBody>
          <a:bodyPr wrap="none" rtlCol="0">
            <a:spAutoFit/>
          </a:bodyPr>
          <a:lstStyle/>
          <a:p>
            <a:r>
              <a:rPr lang="en-US" altLang="zh-CN" sz="2000" dirty="0"/>
              <a:t>2</a:t>
            </a:r>
            <a:endParaRPr lang="zh-CN" altLang="en-US" sz="2000" dirty="0"/>
          </a:p>
        </p:txBody>
      </p:sp>
      <p:sp>
        <p:nvSpPr>
          <p:cNvPr id="13" name="文本框 12"/>
          <p:cNvSpPr txBox="1"/>
          <p:nvPr/>
        </p:nvSpPr>
        <p:spPr>
          <a:xfrm>
            <a:off x="4738300" y="3698732"/>
            <a:ext cx="312906" cy="400110"/>
          </a:xfrm>
          <a:prstGeom prst="rect">
            <a:avLst/>
          </a:prstGeom>
          <a:noFill/>
        </p:spPr>
        <p:txBody>
          <a:bodyPr wrap="none" rtlCol="0">
            <a:spAutoFit/>
          </a:bodyPr>
          <a:lstStyle/>
          <a:p>
            <a:r>
              <a:rPr lang="en-US" altLang="zh-CN" sz="2000" dirty="0"/>
              <a:t>1</a:t>
            </a:r>
            <a:endParaRPr lang="zh-CN" altLang="en-US" sz="2000" dirty="0"/>
          </a:p>
        </p:txBody>
      </p:sp>
      <p:sp>
        <p:nvSpPr>
          <p:cNvPr id="16" name="文本框 15"/>
          <p:cNvSpPr txBox="1"/>
          <p:nvPr/>
        </p:nvSpPr>
        <p:spPr>
          <a:xfrm>
            <a:off x="3875961" y="4462008"/>
            <a:ext cx="312906" cy="400110"/>
          </a:xfrm>
          <a:prstGeom prst="rect">
            <a:avLst/>
          </a:prstGeom>
          <a:noFill/>
        </p:spPr>
        <p:txBody>
          <a:bodyPr wrap="none" rtlCol="0">
            <a:spAutoFit/>
          </a:bodyPr>
          <a:lstStyle/>
          <a:p>
            <a:r>
              <a:rPr lang="en-US" altLang="zh-CN" sz="2000" dirty="0"/>
              <a:t>0</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3" grpId="0"/>
      <p:bldP spid="13" grpId="0"/>
      <p:bldP spid="1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noChangeArrowheads="1"/>
          </p:cNvSpPr>
          <p:nvPr>
            <p:ph type="title"/>
          </p:nvPr>
        </p:nvSpPr>
        <p:spPr>
          <a:xfrm>
            <a:off x="838200" y="82550"/>
            <a:ext cx="7848600" cy="609600"/>
          </a:xfrm>
        </p:spPr>
        <p:txBody>
          <a:bodyPr/>
          <a:lstStyle/>
          <a:p>
            <a:endParaRPr lang="zh-CN" altLang="en-US"/>
          </a:p>
        </p:txBody>
      </p:sp>
      <p:sp>
        <p:nvSpPr>
          <p:cNvPr id="97283" name="内容占位符 2"/>
          <p:cNvSpPr>
            <a:spLocks noGrp="1" noChangeArrowheads="1"/>
          </p:cNvSpPr>
          <p:nvPr>
            <p:ph idx="1"/>
          </p:nvPr>
        </p:nvSpPr>
        <p:spPr>
          <a:xfrm>
            <a:off x="900113" y="1125538"/>
            <a:ext cx="7772400" cy="4114800"/>
          </a:xfrm>
        </p:spPr>
        <p:txBody>
          <a:bodyPr/>
          <a:lstStyle/>
          <a:p>
            <a:pPr>
              <a:lnSpc>
                <a:spcPct val="90000"/>
              </a:lnSpc>
            </a:pPr>
            <a:r>
              <a:rPr lang="zh-CN" altLang="en-US" sz="3600" dirty="0">
                <a:ea typeface="华文行楷" panose="02010800040101010101" pitchFamily="2" charset="-122"/>
              </a:rPr>
              <a:t>综合举例</a:t>
            </a:r>
            <a:endParaRPr lang="zh-CN" altLang="en-US" sz="3600" dirty="0">
              <a:ea typeface="华文行楷" panose="02010800040101010101" pitchFamily="2" charset="-122"/>
            </a:endParaRPr>
          </a:p>
          <a:p>
            <a:pPr lvl="1">
              <a:lnSpc>
                <a:spcPct val="150000"/>
              </a:lnSpc>
            </a:pPr>
            <a:r>
              <a:rPr lang="zh-CN" altLang="en-US" dirty="0">
                <a:latin typeface="宋体" panose="02010600030101010101" pitchFamily="2" charset="-122"/>
              </a:rPr>
              <a:t>关键字序列(6,2,1,4,5,3,7),构造平衡二叉排序树</a:t>
            </a:r>
            <a:endParaRPr lang="zh-CN" altLang="en-US" dirty="0">
              <a:latin typeface="宋体" panose="02010600030101010101" pitchFamily="2" charset="-122"/>
            </a:endParaRPr>
          </a:p>
          <a:p>
            <a:pPr marL="0" indent="0">
              <a:buNone/>
            </a:pPr>
            <a:endParaRPr lang="zh-CN" altLang="en-US" dirty="0"/>
          </a:p>
        </p:txBody>
      </p:sp>
      <p:sp>
        <p:nvSpPr>
          <p:cNvPr id="97284" name="灯片编号占位符 4"/>
          <p:cNvSpPr>
            <a:spLocks noGrp="1"/>
          </p:cNvSpPr>
          <p:nvPr>
            <p:ph type="sldNum" sz="quarter" idx="12"/>
          </p:nvPr>
        </p:nvSpPr>
        <p:spPr>
          <a:xfrm>
            <a:off x="5832475" y="6642100"/>
            <a:ext cx="3311525" cy="215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fld id="{CF908F93-F2E3-454F-A5E3-CA4BCCD264B2}" type="slidenum">
              <a:rPr lang="ko-KR" altLang="en-US" sz="1200" b="0">
                <a:solidFill>
                  <a:srgbClr val="16297A"/>
                </a:solidFill>
                <a:latin typeface="Verdana" panose="020B0604030504040204" pitchFamily="34" charset="0"/>
              </a:rPr>
            </a:fld>
            <a:endParaRPr lang="en-US" altLang="ko-KR" sz="1200" b="0">
              <a:solidFill>
                <a:srgbClr val="16297A"/>
              </a:solidFill>
              <a:latin typeface="Verdana" panose="020B0604030504040204" pitchFamily="34" charset="0"/>
            </a:endParaRPr>
          </a:p>
        </p:txBody>
      </p:sp>
      <p:sp>
        <p:nvSpPr>
          <p:cNvPr id="5" name="椭圆 4"/>
          <p:cNvSpPr/>
          <p:nvPr/>
        </p:nvSpPr>
        <p:spPr>
          <a:xfrm>
            <a:off x="5396160" y="4809174"/>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6</a:t>
            </a:r>
            <a:endParaRPr lang="zh-CN" altLang="en-US" sz="2000" dirty="0">
              <a:solidFill>
                <a:schemeClr val="tx2"/>
              </a:solidFill>
            </a:endParaRPr>
          </a:p>
        </p:txBody>
      </p:sp>
      <p:sp>
        <p:nvSpPr>
          <p:cNvPr id="6" name="椭圆 5"/>
          <p:cNvSpPr/>
          <p:nvPr/>
        </p:nvSpPr>
        <p:spPr>
          <a:xfrm>
            <a:off x="4584405" y="4066946"/>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2</a:t>
            </a:r>
            <a:endParaRPr lang="zh-CN" altLang="en-US" sz="2000" dirty="0">
              <a:solidFill>
                <a:schemeClr val="tx2"/>
              </a:solidFill>
            </a:endParaRPr>
          </a:p>
        </p:txBody>
      </p:sp>
      <p:sp>
        <p:nvSpPr>
          <p:cNvPr id="8" name="椭圆 7"/>
          <p:cNvSpPr/>
          <p:nvPr/>
        </p:nvSpPr>
        <p:spPr>
          <a:xfrm>
            <a:off x="3707904" y="4808290"/>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1</a:t>
            </a:r>
            <a:endParaRPr lang="zh-CN" altLang="en-US" sz="2000" dirty="0">
              <a:solidFill>
                <a:schemeClr val="tx2"/>
              </a:solidFill>
            </a:endParaRPr>
          </a:p>
        </p:txBody>
      </p:sp>
      <p:cxnSp>
        <p:nvCxnSpPr>
          <p:cNvPr id="14" name="直接箭头连接符 13"/>
          <p:cNvCxnSpPr>
            <a:stCxn id="5" idx="1"/>
            <a:endCxn id="6" idx="5"/>
          </p:cNvCxnSpPr>
          <p:nvPr/>
        </p:nvCxnSpPr>
        <p:spPr>
          <a:xfrm flipH="1" flipV="1">
            <a:off x="5114203" y="4558647"/>
            <a:ext cx="372856" cy="334890"/>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6" idx="3"/>
            <a:endCxn id="8" idx="7"/>
          </p:cNvCxnSpPr>
          <p:nvPr/>
        </p:nvCxnSpPr>
        <p:spPr>
          <a:xfrm flipH="1">
            <a:off x="4237702" y="4558647"/>
            <a:ext cx="437602" cy="334006"/>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550055" y="4462960"/>
            <a:ext cx="312906" cy="400110"/>
          </a:xfrm>
          <a:prstGeom prst="rect">
            <a:avLst/>
          </a:prstGeom>
          <a:noFill/>
        </p:spPr>
        <p:txBody>
          <a:bodyPr wrap="none" rtlCol="0">
            <a:spAutoFit/>
          </a:bodyPr>
          <a:lstStyle/>
          <a:p>
            <a:r>
              <a:rPr lang="en-US" altLang="zh-CN" sz="2000" dirty="0"/>
              <a:t>0</a:t>
            </a:r>
            <a:endParaRPr lang="zh-CN" altLang="en-US" sz="2000" dirty="0"/>
          </a:p>
        </p:txBody>
      </p:sp>
      <p:sp>
        <p:nvSpPr>
          <p:cNvPr id="13" name="文本框 12"/>
          <p:cNvSpPr txBox="1"/>
          <p:nvPr/>
        </p:nvSpPr>
        <p:spPr>
          <a:xfrm>
            <a:off x="4738300" y="3698732"/>
            <a:ext cx="312906" cy="400110"/>
          </a:xfrm>
          <a:prstGeom prst="rect">
            <a:avLst/>
          </a:prstGeom>
          <a:noFill/>
        </p:spPr>
        <p:txBody>
          <a:bodyPr wrap="none" rtlCol="0">
            <a:spAutoFit/>
          </a:bodyPr>
          <a:lstStyle/>
          <a:p>
            <a:r>
              <a:rPr lang="en-US" altLang="zh-CN" sz="2000" dirty="0"/>
              <a:t>0</a:t>
            </a:r>
            <a:endParaRPr lang="zh-CN" altLang="en-US" sz="2000" dirty="0"/>
          </a:p>
        </p:txBody>
      </p:sp>
      <p:sp>
        <p:nvSpPr>
          <p:cNvPr id="16" name="文本框 15"/>
          <p:cNvSpPr txBox="1"/>
          <p:nvPr/>
        </p:nvSpPr>
        <p:spPr>
          <a:xfrm>
            <a:off x="3875961" y="4462008"/>
            <a:ext cx="312906" cy="400110"/>
          </a:xfrm>
          <a:prstGeom prst="rect">
            <a:avLst/>
          </a:prstGeom>
          <a:noFill/>
        </p:spPr>
        <p:txBody>
          <a:bodyPr wrap="none" rtlCol="0">
            <a:spAutoFit/>
          </a:bodyPr>
          <a:lstStyle/>
          <a:p>
            <a:r>
              <a:rPr lang="en-US" altLang="zh-CN" sz="2000" dirty="0"/>
              <a:t>0</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noChangeArrowheads="1"/>
          </p:cNvSpPr>
          <p:nvPr>
            <p:ph type="title"/>
          </p:nvPr>
        </p:nvSpPr>
        <p:spPr>
          <a:xfrm>
            <a:off x="838200" y="82550"/>
            <a:ext cx="7848600" cy="609600"/>
          </a:xfrm>
        </p:spPr>
        <p:txBody>
          <a:bodyPr/>
          <a:lstStyle/>
          <a:p>
            <a:endParaRPr lang="zh-CN" altLang="en-US"/>
          </a:p>
        </p:txBody>
      </p:sp>
      <p:sp>
        <p:nvSpPr>
          <p:cNvPr id="97283" name="内容占位符 2"/>
          <p:cNvSpPr>
            <a:spLocks noGrp="1" noChangeArrowheads="1"/>
          </p:cNvSpPr>
          <p:nvPr>
            <p:ph idx="1"/>
          </p:nvPr>
        </p:nvSpPr>
        <p:spPr>
          <a:xfrm>
            <a:off x="900113" y="1125538"/>
            <a:ext cx="7772400" cy="4114800"/>
          </a:xfrm>
        </p:spPr>
        <p:txBody>
          <a:bodyPr/>
          <a:lstStyle/>
          <a:p>
            <a:pPr>
              <a:lnSpc>
                <a:spcPct val="90000"/>
              </a:lnSpc>
            </a:pPr>
            <a:r>
              <a:rPr lang="zh-CN" altLang="en-US" sz="3600" dirty="0">
                <a:ea typeface="华文行楷" panose="02010800040101010101" pitchFamily="2" charset="-122"/>
              </a:rPr>
              <a:t>综合举例</a:t>
            </a:r>
            <a:endParaRPr lang="zh-CN" altLang="en-US" sz="3600" dirty="0">
              <a:ea typeface="华文行楷" panose="02010800040101010101" pitchFamily="2" charset="-122"/>
            </a:endParaRPr>
          </a:p>
          <a:p>
            <a:pPr lvl="1">
              <a:lnSpc>
                <a:spcPct val="150000"/>
              </a:lnSpc>
            </a:pPr>
            <a:r>
              <a:rPr lang="zh-CN" altLang="en-US" dirty="0">
                <a:latin typeface="宋体" panose="02010600030101010101" pitchFamily="2" charset="-122"/>
              </a:rPr>
              <a:t>关键字序列(6,2,1,4,5,3,7),构造平衡二叉排序树</a:t>
            </a:r>
            <a:endParaRPr lang="zh-CN" altLang="en-US" dirty="0">
              <a:latin typeface="宋体" panose="02010600030101010101" pitchFamily="2" charset="-122"/>
            </a:endParaRPr>
          </a:p>
          <a:p>
            <a:pPr marL="0" indent="0">
              <a:buNone/>
            </a:pPr>
            <a:endParaRPr lang="zh-CN" altLang="en-US" dirty="0"/>
          </a:p>
        </p:txBody>
      </p:sp>
      <p:sp>
        <p:nvSpPr>
          <p:cNvPr id="97284" name="灯片编号占位符 4"/>
          <p:cNvSpPr>
            <a:spLocks noGrp="1"/>
          </p:cNvSpPr>
          <p:nvPr>
            <p:ph type="sldNum" sz="quarter" idx="12"/>
          </p:nvPr>
        </p:nvSpPr>
        <p:spPr>
          <a:xfrm>
            <a:off x="5832475" y="6642100"/>
            <a:ext cx="3311525" cy="215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fld id="{CF908F93-F2E3-454F-A5E3-CA4BCCD264B2}" type="slidenum">
              <a:rPr lang="ko-KR" altLang="en-US" sz="1200" b="0">
                <a:solidFill>
                  <a:srgbClr val="16297A"/>
                </a:solidFill>
                <a:latin typeface="Verdana" panose="020B0604030504040204" pitchFamily="34" charset="0"/>
              </a:rPr>
            </a:fld>
            <a:endParaRPr lang="en-US" altLang="ko-KR" sz="1200" b="0">
              <a:solidFill>
                <a:srgbClr val="16297A"/>
              </a:solidFill>
              <a:latin typeface="Verdana" panose="020B0604030504040204" pitchFamily="34" charset="0"/>
            </a:endParaRPr>
          </a:p>
        </p:txBody>
      </p:sp>
      <p:sp>
        <p:nvSpPr>
          <p:cNvPr id="5" name="椭圆 4"/>
          <p:cNvSpPr/>
          <p:nvPr/>
        </p:nvSpPr>
        <p:spPr>
          <a:xfrm>
            <a:off x="5396160" y="4809174"/>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6</a:t>
            </a:r>
            <a:endParaRPr lang="zh-CN" altLang="en-US" sz="2000" dirty="0">
              <a:solidFill>
                <a:schemeClr val="tx2"/>
              </a:solidFill>
            </a:endParaRPr>
          </a:p>
        </p:txBody>
      </p:sp>
      <p:sp>
        <p:nvSpPr>
          <p:cNvPr id="6" name="椭圆 5"/>
          <p:cNvSpPr/>
          <p:nvPr/>
        </p:nvSpPr>
        <p:spPr>
          <a:xfrm>
            <a:off x="4584405" y="4066946"/>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2</a:t>
            </a:r>
            <a:endParaRPr lang="zh-CN" altLang="en-US" sz="2000" dirty="0">
              <a:solidFill>
                <a:schemeClr val="tx2"/>
              </a:solidFill>
            </a:endParaRPr>
          </a:p>
        </p:txBody>
      </p:sp>
      <p:sp>
        <p:nvSpPr>
          <p:cNvPr id="8" name="椭圆 7"/>
          <p:cNvSpPr/>
          <p:nvPr/>
        </p:nvSpPr>
        <p:spPr>
          <a:xfrm>
            <a:off x="3707904" y="4808290"/>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1</a:t>
            </a:r>
            <a:endParaRPr lang="zh-CN" altLang="en-US" sz="2000" dirty="0">
              <a:solidFill>
                <a:schemeClr val="tx2"/>
              </a:solidFill>
            </a:endParaRPr>
          </a:p>
        </p:txBody>
      </p:sp>
      <p:cxnSp>
        <p:nvCxnSpPr>
          <p:cNvPr id="14" name="直接箭头连接符 13"/>
          <p:cNvCxnSpPr>
            <a:stCxn id="5" idx="1"/>
            <a:endCxn id="6" idx="5"/>
          </p:cNvCxnSpPr>
          <p:nvPr/>
        </p:nvCxnSpPr>
        <p:spPr>
          <a:xfrm flipH="1" flipV="1">
            <a:off x="5114203" y="4558647"/>
            <a:ext cx="372856" cy="334890"/>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6" idx="3"/>
            <a:endCxn id="8" idx="7"/>
          </p:cNvCxnSpPr>
          <p:nvPr/>
        </p:nvCxnSpPr>
        <p:spPr>
          <a:xfrm flipH="1">
            <a:off x="4237702" y="4558647"/>
            <a:ext cx="437602" cy="334006"/>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4785059" y="5580737"/>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4</a:t>
            </a:r>
            <a:endParaRPr lang="zh-CN" altLang="en-US" sz="2000" dirty="0">
              <a:solidFill>
                <a:schemeClr val="tx2"/>
              </a:solidFill>
            </a:endParaRPr>
          </a:p>
        </p:txBody>
      </p:sp>
      <p:cxnSp>
        <p:nvCxnSpPr>
          <p:cNvPr id="18" name="直接箭头连接符 17"/>
          <p:cNvCxnSpPr>
            <a:stCxn id="5" idx="3"/>
            <a:endCxn id="17" idx="0"/>
          </p:cNvCxnSpPr>
          <p:nvPr/>
        </p:nvCxnSpPr>
        <p:spPr>
          <a:xfrm flipH="1">
            <a:off x="5095408" y="5300875"/>
            <a:ext cx="391651" cy="279862"/>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noChangeArrowheads="1"/>
          </p:cNvSpPr>
          <p:nvPr>
            <p:ph type="title"/>
          </p:nvPr>
        </p:nvSpPr>
        <p:spPr>
          <a:xfrm>
            <a:off x="838200" y="82550"/>
            <a:ext cx="7848600" cy="609600"/>
          </a:xfrm>
        </p:spPr>
        <p:txBody>
          <a:bodyPr/>
          <a:lstStyle/>
          <a:p>
            <a:endParaRPr lang="zh-CN" altLang="en-US"/>
          </a:p>
        </p:txBody>
      </p:sp>
      <p:sp>
        <p:nvSpPr>
          <p:cNvPr id="97283" name="内容占位符 2"/>
          <p:cNvSpPr>
            <a:spLocks noGrp="1" noChangeArrowheads="1"/>
          </p:cNvSpPr>
          <p:nvPr>
            <p:ph idx="1"/>
          </p:nvPr>
        </p:nvSpPr>
        <p:spPr>
          <a:xfrm>
            <a:off x="900113" y="1125538"/>
            <a:ext cx="7772400" cy="4114800"/>
          </a:xfrm>
        </p:spPr>
        <p:txBody>
          <a:bodyPr/>
          <a:lstStyle/>
          <a:p>
            <a:pPr>
              <a:lnSpc>
                <a:spcPct val="90000"/>
              </a:lnSpc>
            </a:pPr>
            <a:r>
              <a:rPr lang="zh-CN" altLang="en-US" sz="3600" dirty="0">
                <a:ea typeface="华文行楷" panose="02010800040101010101" pitchFamily="2" charset="-122"/>
              </a:rPr>
              <a:t>综合举例</a:t>
            </a:r>
            <a:endParaRPr lang="zh-CN" altLang="en-US" sz="3600" dirty="0">
              <a:ea typeface="华文行楷" panose="02010800040101010101" pitchFamily="2" charset="-122"/>
            </a:endParaRPr>
          </a:p>
          <a:p>
            <a:pPr lvl="1">
              <a:lnSpc>
                <a:spcPct val="150000"/>
              </a:lnSpc>
            </a:pPr>
            <a:r>
              <a:rPr lang="zh-CN" altLang="en-US" dirty="0">
                <a:latin typeface="宋体" panose="02010600030101010101" pitchFamily="2" charset="-122"/>
              </a:rPr>
              <a:t>关键字序列(6,2,1,4,5,3,7),构造平衡二叉排序树</a:t>
            </a:r>
            <a:endParaRPr lang="zh-CN" altLang="en-US" dirty="0">
              <a:latin typeface="宋体" panose="02010600030101010101" pitchFamily="2" charset="-122"/>
            </a:endParaRPr>
          </a:p>
          <a:p>
            <a:pPr marL="0" indent="0">
              <a:buNone/>
            </a:pPr>
            <a:endParaRPr lang="zh-CN" altLang="en-US" dirty="0"/>
          </a:p>
        </p:txBody>
      </p:sp>
      <p:sp>
        <p:nvSpPr>
          <p:cNvPr id="97284" name="灯片编号占位符 4"/>
          <p:cNvSpPr>
            <a:spLocks noGrp="1"/>
          </p:cNvSpPr>
          <p:nvPr>
            <p:ph type="sldNum" sz="quarter" idx="12"/>
          </p:nvPr>
        </p:nvSpPr>
        <p:spPr>
          <a:xfrm>
            <a:off x="5832475" y="6642100"/>
            <a:ext cx="3311525" cy="215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fld id="{CF908F93-F2E3-454F-A5E3-CA4BCCD264B2}" type="slidenum">
              <a:rPr lang="ko-KR" altLang="en-US" sz="1200" b="0">
                <a:solidFill>
                  <a:srgbClr val="16297A"/>
                </a:solidFill>
                <a:latin typeface="Verdana" panose="020B0604030504040204" pitchFamily="34" charset="0"/>
              </a:rPr>
            </a:fld>
            <a:endParaRPr lang="en-US" altLang="ko-KR" sz="1200" b="0">
              <a:solidFill>
                <a:srgbClr val="16297A"/>
              </a:solidFill>
              <a:latin typeface="Verdana" panose="020B0604030504040204" pitchFamily="34" charset="0"/>
            </a:endParaRPr>
          </a:p>
        </p:txBody>
      </p:sp>
      <p:sp>
        <p:nvSpPr>
          <p:cNvPr id="5" name="椭圆 4"/>
          <p:cNvSpPr/>
          <p:nvPr/>
        </p:nvSpPr>
        <p:spPr>
          <a:xfrm>
            <a:off x="5396160" y="4809174"/>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6</a:t>
            </a:r>
            <a:endParaRPr lang="zh-CN" altLang="en-US" sz="2000" dirty="0">
              <a:solidFill>
                <a:schemeClr val="tx2"/>
              </a:solidFill>
            </a:endParaRPr>
          </a:p>
        </p:txBody>
      </p:sp>
      <p:sp>
        <p:nvSpPr>
          <p:cNvPr id="6" name="椭圆 5"/>
          <p:cNvSpPr/>
          <p:nvPr/>
        </p:nvSpPr>
        <p:spPr>
          <a:xfrm>
            <a:off x="4584405" y="4066946"/>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2</a:t>
            </a:r>
            <a:endParaRPr lang="zh-CN" altLang="en-US" sz="2000" dirty="0">
              <a:solidFill>
                <a:schemeClr val="tx2"/>
              </a:solidFill>
            </a:endParaRPr>
          </a:p>
        </p:txBody>
      </p:sp>
      <p:sp>
        <p:nvSpPr>
          <p:cNvPr id="8" name="椭圆 7"/>
          <p:cNvSpPr/>
          <p:nvPr/>
        </p:nvSpPr>
        <p:spPr>
          <a:xfrm>
            <a:off x="3707904" y="4808290"/>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1</a:t>
            </a:r>
            <a:endParaRPr lang="zh-CN" altLang="en-US" sz="2000" dirty="0">
              <a:solidFill>
                <a:schemeClr val="tx2"/>
              </a:solidFill>
            </a:endParaRPr>
          </a:p>
        </p:txBody>
      </p:sp>
      <p:cxnSp>
        <p:nvCxnSpPr>
          <p:cNvPr id="14" name="直接箭头连接符 13"/>
          <p:cNvCxnSpPr>
            <a:stCxn id="5" idx="1"/>
            <a:endCxn id="6" idx="5"/>
          </p:cNvCxnSpPr>
          <p:nvPr/>
        </p:nvCxnSpPr>
        <p:spPr>
          <a:xfrm flipH="1" flipV="1">
            <a:off x="5114203" y="4558647"/>
            <a:ext cx="372856" cy="334890"/>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6" idx="3"/>
            <a:endCxn id="8" idx="7"/>
          </p:cNvCxnSpPr>
          <p:nvPr/>
        </p:nvCxnSpPr>
        <p:spPr>
          <a:xfrm flipH="1">
            <a:off x="4237702" y="4558647"/>
            <a:ext cx="437602" cy="334006"/>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4785059" y="5580737"/>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4</a:t>
            </a:r>
            <a:endParaRPr lang="zh-CN" altLang="en-US" sz="2000" dirty="0">
              <a:solidFill>
                <a:schemeClr val="tx2"/>
              </a:solidFill>
            </a:endParaRPr>
          </a:p>
        </p:txBody>
      </p:sp>
      <p:cxnSp>
        <p:nvCxnSpPr>
          <p:cNvPr id="18" name="直接箭头连接符 17"/>
          <p:cNvCxnSpPr>
            <a:stCxn id="5" idx="3"/>
            <a:endCxn id="17" idx="0"/>
          </p:cNvCxnSpPr>
          <p:nvPr/>
        </p:nvCxnSpPr>
        <p:spPr>
          <a:xfrm flipH="1">
            <a:off x="5095408" y="5300875"/>
            <a:ext cx="391651" cy="279862"/>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5522126" y="6209168"/>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5</a:t>
            </a:r>
            <a:endParaRPr lang="zh-CN" altLang="en-US" sz="2000" dirty="0">
              <a:solidFill>
                <a:schemeClr val="tx2"/>
              </a:solidFill>
            </a:endParaRPr>
          </a:p>
        </p:txBody>
      </p:sp>
      <p:cxnSp>
        <p:nvCxnSpPr>
          <p:cNvPr id="20" name="直接箭头连接符 19"/>
          <p:cNvCxnSpPr>
            <a:stCxn id="17" idx="5"/>
            <a:endCxn id="19" idx="1"/>
          </p:cNvCxnSpPr>
          <p:nvPr/>
        </p:nvCxnSpPr>
        <p:spPr>
          <a:xfrm>
            <a:off x="5314857" y="6072438"/>
            <a:ext cx="298168" cy="221093"/>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555990" y="4422509"/>
            <a:ext cx="312906" cy="400110"/>
          </a:xfrm>
          <a:prstGeom prst="rect">
            <a:avLst/>
          </a:prstGeom>
          <a:noFill/>
        </p:spPr>
        <p:txBody>
          <a:bodyPr wrap="none" rtlCol="0">
            <a:spAutoFit/>
          </a:bodyPr>
          <a:lstStyle/>
          <a:p>
            <a:r>
              <a:rPr lang="en-US" altLang="zh-CN" sz="2000" dirty="0"/>
              <a:t>2</a:t>
            </a:r>
            <a:endParaRPr lang="zh-CN" altLang="en-US" sz="2000" dirty="0"/>
          </a:p>
        </p:txBody>
      </p:sp>
      <p:sp>
        <p:nvSpPr>
          <p:cNvPr id="16" name="文本框 15"/>
          <p:cNvSpPr txBox="1"/>
          <p:nvPr/>
        </p:nvSpPr>
        <p:spPr>
          <a:xfrm>
            <a:off x="4880180" y="5225198"/>
            <a:ext cx="397866" cy="400110"/>
          </a:xfrm>
          <a:prstGeom prst="rect">
            <a:avLst/>
          </a:prstGeom>
          <a:noFill/>
        </p:spPr>
        <p:txBody>
          <a:bodyPr wrap="none" rtlCol="0">
            <a:spAutoFit/>
          </a:bodyPr>
          <a:lstStyle/>
          <a:p>
            <a:r>
              <a:rPr lang="en-US" altLang="zh-CN" sz="2000" dirty="0"/>
              <a:t>-1</a:t>
            </a:r>
            <a:endParaRPr lang="zh-CN" altLang="en-US" sz="2000" dirty="0"/>
          </a:p>
        </p:txBody>
      </p:sp>
      <p:sp>
        <p:nvSpPr>
          <p:cNvPr id="21" name="文本框 20"/>
          <p:cNvSpPr txBox="1"/>
          <p:nvPr/>
        </p:nvSpPr>
        <p:spPr>
          <a:xfrm>
            <a:off x="5663841" y="5868769"/>
            <a:ext cx="312906" cy="400110"/>
          </a:xfrm>
          <a:prstGeom prst="rect">
            <a:avLst/>
          </a:prstGeom>
          <a:noFill/>
        </p:spPr>
        <p:txBody>
          <a:bodyPr wrap="none" rtlCol="0">
            <a:spAutoFit/>
          </a:bodyPr>
          <a:lstStyle/>
          <a:p>
            <a:r>
              <a:rPr lang="en-US" altLang="zh-CN" sz="2000" dirty="0"/>
              <a:t>0</a:t>
            </a:r>
            <a:endParaRPr lang="zh-CN" altLang="en-US" sz="2000" dirty="0"/>
          </a:p>
        </p:txBody>
      </p:sp>
      <p:sp>
        <p:nvSpPr>
          <p:cNvPr id="3" name="文本框 2"/>
          <p:cNvSpPr txBox="1"/>
          <p:nvPr/>
        </p:nvSpPr>
        <p:spPr>
          <a:xfrm>
            <a:off x="5114203" y="5036340"/>
            <a:ext cx="372218" cy="461665"/>
          </a:xfrm>
          <a:prstGeom prst="rect">
            <a:avLst/>
          </a:prstGeom>
          <a:noFill/>
        </p:spPr>
        <p:txBody>
          <a:bodyPr wrap="none" rtlCol="0">
            <a:spAutoFit/>
          </a:bodyPr>
          <a:lstStyle/>
          <a:p>
            <a:r>
              <a:rPr lang="en-US" altLang="zh-CN" dirty="0"/>
              <a:t>L</a:t>
            </a:r>
            <a:endParaRPr lang="zh-CN" altLang="en-US" dirty="0"/>
          </a:p>
        </p:txBody>
      </p:sp>
      <p:sp>
        <p:nvSpPr>
          <p:cNvPr id="22" name="文本框 21"/>
          <p:cNvSpPr txBox="1"/>
          <p:nvPr/>
        </p:nvSpPr>
        <p:spPr>
          <a:xfrm>
            <a:off x="5316658" y="5856645"/>
            <a:ext cx="389850" cy="461665"/>
          </a:xfrm>
          <a:prstGeom prst="rect">
            <a:avLst/>
          </a:prstGeom>
          <a:noFill/>
        </p:spPr>
        <p:txBody>
          <a:bodyPr wrap="none" rtlCol="0">
            <a:spAutoFit/>
          </a:bodyPr>
          <a:lstStyle/>
          <a:p>
            <a:r>
              <a:rPr lang="en-US" altLang="zh-CN" dirty="0"/>
              <a:t>R</a:t>
            </a:r>
            <a:endParaRPr lang="zh-CN" alt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noChangeArrowheads="1"/>
          </p:cNvSpPr>
          <p:nvPr>
            <p:ph type="title"/>
          </p:nvPr>
        </p:nvSpPr>
        <p:spPr>
          <a:xfrm>
            <a:off x="838200" y="82550"/>
            <a:ext cx="7848600" cy="609600"/>
          </a:xfrm>
        </p:spPr>
        <p:txBody>
          <a:bodyPr/>
          <a:lstStyle/>
          <a:p>
            <a:endParaRPr lang="zh-CN" altLang="en-US"/>
          </a:p>
        </p:txBody>
      </p:sp>
      <p:sp>
        <p:nvSpPr>
          <p:cNvPr id="97283" name="内容占位符 2"/>
          <p:cNvSpPr>
            <a:spLocks noGrp="1" noChangeArrowheads="1"/>
          </p:cNvSpPr>
          <p:nvPr>
            <p:ph idx="1"/>
          </p:nvPr>
        </p:nvSpPr>
        <p:spPr>
          <a:xfrm>
            <a:off x="900113" y="1125538"/>
            <a:ext cx="7772400" cy="4114800"/>
          </a:xfrm>
        </p:spPr>
        <p:txBody>
          <a:bodyPr/>
          <a:lstStyle/>
          <a:p>
            <a:pPr>
              <a:lnSpc>
                <a:spcPct val="90000"/>
              </a:lnSpc>
            </a:pPr>
            <a:r>
              <a:rPr lang="zh-CN" altLang="en-US" sz="3600" dirty="0">
                <a:ea typeface="华文行楷" panose="02010800040101010101" pitchFamily="2" charset="-122"/>
              </a:rPr>
              <a:t>综合举例</a:t>
            </a:r>
            <a:endParaRPr lang="zh-CN" altLang="en-US" sz="3600" dirty="0">
              <a:ea typeface="华文行楷" panose="02010800040101010101" pitchFamily="2" charset="-122"/>
            </a:endParaRPr>
          </a:p>
          <a:p>
            <a:pPr lvl="1">
              <a:lnSpc>
                <a:spcPct val="150000"/>
              </a:lnSpc>
            </a:pPr>
            <a:r>
              <a:rPr lang="zh-CN" altLang="en-US" dirty="0">
                <a:latin typeface="宋体" panose="02010600030101010101" pitchFamily="2" charset="-122"/>
              </a:rPr>
              <a:t>关键字序列(6,2,1,4,5,3,7),构造平衡二叉排序树</a:t>
            </a:r>
            <a:endParaRPr lang="zh-CN" altLang="en-US" dirty="0">
              <a:latin typeface="宋体" panose="02010600030101010101" pitchFamily="2" charset="-122"/>
            </a:endParaRPr>
          </a:p>
          <a:p>
            <a:pPr marL="0" indent="0">
              <a:buNone/>
            </a:pPr>
            <a:endParaRPr lang="zh-CN" altLang="en-US" dirty="0"/>
          </a:p>
        </p:txBody>
      </p:sp>
      <p:sp>
        <p:nvSpPr>
          <p:cNvPr id="97284" name="灯片编号占位符 4"/>
          <p:cNvSpPr>
            <a:spLocks noGrp="1"/>
          </p:cNvSpPr>
          <p:nvPr>
            <p:ph type="sldNum" sz="quarter" idx="12"/>
          </p:nvPr>
        </p:nvSpPr>
        <p:spPr>
          <a:xfrm>
            <a:off x="5832475" y="6642100"/>
            <a:ext cx="3311525" cy="215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fld id="{CF908F93-F2E3-454F-A5E3-CA4BCCD264B2}" type="slidenum">
              <a:rPr lang="ko-KR" altLang="en-US" sz="1200" b="0">
                <a:solidFill>
                  <a:srgbClr val="16297A"/>
                </a:solidFill>
                <a:latin typeface="Verdana" panose="020B0604030504040204" pitchFamily="34" charset="0"/>
              </a:rPr>
            </a:fld>
            <a:endParaRPr lang="en-US" altLang="ko-KR" sz="1200" b="0">
              <a:solidFill>
                <a:srgbClr val="16297A"/>
              </a:solidFill>
              <a:latin typeface="Verdana" panose="020B0604030504040204" pitchFamily="34" charset="0"/>
            </a:endParaRPr>
          </a:p>
        </p:txBody>
      </p:sp>
      <p:sp>
        <p:nvSpPr>
          <p:cNvPr id="5" name="椭圆 4"/>
          <p:cNvSpPr/>
          <p:nvPr/>
        </p:nvSpPr>
        <p:spPr>
          <a:xfrm>
            <a:off x="6396052" y="5570902"/>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6</a:t>
            </a:r>
            <a:endParaRPr lang="zh-CN" altLang="en-US" sz="2000" dirty="0">
              <a:solidFill>
                <a:schemeClr val="tx2"/>
              </a:solidFill>
            </a:endParaRPr>
          </a:p>
        </p:txBody>
      </p:sp>
      <p:sp>
        <p:nvSpPr>
          <p:cNvPr id="6" name="椭圆 5"/>
          <p:cNvSpPr/>
          <p:nvPr/>
        </p:nvSpPr>
        <p:spPr>
          <a:xfrm>
            <a:off x="4584405" y="4066946"/>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2</a:t>
            </a:r>
            <a:endParaRPr lang="zh-CN" altLang="en-US" sz="2000" dirty="0">
              <a:solidFill>
                <a:schemeClr val="tx2"/>
              </a:solidFill>
            </a:endParaRPr>
          </a:p>
        </p:txBody>
      </p:sp>
      <p:sp>
        <p:nvSpPr>
          <p:cNvPr id="8" name="椭圆 7"/>
          <p:cNvSpPr/>
          <p:nvPr/>
        </p:nvSpPr>
        <p:spPr>
          <a:xfrm>
            <a:off x="3707904" y="4808290"/>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1</a:t>
            </a:r>
            <a:endParaRPr lang="zh-CN" altLang="en-US" sz="2000" dirty="0">
              <a:solidFill>
                <a:schemeClr val="tx2"/>
              </a:solidFill>
            </a:endParaRPr>
          </a:p>
        </p:txBody>
      </p:sp>
      <p:cxnSp>
        <p:nvCxnSpPr>
          <p:cNvPr id="14" name="直接箭头连接符 13"/>
          <p:cNvCxnSpPr>
            <a:stCxn id="19" idx="1"/>
            <a:endCxn id="6" idx="5"/>
          </p:cNvCxnSpPr>
          <p:nvPr/>
        </p:nvCxnSpPr>
        <p:spPr>
          <a:xfrm flipH="1" flipV="1">
            <a:off x="5114203" y="4558647"/>
            <a:ext cx="515042" cy="251366"/>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6" idx="3"/>
            <a:endCxn id="8" idx="7"/>
          </p:cNvCxnSpPr>
          <p:nvPr/>
        </p:nvCxnSpPr>
        <p:spPr>
          <a:xfrm flipH="1">
            <a:off x="4237702" y="4558647"/>
            <a:ext cx="437602" cy="334006"/>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4785059" y="5580737"/>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4</a:t>
            </a:r>
            <a:endParaRPr lang="zh-CN" altLang="en-US" sz="2000" dirty="0">
              <a:solidFill>
                <a:schemeClr val="tx2"/>
              </a:solidFill>
            </a:endParaRPr>
          </a:p>
        </p:txBody>
      </p:sp>
      <p:cxnSp>
        <p:nvCxnSpPr>
          <p:cNvPr id="18" name="直接箭头连接符 17"/>
          <p:cNvCxnSpPr>
            <a:stCxn id="5" idx="1"/>
            <a:endCxn id="19" idx="5"/>
          </p:cNvCxnSpPr>
          <p:nvPr/>
        </p:nvCxnSpPr>
        <p:spPr>
          <a:xfrm flipH="1" flipV="1">
            <a:off x="6068144" y="5217351"/>
            <a:ext cx="418807" cy="437914"/>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5538346" y="4725650"/>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5</a:t>
            </a:r>
            <a:endParaRPr lang="zh-CN" altLang="en-US" sz="2000" dirty="0">
              <a:solidFill>
                <a:schemeClr val="tx2"/>
              </a:solidFill>
            </a:endParaRPr>
          </a:p>
        </p:txBody>
      </p:sp>
      <p:cxnSp>
        <p:nvCxnSpPr>
          <p:cNvPr id="20" name="直接箭头连接符 19"/>
          <p:cNvCxnSpPr>
            <a:stCxn id="17" idx="0"/>
            <a:endCxn id="19" idx="3"/>
          </p:cNvCxnSpPr>
          <p:nvPr/>
        </p:nvCxnSpPr>
        <p:spPr>
          <a:xfrm flipV="1">
            <a:off x="5095408" y="5217351"/>
            <a:ext cx="533837" cy="363386"/>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noChangeArrowheads="1"/>
          </p:cNvSpPr>
          <p:nvPr>
            <p:ph type="title"/>
          </p:nvPr>
        </p:nvSpPr>
        <p:spPr>
          <a:xfrm>
            <a:off x="838200" y="82550"/>
            <a:ext cx="7848600" cy="609600"/>
          </a:xfrm>
        </p:spPr>
        <p:txBody>
          <a:bodyPr/>
          <a:lstStyle/>
          <a:p>
            <a:endParaRPr lang="zh-CN" altLang="en-US"/>
          </a:p>
        </p:txBody>
      </p:sp>
      <p:sp>
        <p:nvSpPr>
          <p:cNvPr id="97283" name="内容占位符 2"/>
          <p:cNvSpPr>
            <a:spLocks noGrp="1" noChangeArrowheads="1"/>
          </p:cNvSpPr>
          <p:nvPr>
            <p:ph idx="1"/>
          </p:nvPr>
        </p:nvSpPr>
        <p:spPr>
          <a:xfrm>
            <a:off x="900113" y="1125538"/>
            <a:ext cx="7772400" cy="4114800"/>
          </a:xfrm>
        </p:spPr>
        <p:txBody>
          <a:bodyPr/>
          <a:lstStyle/>
          <a:p>
            <a:pPr>
              <a:lnSpc>
                <a:spcPct val="90000"/>
              </a:lnSpc>
            </a:pPr>
            <a:r>
              <a:rPr lang="zh-CN" altLang="en-US" sz="3600" dirty="0">
                <a:ea typeface="华文行楷" panose="02010800040101010101" pitchFamily="2" charset="-122"/>
              </a:rPr>
              <a:t>综合举例</a:t>
            </a:r>
            <a:endParaRPr lang="zh-CN" altLang="en-US" sz="3600" dirty="0">
              <a:ea typeface="华文行楷" panose="02010800040101010101" pitchFamily="2" charset="-122"/>
            </a:endParaRPr>
          </a:p>
          <a:p>
            <a:pPr lvl="1">
              <a:lnSpc>
                <a:spcPct val="150000"/>
              </a:lnSpc>
            </a:pPr>
            <a:r>
              <a:rPr lang="zh-CN" altLang="en-US" dirty="0">
                <a:latin typeface="宋体" panose="02010600030101010101" pitchFamily="2" charset="-122"/>
              </a:rPr>
              <a:t>关键字序列(6,2,1,4,5,3,7),构造平衡二叉排序树</a:t>
            </a:r>
            <a:endParaRPr lang="zh-CN" altLang="en-US" dirty="0">
              <a:latin typeface="宋体" panose="02010600030101010101" pitchFamily="2" charset="-122"/>
            </a:endParaRPr>
          </a:p>
          <a:p>
            <a:pPr marL="0" indent="0">
              <a:buNone/>
            </a:pPr>
            <a:endParaRPr lang="zh-CN" altLang="en-US" dirty="0"/>
          </a:p>
        </p:txBody>
      </p:sp>
      <p:sp>
        <p:nvSpPr>
          <p:cNvPr id="97284" name="灯片编号占位符 4"/>
          <p:cNvSpPr>
            <a:spLocks noGrp="1"/>
          </p:cNvSpPr>
          <p:nvPr>
            <p:ph type="sldNum" sz="quarter" idx="12"/>
          </p:nvPr>
        </p:nvSpPr>
        <p:spPr>
          <a:xfrm>
            <a:off x="5832475" y="6642100"/>
            <a:ext cx="3311525" cy="215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fld id="{CF908F93-F2E3-454F-A5E3-CA4BCCD264B2}" type="slidenum">
              <a:rPr lang="ko-KR" altLang="en-US" sz="1200" b="0">
                <a:solidFill>
                  <a:srgbClr val="16297A"/>
                </a:solidFill>
                <a:latin typeface="Verdana" panose="020B0604030504040204" pitchFamily="34" charset="0"/>
              </a:rPr>
            </a:fld>
            <a:endParaRPr lang="en-US" altLang="ko-KR" sz="1200" b="0">
              <a:solidFill>
                <a:srgbClr val="16297A"/>
              </a:solidFill>
              <a:latin typeface="Verdana" panose="020B0604030504040204" pitchFamily="34" charset="0"/>
            </a:endParaRPr>
          </a:p>
        </p:txBody>
      </p:sp>
      <p:sp>
        <p:nvSpPr>
          <p:cNvPr id="5" name="椭圆 4"/>
          <p:cNvSpPr/>
          <p:nvPr/>
        </p:nvSpPr>
        <p:spPr>
          <a:xfrm>
            <a:off x="6396052" y="5570902"/>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6</a:t>
            </a:r>
            <a:endParaRPr lang="zh-CN" altLang="en-US" sz="2000" dirty="0">
              <a:solidFill>
                <a:schemeClr val="tx2"/>
              </a:solidFill>
            </a:endParaRPr>
          </a:p>
        </p:txBody>
      </p:sp>
      <p:sp>
        <p:nvSpPr>
          <p:cNvPr id="6" name="椭圆 5"/>
          <p:cNvSpPr/>
          <p:nvPr/>
        </p:nvSpPr>
        <p:spPr>
          <a:xfrm>
            <a:off x="4584405" y="4066946"/>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2</a:t>
            </a:r>
            <a:endParaRPr lang="zh-CN" altLang="en-US" sz="2000" dirty="0">
              <a:solidFill>
                <a:schemeClr val="tx2"/>
              </a:solidFill>
            </a:endParaRPr>
          </a:p>
        </p:txBody>
      </p:sp>
      <p:sp>
        <p:nvSpPr>
          <p:cNvPr id="8" name="椭圆 7"/>
          <p:cNvSpPr/>
          <p:nvPr/>
        </p:nvSpPr>
        <p:spPr>
          <a:xfrm>
            <a:off x="3707904" y="4808290"/>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1</a:t>
            </a:r>
            <a:endParaRPr lang="zh-CN" altLang="en-US" sz="2000" dirty="0">
              <a:solidFill>
                <a:schemeClr val="tx2"/>
              </a:solidFill>
            </a:endParaRPr>
          </a:p>
        </p:txBody>
      </p:sp>
      <p:cxnSp>
        <p:nvCxnSpPr>
          <p:cNvPr id="14" name="直接箭头连接符 13"/>
          <p:cNvCxnSpPr>
            <a:stCxn id="19" idx="1"/>
            <a:endCxn id="6" idx="5"/>
          </p:cNvCxnSpPr>
          <p:nvPr/>
        </p:nvCxnSpPr>
        <p:spPr>
          <a:xfrm flipH="1" flipV="1">
            <a:off x="5114203" y="4558647"/>
            <a:ext cx="515042" cy="251366"/>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6" idx="3"/>
            <a:endCxn id="8" idx="7"/>
          </p:cNvCxnSpPr>
          <p:nvPr/>
        </p:nvCxnSpPr>
        <p:spPr>
          <a:xfrm flipH="1">
            <a:off x="4237702" y="4558647"/>
            <a:ext cx="437602" cy="334006"/>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4785059" y="5580737"/>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4</a:t>
            </a:r>
            <a:endParaRPr lang="zh-CN" altLang="en-US" sz="2000" dirty="0">
              <a:solidFill>
                <a:schemeClr val="tx2"/>
              </a:solidFill>
            </a:endParaRPr>
          </a:p>
        </p:txBody>
      </p:sp>
      <p:cxnSp>
        <p:nvCxnSpPr>
          <p:cNvPr id="18" name="直接箭头连接符 17"/>
          <p:cNvCxnSpPr>
            <a:stCxn id="5" idx="1"/>
            <a:endCxn id="19" idx="5"/>
          </p:cNvCxnSpPr>
          <p:nvPr/>
        </p:nvCxnSpPr>
        <p:spPr>
          <a:xfrm flipH="1" flipV="1">
            <a:off x="6068144" y="5217351"/>
            <a:ext cx="418807" cy="437914"/>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5538346" y="4725650"/>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5</a:t>
            </a:r>
            <a:endParaRPr lang="zh-CN" altLang="en-US" sz="2000" dirty="0">
              <a:solidFill>
                <a:schemeClr val="tx2"/>
              </a:solidFill>
            </a:endParaRPr>
          </a:p>
        </p:txBody>
      </p:sp>
      <p:cxnSp>
        <p:nvCxnSpPr>
          <p:cNvPr id="20" name="直接箭头连接符 19"/>
          <p:cNvCxnSpPr>
            <a:stCxn id="17" idx="0"/>
            <a:endCxn id="19" idx="3"/>
          </p:cNvCxnSpPr>
          <p:nvPr/>
        </p:nvCxnSpPr>
        <p:spPr>
          <a:xfrm flipV="1">
            <a:off x="5095408" y="5217351"/>
            <a:ext cx="533837" cy="363386"/>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3836877" y="6199386"/>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3</a:t>
            </a:r>
            <a:endParaRPr lang="zh-CN" altLang="en-US" sz="2000" dirty="0">
              <a:solidFill>
                <a:schemeClr val="tx2"/>
              </a:solidFill>
            </a:endParaRPr>
          </a:p>
        </p:txBody>
      </p:sp>
      <p:cxnSp>
        <p:nvCxnSpPr>
          <p:cNvPr id="30" name="直接箭头连接符 29"/>
          <p:cNvCxnSpPr>
            <a:stCxn id="29" idx="7"/>
            <a:endCxn id="17" idx="2"/>
          </p:cNvCxnSpPr>
          <p:nvPr/>
        </p:nvCxnSpPr>
        <p:spPr>
          <a:xfrm flipV="1">
            <a:off x="4366675" y="5868769"/>
            <a:ext cx="418384" cy="414980"/>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4705274" y="3649456"/>
            <a:ext cx="441146" cy="461665"/>
          </a:xfrm>
          <a:prstGeom prst="rect">
            <a:avLst/>
          </a:prstGeom>
          <a:noFill/>
        </p:spPr>
        <p:txBody>
          <a:bodyPr wrap="none" rtlCol="0">
            <a:spAutoFit/>
          </a:bodyPr>
          <a:lstStyle/>
          <a:p>
            <a:r>
              <a:rPr lang="en-US" altLang="zh-CN" dirty="0"/>
              <a:t>-2</a:t>
            </a:r>
            <a:endParaRPr lang="zh-CN" altLang="en-US" dirty="0"/>
          </a:p>
        </p:txBody>
      </p:sp>
      <p:sp>
        <p:nvSpPr>
          <p:cNvPr id="34" name="文本框 33"/>
          <p:cNvSpPr txBox="1"/>
          <p:nvPr/>
        </p:nvSpPr>
        <p:spPr>
          <a:xfrm>
            <a:off x="5621160" y="4354978"/>
            <a:ext cx="338554" cy="461665"/>
          </a:xfrm>
          <a:prstGeom prst="rect">
            <a:avLst/>
          </a:prstGeom>
          <a:noFill/>
        </p:spPr>
        <p:txBody>
          <a:bodyPr wrap="none" rtlCol="0">
            <a:spAutoFit/>
          </a:bodyPr>
          <a:lstStyle/>
          <a:p>
            <a:r>
              <a:rPr lang="en-US" altLang="zh-CN" dirty="0"/>
              <a:t>1</a:t>
            </a:r>
            <a:endParaRPr lang="zh-CN" altLang="en-US" dirty="0"/>
          </a:p>
        </p:txBody>
      </p:sp>
      <p:sp>
        <p:nvSpPr>
          <p:cNvPr id="35" name="文本框 34"/>
          <p:cNvSpPr txBox="1"/>
          <p:nvPr/>
        </p:nvSpPr>
        <p:spPr>
          <a:xfrm>
            <a:off x="4899034" y="5213175"/>
            <a:ext cx="338554" cy="461665"/>
          </a:xfrm>
          <a:prstGeom prst="rect">
            <a:avLst/>
          </a:prstGeom>
          <a:noFill/>
        </p:spPr>
        <p:txBody>
          <a:bodyPr wrap="none" rtlCol="0">
            <a:spAutoFit/>
          </a:bodyPr>
          <a:lstStyle/>
          <a:p>
            <a:r>
              <a:rPr lang="en-US" altLang="zh-CN" dirty="0"/>
              <a:t>1</a:t>
            </a:r>
            <a:endParaRPr lang="zh-CN" altLang="en-US" dirty="0"/>
          </a:p>
        </p:txBody>
      </p:sp>
      <p:sp>
        <p:nvSpPr>
          <p:cNvPr id="32" name="文本框 31"/>
          <p:cNvSpPr txBox="1"/>
          <p:nvPr/>
        </p:nvSpPr>
        <p:spPr>
          <a:xfrm>
            <a:off x="5245419" y="4309482"/>
            <a:ext cx="389850" cy="461665"/>
          </a:xfrm>
          <a:prstGeom prst="rect">
            <a:avLst/>
          </a:prstGeom>
          <a:noFill/>
        </p:spPr>
        <p:txBody>
          <a:bodyPr wrap="none" rtlCol="0">
            <a:spAutoFit/>
          </a:bodyPr>
          <a:lstStyle/>
          <a:p>
            <a:r>
              <a:rPr lang="en-US" altLang="zh-CN" dirty="0"/>
              <a:t>R</a:t>
            </a:r>
            <a:endParaRPr lang="zh-CN" altLang="en-US" dirty="0"/>
          </a:p>
        </p:txBody>
      </p:sp>
      <p:sp>
        <p:nvSpPr>
          <p:cNvPr id="38" name="文本框 37"/>
          <p:cNvSpPr txBox="1"/>
          <p:nvPr/>
        </p:nvSpPr>
        <p:spPr>
          <a:xfrm>
            <a:off x="5131350" y="5040194"/>
            <a:ext cx="372218" cy="461665"/>
          </a:xfrm>
          <a:prstGeom prst="rect">
            <a:avLst/>
          </a:prstGeom>
          <a:noFill/>
        </p:spPr>
        <p:txBody>
          <a:bodyPr wrap="none" rtlCol="0">
            <a:spAutoFit/>
          </a:bodyPr>
          <a:lstStyle/>
          <a:p>
            <a:r>
              <a:rPr lang="en-US" altLang="zh-CN" dirty="0"/>
              <a:t>L</a:t>
            </a:r>
            <a:endParaRPr lang="zh-CN" alt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noChangeArrowheads="1"/>
          </p:cNvSpPr>
          <p:nvPr>
            <p:ph type="title"/>
          </p:nvPr>
        </p:nvSpPr>
        <p:spPr>
          <a:xfrm>
            <a:off x="838200" y="82550"/>
            <a:ext cx="7848600" cy="609600"/>
          </a:xfrm>
        </p:spPr>
        <p:txBody>
          <a:bodyPr/>
          <a:lstStyle/>
          <a:p>
            <a:endParaRPr lang="zh-CN" altLang="en-US"/>
          </a:p>
        </p:txBody>
      </p:sp>
      <p:sp>
        <p:nvSpPr>
          <p:cNvPr id="97283" name="内容占位符 2"/>
          <p:cNvSpPr>
            <a:spLocks noGrp="1" noChangeArrowheads="1"/>
          </p:cNvSpPr>
          <p:nvPr>
            <p:ph idx="1"/>
          </p:nvPr>
        </p:nvSpPr>
        <p:spPr>
          <a:xfrm>
            <a:off x="900113" y="1125538"/>
            <a:ext cx="7772400" cy="4114800"/>
          </a:xfrm>
        </p:spPr>
        <p:txBody>
          <a:bodyPr/>
          <a:lstStyle/>
          <a:p>
            <a:pPr>
              <a:lnSpc>
                <a:spcPct val="90000"/>
              </a:lnSpc>
            </a:pPr>
            <a:r>
              <a:rPr lang="zh-CN" altLang="en-US" sz="3600" dirty="0">
                <a:ea typeface="华文行楷" panose="02010800040101010101" pitchFamily="2" charset="-122"/>
              </a:rPr>
              <a:t>综合举例</a:t>
            </a:r>
            <a:endParaRPr lang="zh-CN" altLang="en-US" sz="3600" dirty="0">
              <a:ea typeface="华文行楷" panose="02010800040101010101" pitchFamily="2" charset="-122"/>
            </a:endParaRPr>
          </a:p>
          <a:p>
            <a:pPr lvl="1">
              <a:lnSpc>
                <a:spcPct val="150000"/>
              </a:lnSpc>
            </a:pPr>
            <a:r>
              <a:rPr lang="zh-CN" altLang="en-US" dirty="0">
                <a:latin typeface="宋体" panose="02010600030101010101" pitchFamily="2" charset="-122"/>
              </a:rPr>
              <a:t>关键字序列(6,2,1,4,5,3,7),构造平衡二叉排序树</a:t>
            </a:r>
            <a:endParaRPr lang="zh-CN" altLang="en-US" dirty="0">
              <a:latin typeface="宋体" panose="02010600030101010101" pitchFamily="2" charset="-122"/>
            </a:endParaRPr>
          </a:p>
          <a:p>
            <a:pPr marL="0" indent="0">
              <a:buNone/>
            </a:pPr>
            <a:endParaRPr lang="zh-CN" altLang="en-US" dirty="0"/>
          </a:p>
        </p:txBody>
      </p:sp>
      <p:sp>
        <p:nvSpPr>
          <p:cNvPr id="97284" name="灯片编号占位符 4"/>
          <p:cNvSpPr>
            <a:spLocks noGrp="1"/>
          </p:cNvSpPr>
          <p:nvPr>
            <p:ph type="sldNum" sz="quarter" idx="12"/>
          </p:nvPr>
        </p:nvSpPr>
        <p:spPr>
          <a:xfrm>
            <a:off x="5832475" y="6642100"/>
            <a:ext cx="3311525" cy="215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fld id="{CF908F93-F2E3-454F-A5E3-CA4BCCD264B2}" type="slidenum">
              <a:rPr lang="ko-KR" altLang="en-US" sz="1200" b="0">
                <a:solidFill>
                  <a:srgbClr val="16297A"/>
                </a:solidFill>
                <a:latin typeface="Verdana" panose="020B0604030504040204" pitchFamily="34" charset="0"/>
              </a:rPr>
            </a:fld>
            <a:endParaRPr lang="en-US" altLang="ko-KR" sz="1200" b="0">
              <a:solidFill>
                <a:srgbClr val="16297A"/>
              </a:solidFill>
              <a:latin typeface="Verdana" panose="020B0604030504040204" pitchFamily="34" charset="0"/>
            </a:endParaRPr>
          </a:p>
        </p:txBody>
      </p:sp>
      <p:sp>
        <p:nvSpPr>
          <p:cNvPr id="5" name="椭圆 4"/>
          <p:cNvSpPr/>
          <p:nvPr/>
        </p:nvSpPr>
        <p:spPr>
          <a:xfrm>
            <a:off x="6974718" y="4894742"/>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6</a:t>
            </a:r>
            <a:endParaRPr lang="zh-CN" altLang="en-US" sz="2000" dirty="0">
              <a:solidFill>
                <a:schemeClr val="tx2"/>
              </a:solidFill>
            </a:endParaRPr>
          </a:p>
        </p:txBody>
      </p:sp>
      <p:sp>
        <p:nvSpPr>
          <p:cNvPr id="6" name="椭圆 5"/>
          <p:cNvSpPr/>
          <p:nvPr/>
        </p:nvSpPr>
        <p:spPr>
          <a:xfrm>
            <a:off x="4084577" y="4009746"/>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2</a:t>
            </a:r>
            <a:endParaRPr lang="zh-CN" altLang="en-US" sz="2000" dirty="0">
              <a:solidFill>
                <a:schemeClr val="tx2"/>
              </a:solidFill>
            </a:endParaRPr>
          </a:p>
        </p:txBody>
      </p:sp>
      <p:sp>
        <p:nvSpPr>
          <p:cNvPr id="8" name="椭圆 7"/>
          <p:cNvSpPr/>
          <p:nvPr/>
        </p:nvSpPr>
        <p:spPr>
          <a:xfrm>
            <a:off x="3362168" y="4897947"/>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1</a:t>
            </a:r>
            <a:endParaRPr lang="zh-CN" altLang="en-US" sz="2000" dirty="0">
              <a:solidFill>
                <a:schemeClr val="tx2"/>
              </a:solidFill>
            </a:endParaRPr>
          </a:p>
        </p:txBody>
      </p:sp>
      <p:cxnSp>
        <p:nvCxnSpPr>
          <p:cNvPr id="14" name="直接箭头连接符 13"/>
          <p:cNvCxnSpPr>
            <a:stCxn id="29" idx="0"/>
            <a:endCxn id="6" idx="5"/>
          </p:cNvCxnSpPr>
          <p:nvPr/>
        </p:nvCxnSpPr>
        <p:spPr>
          <a:xfrm flipH="1" flipV="1">
            <a:off x="4614375" y="4501447"/>
            <a:ext cx="284659" cy="437527"/>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6" idx="3"/>
            <a:endCxn id="8" idx="7"/>
          </p:cNvCxnSpPr>
          <p:nvPr/>
        </p:nvCxnSpPr>
        <p:spPr>
          <a:xfrm flipH="1">
            <a:off x="3891966" y="4501447"/>
            <a:ext cx="283510" cy="480863"/>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5007110" y="3184018"/>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4</a:t>
            </a:r>
            <a:endParaRPr lang="zh-CN" altLang="en-US" sz="2000" dirty="0">
              <a:solidFill>
                <a:schemeClr val="tx2"/>
              </a:solidFill>
            </a:endParaRPr>
          </a:p>
        </p:txBody>
      </p:sp>
      <p:cxnSp>
        <p:nvCxnSpPr>
          <p:cNvPr id="18" name="直接箭头连接符 17"/>
          <p:cNvCxnSpPr>
            <a:stCxn id="5" idx="1"/>
            <a:endCxn id="19" idx="5"/>
          </p:cNvCxnSpPr>
          <p:nvPr/>
        </p:nvCxnSpPr>
        <p:spPr>
          <a:xfrm flipH="1" flipV="1">
            <a:off x="6655877" y="4440745"/>
            <a:ext cx="409740" cy="538360"/>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6126079" y="3949044"/>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5</a:t>
            </a:r>
            <a:endParaRPr lang="zh-CN" altLang="en-US" sz="2000" dirty="0">
              <a:solidFill>
                <a:schemeClr val="tx2"/>
              </a:solidFill>
            </a:endParaRPr>
          </a:p>
        </p:txBody>
      </p:sp>
      <p:cxnSp>
        <p:nvCxnSpPr>
          <p:cNvPr id="20" name="直接箭头连接符 19"/>
          <p:cNvCxnSpPr>
            <a:stCxn id="17" idx="6"/>
            <a:endCxn id="19" idx="1"/>
          </p:cNvCxnSpPr>
          <p:nvPr/>
        </p:nvCxnSpPr>
        <p:spPr>
          <a:xfrm>
            <a:off x="5627807" y="3472050"/>
            <a:ext cx="589171" cy="561357"/>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4588685" y="4938974"/>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3</a:t>
            </a:r>
            <a:endParaRPr lang="zh-CN" altLang="en-US" sz="2000" dirty="0">
              <a:solidFill>
                <a:schemeClr val="tx2"/>
              </a:solidFill>
            </a:endParaRPr>
          </a:p>
        </p:txBody>
      </p:sp>
      <p:cxnSp>
        <p:nvCxnSpPr>
          <p:cNvPr id="30" name="直接箭头连接符 29"/>
          <p:cNvCxnSpPr>
            <a:stCxn id="6" idx="0"/>
            <a:endCxn id="17" idx="2"/>
          </p:cNvCxnSpPr>
          <p:nvPr/>
        </p:nvCxnSpPr>
        <p:spPr>
          <a:xfrm flipV="1">
            <a:off x="4394926" y="3472050"/>
            <a:ext cx="612184" cy="537696"/>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noChangeArrowheads="1"/>
          </p:cNvSpPr>
          <p:nvPr>
            <p:ph type="title"/>
          </p:nvPr>
        </p:nvSpPr>
        <p:spPr>
          <a:xfrm>
            <a:off x="838200" y="82550"/>
            <a:ext cx="7848600" cy="609600"/>
          </a:xfrm>
        </p:spPr>
        <p:txBody>
          <a:bodyPr/>
          <a:lstStyle/>
          <a:p>
            <a:endParaRPr lang="zh-CN" altLang="en-US"/>
          </a:p>
        </p:txBody>
      </p:sp>
      <p:sp>
        <p:nvSpPr>
          <p:cNvPr id="97283" name="内容占位符 2"/>
          <p:cNvSpPr>
            <a:spLocks noGrp="1" noChangeArrowheads="1"/>
          </p:cNvSpPr>
          <p:nvPr>
            <p:ph idx="1"/>
          </p:nvPr>
        </p:nvSpPr>
        <p:spPr>
          <a:xfrm>
            <a:off x="900113" y="1125538"/>
            <a:ext cx="7772400" cy="4114800"/>
          </a:xfrm>
        </p:spPr>
        <p:txBody>
          <a:bodyPr/>
          <a:lstStyle/>
          <a:p>
            <a:pPr>
              <a:lnSpc>
                <a:spcPct val="90000"/>
              </a:lnSpc>
            </a:pPr>
            <a:r>
              <a:rPr lang="zh-CN" altLang="en-US" sz="3600" dirty="0">
                <a:ea typeface="华文行楷" panose="02010800040101010101" pitchFamily="2" charset="-122"/>
              </a:rPr>
              <a:t>综合举例</a:t>
            </a:r>
            <a:endParaRPr lang="zh-CN" altLang="en-US" sz="3600" dirty="0">
              <a:ea typeface="华文行楷" panose="02010800040101010101" pitchFamily="2" charset="-122"/>
            </a:endParaRPr>
          </a:p>
          <a:p>
            <a:pPr lvl="1">
              <a:lnSpc>
                <a:spcPct val="150000"/>
              </a:lnSpc>
            </a:pPr>
            <a:r>
              <a:rPr lang="zh-CN" altLang="en-US" dirty="0">
                <a:latin typeface="宋体" panose="02010600030101010101" pitchFamily="2" charset="-122"/>
              </a:rPr>
              <a:t>关键字序列(46,15,20,35,28,58,18,50,54),构造平衡二叉排序树</a:t>
            </a:r>
            <a:endParaRPr lang="zh-CN" altLang="en-US" dirty="0">
              <a:latin typeface="宋体" panose="02010600030101010101" pitchFamily="2" charset="-122"/>
            </a:endParaRPr>
          </a:p>
          <a:p>
            <a:pPr marL="0" indent="0">
              <a:buNone/>
            </a:pPr>
            <a:endParaRPr lang="zh-CN" altLang="en-US" dirty="0"/>
          </a:p>
        </p:txBody>
      </p:sp>
      <p:sp>
        <p:nvSpPr>
          <p:cNvPr id="97284" name="灯片编号占位符 4"/>
          <p:cNvSpPr>
            <a:spLocks noGrp="1"/>
          </p:cNvSpPr>
          <p:nvPr>
            <p:ph type="sldNum" sz="quarter" idx="12"/>
          </p:nvPr>
        </p:nvSpPr>
        <p:spPr>
          <a:xfrm>
            <a:off x="5832475" y="6642100"/>
            <a:ext cx="3311525" cy="215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fld id="{CF908F93-F2E3-454F-A5E3-CA4BCCD264B2}" type="slidenum">
              <a:rPr lang="ko-KR" altLang="en-US" sz="1200" b="0">
                <a:solidFill>
                  <a:srgbClr val="16297A"/>
                </a:solidFill>
                <a:latin typeface="Verdana" panose="020B0604030504040204" pitchFamily="34" charset="0"/>
              </a:rPr>
            </a:fld>
            <a:endParaRPr lang="en-US" altLang="ko-KR" sz="1200" b="0">
              <a:solidFill>
                <a:srgbClr val="16297A"/>
              </a:solidFill>
              <a:latin typeface="Verdana" panose="020B0604030504040204" pitchFamily="34" charset="0"/>
            </a:endParaRPr>
          </a:p>
        </p:txBody>
      </p:sp>
      <p:sp>
        <p:nvSpPr>
          <p:cNvPr id="2" name="椭圆 1"/>
          <p:cNvSpPr/>
          <p:nvPr/>
        </p:nvSpPr>
        <p:spPr>
          <a:xfrm>
            <a:off x="5738995" y="3140968"/>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35</a:t>
            </a:r>
            <a:endParaRPr lang="zh-CN" altLang="en-US" sz="2000" dirty="0">
              <a:solidFill>
                <a:schemeClr val="tx2"/>
              </a:solidFill>
            </a:endParaRPr>
          </a:p>
        </p:txBody>
      </p:sp>
      <p:sp>
        <p:nvSpPr>
          <p:cNvPr id="6" name="椭圆 5"/>
          <p:cNvSpPr/>
          <p:nvPr/>
        </p:nvSpPr>
        <p:spPr>
          <a:xfrm>
            <a:off x="4584405" y="4066946"/>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20</a:t>
            </a:r>
            <a:endParaRPr lang="zh-CN" altLang="en-US" sz="2000" dirty="0">
              <a:solidFill>
                <a:schemeClr val="tx2"/>
              </a:solidFill>
            </a:endParaRPr>
          </a:p>
        </p:txBody>
      </p:sp>
      <p:sp>
        <p:nvSpPr>
          <p:cNvPr id="7" name="椭圆 6"/>
          <p:cNvSpPr/>
          <p:nvPr/>
        </p:nvSpPr>
        <p:spPr>
          <a:xfrm>
            <a:off x="6945698" y="4047897"/>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50</a:t>
            </a:r>
            <a:endParaRPr lang="zh-CN" altLang="en-US" sz="2000" dirty="0">
              <a:solidFill>
                <a:schemeClr val="tx2"/>
              </a:solidFill>
            </a:endParaRPr>
          </a:p>
        </p:txBody>
      </p:sp>
      <p:sp>
        <p:nvSpPr>
          <p:cNvPr id="8" name="椭圆 7"/>
          <p:cNvSpPr/>
          <p:nvPr/>
        </p:nvSpPr>
        <p:spPr>
          <a:xfrm>
            <a:off x="3707904" y="4808290"/>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15</a:t>
            </a:r>
            <a:endParaRPr lang="zh-CN" altLang="en-US" sz="2000" dirty="0">
              <a:solidFill>
                <a:schemeClr val="tx2"/>
              </a:solidFill>
            </a:endParaRPr>
          </a:p>
        </p:txBody>
      </p:sp>
      <p:sp>
        <p:nvSpPr>
          <p:cNvPr id="9" name="椭圆 8"/>
          <p:cNvSpPr/>
          <p:nvPr/>
        </p:nvSpPr>
        <p:spPr>
          <a:xfrm>
            <a:off x="5396160" y="4830762"/>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28</a:t>
            </a:r>
            <a:endParaRPr lang="zh-CN" altLang="en-US" sz="2000" dirty="0">
              <a:solidFill>
                <a:schemeClr val="tx2"/>
              </a:solidFill>
            </a:endParaRPr>
          </a:p>
        </p:txBody>
      </p:sp>
      <p:sp>
        <p:nvSpPr>
          <p:cNvPr id="10" name="椭圆 9"/>
          <p:cNvSpPr/>
          <p:nvPr/>
        </p:nvSpPr>
        <p:spPr>
          <a:xfrm>
            <a:off x="6244269" y="4812017"/>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46</a:t>
            </a:r>
            <a:endParaRPr lang="zh-CN" altLang="en-US" sz="2000" dirty="0">
              <a:solidFill>
                <a:schemeClr val="tx2"/>
              </a:solidFill>
            </a:endParaRPr>
          </a:p>
        </p:txBody>
      </p:sp>
      <p:sp>
        <p:nvSpPr>
          <p:cNvPr id="11" name="椭圆 10"/>
          <p:cNvSpPr/>
          <p:nvPr/>
        </p:nvSpPr>
        <p:spPr>
          <a:xfrm>
            <a:off x="7739980" y="4808290"/>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58</a:t>
            </a:r>
            <a:endParaRPr lang="zh-CN" altLang="en-US" sz="2000" dirty="0">
              <a:solidFill>
                <a:schemeClr val="tx2"/>
              </a:solidFill>
            </a:endParaRPr>
          </a:p>
        </p:txBody>
      </p:sp>
      <p:sp>
        <p:nvSpPr>
          <p:cNvPr id="12" name="椭圆 11"/>
          <p:cNvSpPr/>
          <p:nvPr/>
        </p:nvSpPr>
        <p:spPr>
          <a:xfrm>
            <a:off x="4546070" y="5735025"/>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18</a:t>
            </a:r>
            <a:endParaRPr lang="zh-CN" altLang="en-US" sz="2000" dirty="0">
              <a:solidFill>
                <a:schemeClr val="tx2"/>
              </a:solidFill>
            </a:endParaRPr>
          </a:p>
        </p:txBody>
      </p:sp>
      <p:sp>
        <p:nvSpPr>
          <p:cNvPr id="13" name="椭圆 12"/>
          <p:cNvSpPr/>
          <p:nvPr/>
        </p:nvSpPr>
        <p:spPr>
          <a:xfrm>
            <a:off x="6867540" y="5756740"/>
            <a:ext cx="620697" cy="576064"/>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2"/>
                </a:solidFill>
              </a:rPr>
              <a:t>54</a:t>
            </a:r>
            <a:endParaRPr lang="zh-CN" altLang="en-US" sz="2000" dirty="0">
              <a:solidFill>
                <a:schemeClr val="tx2"/>
              </a:solidFill>
            </a:endParaRPr>
          </a:p>
        </p:txBody>
      </p:sp>
      <p:cxnSp>
        <p:nvCxnSpPr>
          <p:cNvPr id="4" name="直接箭头连接符 3"/>
          <p:cNvCxnSpPr>
            <a:stCxn id="2" idx="3"/>
            <a:endCxn id="6" idx="7"/>
          </p:cNvCxnSpPr>
          <p:nvPr/>
        </p:nvCxnSpPr>
        <p:spPr>
          <a:xfrm flipH="1">
            <a:off x="5114203" y="3632669"/>
            <a:ext cx="715691" cy="518640"/>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6" idx="3"/>
            <a:endCxn id="8" idx="7"/>
          </p:cNvCxnSpPr>
          <p:nvPr/>
        </p:nvCxnSpPr>
        <p:spPr>
          <a:xfrm flipH="1">
            <a:off x="4237702" y="4558647"/>
            <a:ext cx="437602" cy="334006"/>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7" idx="1"/>
            <a:endCxn id="2" idx="5"/>
          </p:cNvCxnSpPr>
          <p:nvPr/>
        </p:nvCxnSpPr>
        <p:spPr>
          <a:xfrm flipH="1" flipV="1">
            <a:off x="6268793" y="3632669"/>
            <a:ext cx="767804" cy="499591"/>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9" idx="1"/>
            <a:endCxn id="6" idx="5"/>
          </p:cNvCxnSpPr>
          <p:nvPr/>
        </p:nvCxnSpPr>
        <p:spPr>
          <a:xfrm flipH="1" flipV="1">
            <a:off x="5114203" y="4558647"/>
            <a:ext cx="372856" cy="356478"/>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0" idx="7"/>
            <a:endCxn id="7" idx="3"/>
          </p:cNvCxnSpPr>
          <p:nvPr/>
        </p:nvCxnSpPr>
        <p:spPr>
          <a:xfrm flipV="1">
            <a:off x="6774067" y="4539598"/>
            <a:ext cx="262530" cy="356782"/>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1" idx="1"/>
            <a:endCxn id="7" idx="5"/>
          </p:cNvCxnSpPr>
          <p:nvPr/>
        </p:nvCxnSpPr>
        <p:spPr>
          <a:xfrm flipH="1" flipV="1">
            <a:off x="7475496" y="4539598"/>
            <a:ext cx="355383" cy="353055"/>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13" idx="7"/>
            <a:endCxn id="11" idx="3"/>
          </p:cNvCxnSpPr>
          <p:nvPr/>
        </p:nvCxnSpPr>
        <p:spPr>
          <a:xfrm flipV="1">
            <a:off x="7397338" y="5299991"/>
            <a:ext cx="433541" cy="541112"/>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12" idx="1"/>
            <a:endCxn id="8" idx="5"/>
          </p:cNvCxnSpPr>
          <p:nvPr/>
        </p:nvCxnSpPr>
        <p:spPr>
          <a:xfrm flipH="1" flipV="1">
            <a:off x="4237702" y="5299991"/>
            <a:ext cx="399267" cy="519397"/>
          </a:xfrm>
          <a:prstGeom prst="straightConnector1">
            <a:avLst/>
          </a:prstGeom>
          <a:ln w="15875">
            <a:solidFill>
              <a:schemeClr val="bg2"/>
            </a:solidFill>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1028"/>
          <p:cNvSpPr txBox="1">
            <a:spLocks noChangeArrowheads="1"/>
          </p:cNvSpPr>
          <p:nvPr/>
        </p:nvSpPr>
        <p:spPr bwMode="auto">
          <a:xfrm>
            <a:off x="1043608" y="1105312"/>
            <a:ext cx="3733800"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dirty="0">
                <a:solidFill>
                  <a:srgbClr val="3333CC"/>
                </a:solidFill>
              </a:rPr>
              <a:t>补充内容：</a:t>
            </a:r>
            <a:r>
              <a:rPr lang="en-US" altLang="zh-CN" dirty="0">
                <a:solidFill>
                  <a:srgbClr val="3333CC"/>
                </a:solidFill>
              </a:rPr>
              <a:t>  B - </a:t>
            </a:r>
            <a:r>
              <a:rPr lang="zh-CN" altLang="en-US" dirty="0">
                <a:solidFill>
                  <a:srgbClr val="3333CC"/>
                </a:solidFill>
              </a:rPr>
              <a:t>树</a:t>
            </a:r>
            <a:endParaRPr lang="en-US" altLang="zh-CN" dirty="0">
              <a:solidFill>
                <a:srgbClr val="3333CC"/>
              </a:solidFill>
            </a:endParaRPr>
          </a:p>
        </p:txBody>
      </p:sp>
      <p:sp>
        <p:nvSpPr>
          <p:cNvPr id="134147" name="Rectangle 6"/>
          <p:cNvSpPr>
            <a:spLocks noChangeArrowheads="1"/>
          </p:cNvSpPr>
          <p:nvPr/>
        </p:nvSpPr>
        <p:spPr bwMode="auto">
          <a:xfrm>
            <a:off x="250825" y="1943100"/>
            <a:ext cx="8686800" cy="3145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lnSpc>
                <a:spcPct val="120000"/>
              </a:lnSpc>
              <a:defRPr/>
            </a:pPr>
            <a:r>
              <a:rPr lang="en-US" altLang="zh-CN" sz="2800" b="1" i="1" dirty="0">
                <a:solidFill>
                  <a:srgbClr val="FF3300"/>
                </a:solidFill>
              </a:rPr>
              <a:t>m</a:t>
            </a:r>
            <a:r>
              <a:rPr lang="zh-CN" altLang="en-US" sz="2800" b="1" dirty="0">
                <a:solidFill>
                  <a:srgbClr val="FF3300"/>
                </a:solidFill>
              </a:rPr>
              <a:t>阶</a:t>
            </a:r>
            <a:r>
              <a:rPr lang="en-US" altLang="zh-CN" sz="2800" b="1" dirty="0">
                <a:solidFill>
                  <a:srgbClr val="FF3300"/>
                </a:solidFill>
              </a:rPr>
              <a:t>B - </a:t>
            </a:r>
            <a:r>
              <a:rPr lang="zh-CN" altLang="en-US" sz="2800" b="1" dirty="0">
                <a:solidFill>
                  <a:srgbClr val="FF3300"/>
                </a:solidFill>
              </a:rPr>
              <a:t>树：</a:t>
            </a:r>
            <a:r>
              <a:rPr lang="zh-CN" altLang="en-US" sz="2800" b="1" dirty="0">
                <a:solidFill>
                  <a:schemeClr val="accent1">
                    <a:lumMod val="50000"/>
                  </a:schemeClr>
                </a:solidFill>
              </a:rPr>
              <a:t>是一种</a:t>
            </a:r>
            <a:r>
              <a:rPr lang="zh-CN" altLang="en-US" sz="2800" b="1" dirty="0">
                <a:solidFill>
                  <a:srgbClr val="FF0000"/>
                </a:solidFill>
              </a:rPr>
              <a:t>平衡</a:t>
            </a:r>
            <a:r>
              <a:rPr lang="zh-CN" altLang="en-US" sz="2800" b="1" dirty="0">
                <a:solidFill>
                  <a:schemeClr val="accent1">
                    <a:lumMod val="50000"/>
                  </a:schemeClr>
                </a:solidFill>
              </a:rPr>
              <a:t>的</a:t>
            </a:r>
            <a:r>
              <a:rPr lang="zh-CN" altLang="en-US" sz="2800" b="1" dirty="0">
                <a:solidFill>
                  <a:srgbClr val="FF0000"/>
                </a:solidFill>
              </a:rPr>
              <a:t>多路</a:t>
            </a:r>
            <a:r>
              <a:rPr lang="zh-CN" altLang="en-US" sz="2800" b="1" dirty="0">
                <a:solidFill>
                  <a:schemeClr val="accent1">
                    <a:lumMod val="50000"/>
                  </a:schemeClr>
                </a:solidFill>
              </a:rPr>
              <a:t> </a:t>
            </a:r>
            <a:r>
              <a:rPr lang="zh-CN" altLang="en-US" sz="2800" b="1" dirty="0">
                <a:solidFill>
                  <a:srgbClr val="FF0000"/>
                </a:solidFill>
              </a:rPr>
              <a:t>查找</a:t>
            </a:r>
            <a:r>
              <a:rPr lang="zh-CN" altLang="en-US" sz="2800" b="1" dirty="0">
                <a:solidFill>
                  <a:schemeClr val="accent1">
                    <a:lumMod val="50000"/>
                  </a:schemeClr>
                </a:solidFill>
              </a:rPr>
              <a:t> 树，</a:t>
            </a:r>
            <a:r>
              <a:rPr lang="zh-CN" altLang="en-US" sz="2800" b="1" dirty="0">
                <a:solidFill>
                  <a:srgbClr val="000000"/>
                </a:solidFill>
              </a:rPr>
              <a:t>满足下列特性：</a:t>
            </a:r>
            <a:endParaRPr lang="zh-CN" altLang="en-US" sz="2800" b="1" dirty="0">
              <a:solidFill>
                <a:srgbClr val="000000"/>
              </a:solidFill>
            </a:endParaRPr>
          </a:p>
          <a:p>
            <a:pPr eaLnBrk="1" hangingPunct="1">
              <a:lnSpc>
                <a:spcPct val="120000"/>
              </a:lnSpc>
              <a:defRPr/>
            </a:pPr>
            <a:r>
              <a:rPr lang="zh-CN" altLang="en-US" sz="2800" b="1" dirty="0">
                <a:solidFill>
                  <a:srgbClr val="000000"/>
                </a:solidFill>
              </a:rPr>
              <a:t>⑴ 所有叶子结点都在同一层上，并且不带信息，叶子的双亲称为终端结点。</a:t>
            </a:r>
            <a:endParaRPr lang="zh-CN" altLang="en-US" sz="2800" b="1" dirty="0">
              <a:solidFill>
                <a:srgbClr val="000000"/>
              </a:solidFill>
            </a:endParaRPr>
          </a:p>
          <a:p>
            <a:pPr eaLnBrk="1" hangingPunct="1">
              <a:lnSpc>
                <a:spcPct val="120000"/>
              </a:lnSpc>
              <a:defRPr/>
            </a:pPr>
            <a:r>
              <a:rPr lang="zh-CN" altLang="en-US" sz="2800" b="1" dirty="0">
                <a:solidFill>
                  <a:srgbClr val="000000"/>
                </a:solidFill>
              </a:rPr>
              <a:t>⑵ 树中每个结点</a:t>
            </a:r>
            <a:r>
              <a:rPr lang="zh-CN" altLang="en-US" sz="2800" b="1" dirty="0">
                <a:solidFill>
                  <a:srgbClr val="FF0000"/>
                </a:solidFill>
              </a:rPr>
              <a:t>至多有</a:t>
            </a:r>
            <a:r>
              <a:rPr lang="en-US" altLang="zh-CN" sz="2800" b="1" i="1" dirty="0">
                <a:solidFill>
                  <a:srgbClr val="FF0000"/>
                </a:solidFill>
              </a:rPr>
              <a:t>m</a:t>
            </a:r>
            <a:r>
              <a:rPr lang="zh-CN" altLang="en-US" sz="2800" b="1" dirty="0">
                <a:solidFill>
                  <a:srgbClr val="FF0000"/>
                </a:solidFill>
              </a:rPr>
              <a:t>棵子树</a:t>
            </a:r>
            <a:r>
              <a:rPr lang="zh-CN" altLang="en-US" sz="2800" b="1" dirty="0">
                <a:solidFill>
                  <a:srgbClr val="000000"/>
                </a:solidFill>
              </a:rPr>
              <a:t>；</a:t>
            </a:r>
            <a:endParaRPr lang="zh-CN" altLang="en-US" sz="2800" b="1" dirty="0">
              <a:solidFill>
                <a:srgbClr val="000000"/>
              </a:solidFill>
            </a:endParaRPr>
          </a:p>
          <a:p>
            <a:pPr eaLnBrk="1" hangingPunct="1">
              <a:lnSpc>
                <a:spcPct val="120000"/>
              </a:lnSpc>
              <a:defRPr/>
            </a:pPr>
            <a:r>
              <a:rPr lang="zh-CN" altLang="en-US" sz="2800" b="1" dirty="0">
                <a:solidFill>
                  <a:srgbClr val="000000"/>
                </a:solidFill>
              </a:rPr>
              <a:t>⑶ 若根结点不是终端结点，则至少有两棵子树；</a:t>
            </a:r>
            <a:endParaRPr lang="zh-CN" altLang="en-US" sz="2800" b="1" dirty="0">
              <a:solidFill>
                <a:srgbClr val="000000"/>
              </a:solidFill>
            </a:endParaRPr>
          </a:p>
          <a:p>
            <a:pPr eaLnBrk="1" hangingPunct="1">
              <a:lnSpc>
                <a:spcPct val="120000"/>
              </a:lnSpc>
              <a:defRPr/>
            </a:pPr>
            <a:r>
              <a:rPr lang="zh-CN" altLang="en-US" sz="2800" b="1" dirty="0">
                <a:solidFill>
                  <a:srgbClr val="000000"/>
                </a:solidFill>
              </a:rPr>
              <a:t>⑷ 除根结点外，其他非终端结点至少有</a:t>
            </a:r>
            <a:r>
              <a:rPr lang="zh-CN" altLang="en-US" b="1" dirty="0">
                <a:solidFill>
                  <a:srgbClr val="000000"/>
                </a:solidFill>
                <a:sym typeface="Symbol" panose="05050102010706020507" pitchFamily="18" charset="2"/>
              </a:rPr>
              <a:t></a:t>
            </a:r>
            <a:r>
              <a:rPr lang="en-US" altLang="zh-CN" sz="2800" b="1" i="1" dirty="0">
                <a:solidFill>
                  <a:srgbClr val="000000"/>
                </a:solidFill>
              </a:rPr>
              <a:t>m/</a:t>
            </a:r>
            <a:r>
              <a:rPr lang="en-US" altLang="zh-CN" sz="2800" b="1" dirty="0">
                <a:solidFill>
                  <a:srgbClr val="000000"/>
                </a:solidFill>
              </a:rPr>
              <a:t>2</a:t>
            </a:r>
            <a:r>
              <a:rPr lang="en-US" altLang="zh-CN" b="1" dirty="0">
                <a:solidFill>
                  <a:srgbClr val="000000"/>
                </a:solidFill>
                <a:sym typeface="Symbol" panose="05050102010706020507" pitchFamily="18" charset="2"/>
              </a:rPr>
              <a:t></a:t>
            </a:r>
            <a:r>
              <a:rPr lang="en-US" altLang="zh-CN" sz="2800" b="1" dirty="0">
                <a:solidFill>
                  <a:srgbClr val="000000"/>
                </a:solidFill>
              </a:rPr>
              <a:t> </a:t>
            </a:r>
            <a:r>
              <a:rPr lang="zh-CN" altLang="en-US" sz="2800" b="1" dirty="0">
                <a:solidFill>
                  <a:srgbClr val="000000"/>
                </a:solidFill>
              </a:rPr>
              <a:t>棵子树；</a:t>
            </a:r>
            <a:endParaRPr lang="zh-CN" altLang="en-US" sz="2800" b="1" dirty="0">
              <a:solidFill>
                <a:srgbClr val="000000"/>
              </a:solidFill>
            </a:endParaRPr>
          </a:p>
        </p:txBody>
      </p:sp>
      <p:sp>
        <p:nvSpPr>
          <p:cNvPr id="98308" name="Rectangle 2"/>
          <p:cNvSpPr txBox="1">
            <a:spLocks noChangeArrowheads="1"/>
          </p:cNvSpPr>
          <p:nvPr/>
        </p:nvSpPr>
        <p:spPr bwMode="gray">
          <a:xfrm>
            <a:off x="1295400" y="82550"/>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3600">
                <a:solidFill>
                  <a:schemeClr val="bg1"/>
                </a:solidFill>
                <a:latin typeface="Verdana" panose="020B0604030504040204" pitchFamily="34" charset="0"/>
                <a:ea typeface="楷体_GB2312"/>
                <a:cs typeface="楷体_GB2312"/>
              </a:rPr>
              <a:t>8.2   </a:t>
            </a:r>
            <a:r>
              <a:rPr lang="zh-CN" altLang="en-US" sz="3600">
                <a:solidFill>
                  <a:schemeClr val="bg1"/>
                </a:solidFill>
                <a:latin typeface="Verdana" panose="020B0604030504040204" pitchFamily="34" charset="0"/>
                <a:ea typeface="楷体_GB2312"/>
                <a:cs typeface="楷体_GB2312"/>
              </a:rPr>
              <a:t>动态查找表</a:t>
            </a:r>
            <a:endParaRPr lang="zh-CN" altLang="en-US" sz="3600">
              <a:solidFill>
                <a:schemeClr val="bg1"/>
              </a:solidFill>
              <a:latin typeface="Verdana" panose="020B0604030504040204" pitchFamily="34" charset="0"/>
              <a:ea typeface="楷体_GB2312"/>
              <a:cs typeface="楷体_GB2312"/>
            </a:endParaRPr>
          </a:p>
        </p:txBody>
      </p:sp>
      <p:sp>
        <p:nvSpPr>
          <p:cNvPr id="98309" name="灯片编号占位符 4"/>
          <p:cNvSpPr>
            <a:spLocks noGrp="1"/>
          </p:cNvSpPr>
          <p:nvPr>
            <p:ph type="sldNum" sz="quarter" idx="12"/>
          </p:nvPr>
        </p:nvSpPr>
        <p:spPr>
          <a:xfrm>
            <a:off x="5832475" y="6642100"/>
            <a:ext cx="3311525" cy="215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fld id="{43857377-B43E-4E62-8D67-87C63D22B89F}" type="slidenum">
              <a:rPr lang="ko-KR" altLang="en-US" sz="1200" b="0">
                <a:solidFill>
                  <a:srgbClr val="16297A"/>
                </a:solidFill>
                <a:latin typeface="Verdana" panose="020B0604030504040204" pitchFamily="34" charset="0"/>
              </a:rPr>
            </a:fld>
            <a:endParaRPr lang="en-US" altLang="ko-KR" sz="1200" b="0">
              <a:solidFill>
                <a:srgbClr val="16297A"/>
              </a:solidFill>
              <a:latin typeface="Verdana" panose="020B0604030504040204" pitchFamily="3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1028"/>
          <p:cNvSpPr txBox="1">
            <a:spLocks noChangeArrowheads="1"/>
          </p:cNvSpPr>
          <p:nvPr/>
        </p:nvSpPr>
        <p:spPr bwMode="auto">
          <a:xfrm>
            <a:off x="1015361" y="1096420"/>
            <a:ext cx="3733800"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dirty="0">
                <a:solidFill>
                  <a:srgbClr val="3333CC"/>
                </a:solidFill>
              </a:rPr>
              <a:t>补充内容：</a:t>
            </a:r>
            <a:r>
              <a:rPr lang="en-US" altLang="zh-CN" dirty="0">
                <a:solidFill>
                  <a:srgbClr val="3333CC"/>
                </a:solidFill>
              </a:rPr>
              <a:t>  B - </a:t>
            </a:r>
            <a:r>
              <a:rPr lang="zh-CN" altLang="en-US" dirty="0">
                <a:solidFill>
                  <a:srgbClr val="3333CC"/>
                </a:solidFill>
              </a:rPr>
              <a:t>树</a:t>
            </a:r>
            <a:endParaRPr lang="en-US" altLang="zh-CN" dirty="0">
              <a:solidFill>
                <a:srgbClr val="3333CC"/>
              </a:solidFill>
            </a:endParaRPr>
          </a:p>
        </p:txBody>
      </p:sp>
      <p:sp>
        <p:nvSpPr>
          <p:cNvPr id="98308" name="Rectangle 2"/>
          <p:cNvSpPr txBox="1">
            <a:spLocks noChangeArrowheads="1"/>
          </p:cNvSpPr>
          <p:nvPr/>
        </p:nvSpPr>
        <p:spPr bwMode="gray">
          <a:xfrm>
            <a:off x="1295400" y="82550"/>
            <a:ext cx="784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3600">
                <a:solidFill>
                  <a:schemeClr val="bg1"/>
                </a:solidFill>
                <a:latin typeface="Verdana" panose="020B0604030504040204" pitchFamily="34" charset="0"/>
                <a:ea typeface="楷体_GB2312"/>
                <a:cs typeface="楷体_GB2312"/>
              </a:rPr>
              <a:t>8.2   </a:t>
            </a:r>
            <a:r>
              <a:rPr lang="zh-CN" altLang="en-US" sz="3600">
                <a:solidFill>
                  <a:schemeClr val="bg1"/>
                </a:solidFill>
                <a:latin typeface="Verdana" panose="020B0604030504040204" pitchFamily="34" charset="0"/>
                <a:ea typeface="楷体_GB2312"/>
                <a:cs typeface="楷体_GB2312"/>
              </a:rPr>
              <a:t>动态查找表</a:t>
            </a:r>
            <a:endParaRPr lang="zh-CN" altLang="en-US" sz="3600">
              <a:solidFill>
                <a:schemeClr val="bg1"/>
              </a:solidFill>
              <a:latin typeface="Verdana" panose="020B0604030504040204" pitchFamily="34" charset="0"/>
              <a:ea typeface="楷体_GB2312"/>
              <a:cs typeface="楷体_GB2312"/>
            </a:endParaRPr>
          </a:p>
        </p:txBody>
      </p:sp>
      <p:sp>
        <p:nvSpPr>
          <p:cNvPr id="98309" name="灯片编号占位符 4"/>
          <p:cNvSpPr>
            <a:spLocks noGrp="1"/>
          </p:cNvSpPr>
          <p:nvPr>
            <p:ph type="sldNum" sz="quarter" idx="12"/>
          </p:nvPr>
        </p:nvSpPr>
        <p:spPr>
          <a:xfrm>
            <a:off x="5832475" y="6642100"/>
            <a:ext cx="3311525" cy="215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fld id="{43857377-B43E-4E62-8D67-87C63D22B89F}" type="slidenum">
              <a:rPr lang="ko-KR" altLang="en-US" sz="1200" b="0">
                <a:solidFill>
                  <a:srgbClr val="16297A"/>
                </a:solidFill>
                <a:latin typeface="Verdana" panose="020B0604030504040204" pitchFamily="34" charset="0"/>
              </a:rPr>
            </a:fld>
            <a:endParaRPr lang="en-US" altLang="ko-KR" sz="1200" b="0">
              <a:solidFill>
                <a:srgbClr val="16297A"/>
              </a:solidFill>
              <a:latin typeface="Verdana" panose="020B0604030504040204" pitchFamily="34" charset="0"/>
            </a:endParaRPr>
          </a:p>
        </p:txBody>
      </p:sp>
      <p:sp>
        <p:nvSpPr>
          <p:cNvPr id="6" name="矩形 1"/>
          <p:cNvSpPr>
            <a:spLocks noChangeArrowheads="1"/>
          </p:cNvSpPr>
          <p:nvPr/>
        </p:nvSpPr>
        <p:spPr bwMode="auto">
          <a:xfrm>
            <a:off x="1079612" y="3303404"/>
            <a:ext cx="6984776" cy="62671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chemeClr val="folHlink"/>
              </a:buClr>
              <a:buSzPct val="80000"/>
              <a:buFont typeface="Wingdings" panose="05000000000000000000" pitchFamily="2" charset="2"/>
              <a:buAutoNum type="arabicPeriod"/>
              <a:defRPr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AutoNum type="circleNumDbPlain"/>
              <a:defRPr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buClrTx/>
              <a:buSzTx/>
              <a:buFontTx/>
              <a:buNone/>
            </a:pPr>
            <a:r>
              <a:rPr lang="zh-CN" altLang="en-US" dirty="0">
                <a:solidFill>
                  <a:schemeClr val="tx1"/>
                </a:solidFill>
              </a:rPr>
              <a:t>（</a:t>
            </a:r>
            <a:r>
              <a:rPr lang="en-US" altLang="zh-CN" i="1" dirty="0">
                <a:solidFill>
                  <a:schemeClr val="tx1"/>
                </a:solidFill>
              </a:rPr>
              <a:t>n</a:t>
            </a:r>
            <a:r>
              <a:rPr lang="en-US" altLang="zh-CN" dirty="0">
                <a:solidFill>
                  <a:schemeClr val="tx1"/>
                </a:solidFill>
              </a:rPr>
              <a:t>，</a:t>
            </a:r>
            <a:r>
              <a:rPr lang="en-US" altLang="zh-CN" i="1" dirty="0">
                <a:solidFill>
                  <a:schemeClr val="tx1"/>
                </a:solidFill>
              </a:rPr>
              <a:t>A</a:t>
            </a:r>
            <a:r>
              <a:rPr lang="en-US" altLang="zh-CN" baseline="-30000" dirty="0">
                <a:solidFill>
                  <a:schemeClr val="tx1"/>
                </a:solidFill>
              </a:rPr>
              <a:t>0</a:t>
            </a:r>
            <a:r>
              <a:rPr lang="en-US" altLang="zh-CN" dirty="0">
                <a:solidFill>
                  <a:schemeClr val="tx1"/>
                </a:solidFill>
              </a:rPr>
              <a:t>，</a:t>
            </a:r>
            <a:r>
              <a:rPr lang="en-US" altLang="zh-CN" i="1" dirty="0">
                <a:solidFill>
                  <a:srgbClr val="FF0000"/>
                </a:solidFill>
              </a:rPr>
              <a:t>K</a:t>
            </a:r>
            <a:r>
              <a:rPr lang="en-US" altLang="zh-CN" baseline="-30000" dirty="0">
                <a:solidFill>
                  <a:srgbClr val="FF0000"/>
                </a:solidFill>
              </a:rPr>
              <a:t>1</a:t>
            </a:r>
            <a:r>
              <a:rPr lang="en-US" altLang="zh-CN" dirty="0">
                <a:solidFill>
                  <a:schemeClr val="tx1"/>
                </a:solidFill>
              </a:rPr>
              <a:t>，</a:t>
            </a:r>
            <a:r>
              <a:rPr lang="en-US" altLang="zh-CN" i="1" dirty="0">
                <a:solidFill>
                  <a:schemeClr val="tx1"/>
                </a:solidFill>
              </a:rPr>
              <a:t>A</a:t>
            </a:r>
            <a:r>
              <a:rPr lang="en-US" altLang="zh-CN" baseline="-30000" dirty="0">
                <a:solidFill>
                  <a:schemeClr val="tx1"/>
                </a:solidFill>
              </a:rPr>
              <a:t>1</a:t>
            </a:r>
            <a:r>
              <a:rPr lang="en-US" altLang="zh-CN" dirty="0">
                <a:solidFill>
                  <a:schemeClr val="tx1"/>
                </a:solidFill>
              </a:rPr>
              <a:t>，</a:t>
            </a:r>
            <a:r>
              <a:rPr lang="en-US" altLang="zh-CN" i="1" dirty="0">
                <a:solidFill>
                  <a:srgbClr val="FF0000"/>
                </a:solidFill>
              </a:rPr>
              <a:t>K</a:t>
            </a:r>
            <a:r>
              <a:rPr lang="en-US" altLang="zh-CN" baseline="-30000" dirty="0">
                <a:solidFill>
                  <a:srgbClr val="FF0000"/>
                </a:solidFill>
              </a:rPr>
              <a:t>2</a:t>
            </a:r>
            <a:r>
              <a:rPr lang="en-US" altLang="zh-CN" dirty="0">
                <a:solidFill>
                  <a:schemeClr val="tx1"/>
                </a:solidFill>
              </a:rPr>
              <a:t>，…，</a:t>
            </a:r>
            <a:r>
              <a:rPr lang="en-US" altLang="zh-CN" i="1" dirty="0" err="1">
                <a:solidFill>
                  <a:srgbClr val="FF0000"/>
                </a:solidFill>
              </a:rPr>
              <a:t>K</a:t>
            </a:r>
            <a:r>
              <a:rPr lang="en-US" altLang="zh-CN" i="1" baseline="-30000" dirty="0" err="1">
                <a:solidFill>
                  <a:srgbClr val="FF0000"/>
                </a:solidFill>
              </a:rPr>
              <a:t>n</a:t>
            </a:r>
            <a:r>
              <a:rPr lang="en-US" altLang="zh-CN" dirty="0" err="1">
                <a:solidFill>
                  <a:schemeClr val="tx1"/>
                </a:solidFill>
              </a:rPr>
              <a:t>，</a:t>
            </a:r>
            <a:r>
              <a:rPr lang="en-US" altLang="zh-CN" i="1" dirty="0" err="1">
                <a:solidFill>
                  <a:schemeClr val="tx1"/>
                </a:solidFill>
              </a:rPr>
              <a:t>A</a:t>
            </a:r>
            <a:r>
              <a:rPr lang="en-US" altLang="zh-CN" i="1" baseline="-30000" dirty="0" err="1">
                <a:solidFill>
                  <a:schemeClr val="tx1"/>
                </a:solidFill>
              </a:rPr>
              <a:t>n</a:t>
            </a:r>
            <a:r>
              <a:rPr lang="en-US" altLang="zh-CN" dirty="0">
                <a:solidFill>
                  <a:schemeClr val="tx1"/>
                </a:solidFill>
              </a:rPr>
              <a:t>）</a:t>
            </a:r>
            <a:endParaRPr lang="en-US" altLang="zh-CN" dirty="0">
              <a:solidFill>
                <a:schemeClr val="tx1"/>
              </a:solidFill>
            </a:endParaRPr>
          </a:p>
        </p:txBody>
      </p:sp>
      <p:sp>
        <p:nvSpPr>
          <p:cNvPr id="2" name="文本框 1"/>
          <p:cNvSpPr txBox="1"/>
          <p:nvPr/>
        </p:nvSpPr>
        <p:spPr>
          <a:xfrm>
            <a:off x="719283" y="2351673"/>
            <a:ext cx="7704855" cy="3539430"/>
          </a:xfrm>
          <a:prstGeom prst="rect">
            <a:avLst/>
          </a:prstGeom>
          <a:noFill/>
        </p:spPr>
        <p:txBody>
          <a:bodyPr wrap="square" rtlCol="0">
            <a:spAutoFit/>
          </a:bodyPr>
          <a:lstStyle/>
          <a:p>
            <a:r>
              <a:rPr lang="en-US" altLang="zh-CN" sz="3200" dirty="0"/>
              <a:t>B- </a:t>
            </a:r>
            <a:r>
              <a:rPr lang="zh-CN" altLang="en-US" sz="3200" dirty="0"/>
              <a:t>树结点的定义：</a:t>
            </a:r>
            <a:endParaRPr lang="en-US" altLang="zh-CN" sz="3200" dirty="0"/>
          </a:p>
          <a:p>
            <a:endParaRPr lang="en-US" altLang="zh-CN" sz="3200" dirty="0"/>
          </a:p>
          <a:p>
            <a:endParaRPr lang="en-US" altLang="zh-CN" sz="3200" dirty="0"/>
          </a:p>
          <a:p>
            <a:endParaRPr lang="en-US" altLang="zh-CN" sz="3200" dirty="0"/>
          </a:p>
          <a:p>
            <a:r>
              <a:rPr lang="en-US" altLang="zh-CN" sz="3200" dirty="0"/>
              <a:t>n</a:t>
            </a:r>
            <a:r>
              <a:rPr lang="zh-CN" altLang="en-US" sz="3200" dirty="0"/>
              <a:t>表示关键字的个数。</a:t>
            </a:r>
            <a:endParaRPr lang="en-US" altLang="zh-CN" sz="3200" dirty="0"/>
          </a:p>
          <a:p>
            <a:r>
              <a:rPr lang="en-US" altLang="zh-CN" sz="3200" dirty="0"/>
              <a:t>A</a:t>
            </a:r>
            <a:r>
              <a:rPr lang="en-US" altLang="zh-CN" sz="3200" baseline="-25000" dirty="0"/>
              <a:t>0</a:t>
            </a:r>
            <a:r>
              <a:rPr lang="en-US" altLang="zh-CN" sz="3200" dirty="0"/>
              <a:t>, A</a:t>
            </a:r>
            <a:r>
              <a:rPr lang="en-US" altLang="zh-CN" sz="3200" baseline="-25000" dirty="0"/>
              <a:t>1</a:t>
            </a:r>
            <a:r>
              <a:rPr lang="en-US" altLang="zh-CN" sz="3200" dirty="0"/>
              <a:t>, A</a:t>
            </a:r>
            <a:r>
              <a:rPr lang="en-US" altLang="zh-CN" sz="3200" baseline="-25000" dirty="0"/>
              <a:t>2</a:t>
            </a:r>
            <a:r>
              <a:rPr lang="en-US" altLang="zh-CN" sz="3200" dirty="0"/>
              <a:t>, A</a:t>
            </a:r>
            <a:r>
              <a:rPr lang="en-US" altLang="zh-CN" sz="3200" baseline="-25000" dirty="0"/>
              <a:t>3.</a:t>
            </a:r>
            <a:r>
              <a:rPr lang="zh-CN" altLang="en-US" sz="3200" baseline="-25000" dirty="0"/>
              <a:t>。。。</a:t>
            </a:r>
            <a:r>
              <a:rPr lang="zh-CN" altLang="en-US" sz="3200" dirty="0"/>
              <a:t>表示指向子树的指针。</a:t>
            </a:r>
            <a:endParaRPr lang="en-US" altLang="zh-CN" sz="3200" dirty="0"/>
          </a:p>
          <a:p>
            <a:r>
              <a:rPr lang="en-US" altLang="zh-CN" sz="3200" dirty="0"/>
              <a:t>K</a:t>
            </a:r>
            <a:r>
              <a:rPr lang="en-US" altLang="zh-CN" sz="3200" baseline="-25000" dirty="0"/>
              <a:t>1</a:t>
            </a:r>
            <a:r>
              <a:rPr lang="en-US" altLang="zh-CN" sz="3200" dirty="0"/>
              <a:t>, K</a:t>
            </a:r>
            <a:r>
              <a:rPr lang="en-US" altLang="zh-CN" sz="3200" baseline="-25000" dirty="0"/>
              <a:t>2</a:t>
            </a:r>
            <a:r>
              <a:rPr lang="en-US" altLang="zh-CN" sz="3200" dirty="0"/>
              <a:t>, K</a:t>
            </a:r>
            <a:r>
              <a:rPr lang="en-US" altLang="zh-CN" sz="3200" baseline="-25000" dirty="0"/>
              <a:t>3</a:t>
            </a:r>
            <a:r>
              <a:rPr lang="en-US" altLang="zh-CN" sz="3200" dirty="0"/>
              <a:t>, K</a:t>
            </a:r>
            <a:r>
              <a:rPr lang="en-US" altLang="zh-CN" sz="3200" baseline="-25000" dirty="0"/>
              <a:t>4</a:t>
            </a:r>
            <a:r>
              <a:rPr lang="zh-CN" altLang="en-US" sz="3200" baseline="-25000" dirty="0"/>
              <a:t>。。。</a:t>
            </a:r>
            <a:r>
              <a:rPr lang="zh-CN" altLang="en-US" sz="3200" dirty="0"/>
              <a:t>表示关键字。</a:t>
            </a:r>
            <a:endParaRPr lang="en-US" altLang="zh-CN" sz="3200" dirty="0"/>
          </a:p>
        </p:txBody>
      </p:sp>
    </p:spTree>
  </p:cSld>
  <p:clrMapOvr>
    <a:masterClrMapping/>
  </p:clrMapOvr>
</p:sld>
</file>

<file path=ppt/tags/tag1.xml><?xml version="1.0" encoding="utf-8"?>
<p:tagLst xmlns:p="http://schemas.openxmlformats.org/presentationml/2006/main">
  <p:tag name="KSO_WM_UNIT_TABLE_BEAUTIFY" val="smartTable{31dc45af-b226-4908-ba4e-753f005d3ec9}"/>
</p:tagLst>
</file>

<file path=ppt/theme/theme1.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宋体"/>
        <a:cs typeface=""/>
      </a:majorFont>
      <a:minorFont>
        <a:latin typeface="Comic Sans MS"/>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nchor="t">
        <a:spAutoFit/>
      </a:bodyPr>
      <a:lstStyle>
        <a:defPPr>
          <a:defRPr lang="en-US" altLang="zh-CN" dirty="0">
            <a:sym typeface="+mn-ea"/>
          </a:defRPr>
        </a:defPPr>
      </a:lstStyle>
    </a:tx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《数据结构(Java版)(第2版)》</Template>
  <TotalTime>0</TotalTime>
  <Words>19379</Words>
  <Application>WPS 演示</Application>
  <PresentationFormat>全屏显示(4:3)</PresentationFormat>
  <Paragraphs>1786</Paragraphs>
  <Slides>122</Slides>
  <Notes>43</Notes>
  <HiddenSlides>0</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16</vt:i4>
      </vt:variant>
      <vt:variant>
        <vt:lpstr>幻灯片标题</vt:lpstr>
      </vt:variant>
      <vt:variant>
        <vt:i4>122</vt:i4>
      </vt:variant>
    </vt:vector>
  </HeadingPairs>
  <TitlesOfParts>
    <vt:vector size="158" baseType="lpstr">
      <vt:lpstr>Arial</vt:lpstr>
      <vt:lpstr>宋体</vt:lpstr>
      <vt:lpstr>Wingdings</vt:lpstr>
      <vt:lpstr>Times New Roman</vt:lpstr>
      <vt:lpstr>Comic Sans MS</vt:lpstr>
      <vt:lpstr>微软雅黑</vt:lpstr>
      <vt:lpstr>Arial Unicode MS</vt:lpstr>
      <vt:lpstr>方正舒体</vt:lpstr>
      <vt:lpstr>黑体</vt:lpstr>
      <vt:lpstr>楷体_GB2312</vt:lpstr>
      <vt:lpstr>新宋体</vt:lpstr>
      <vt:lpstr>楷体_GB2312</vt:lpstr>
      <vt:lpstr>Verdana</vt:lpstr>
      <vt:lpstr>华文行楷</vt:lpstr>
      <vt:lpstr>Symbol</vt:lpstr>
      <vt:lpstr>&amp;quot</vt:lpstr>
      <vt:lpstr>Segoe Print</vt:lpstr>
      <vt:lpstr>Arial Unicode MS</vt:lpstr>
      <vt:lpstr>Crayons</vt:lpstr>
      <vt:lpstr>Blends</vt:lpstr>
      <vt:lpstr>Equation.3</vt:lpstr>
      <vt:lpstr>Visio.Drawing.11</vt:lpstr>
      <vt:lpstr>Visio.Drawing.11</vt:lpstr>
      <vt:lpstr>Visio.Drawing.11</vt:lpstr>
      <vt:lpstr>Visio.Drawing.11</vt:lpstr>
      <vt:lpstr>Visio.Drawing.11</vt:lpstr>
      <vt:lpstr>Visio.Drawing.11</vt:lpstr>
      <vt:lpstr>Visio.Drawing.11</vt:lpstr>
      <vt:lpstr>Equation.3</vt:lpstr>
      <vt:lpstr>Equation.3</vt:lpstr>
      <vt:lpstr>Equation.3</vt:lpstr>
      <vt:lpstr>Equation.3</vt:lpstr>
      <vt:lpstr>Equation.3</vt:lpstr>
      <vt:lpstr>Equation.3</vt:lpstr>
      <vt:lpstr>Equation.3</vt:lpstr>
      <vt:lpstr>Equation.3</vt:lpstr>
      <vt:lpstr>第8章   查找</vt:lpstr>
      <vt:lpstr>8.1   查找的基本概念</vt:lpstr>
      <vt:lpstr>8.1   查找的基本概念</vt:lpstr>
      <vt:lpstr>8.1   查找的基本概念</vt:lpstr>
      <vt:lpstr>8.1   查找的基本概念</vt:lpstr>
      <vt:lpstr>查找算法  </vt:lpstr>
      <vt:lpstr>查找算法</vt:lpstr>
      <vt:lpstr>查找效率</vt:lpstr>
      <vt:lpstr>查找效率</vt:lpstr>
      <vt:lpstr>查找性能</vt:lpstr>
      <vt:lpstr>8.2   基于线性表的查找</vt:lpstr>
      <vt:lpstr>1、顺序表的顺序查找</vt:lpstr>
      <vt:lpstr>1、顺序表的顺序查找</vt:lpstr>
      <vt:lpstr>2、单链表的顺序查找 </vt:lpstr>
      <vt:lpstr>2、单链表的顺序查找 </vt:lpstr>
      <vt:lpstr>2、单链表的顺序查找 </vt:lpstr>
      <vt:lpstr>顺序查找算法效率分析</vt:lpstr>
      <vt:lpstr>8.2.2   基于有序顺序表的折半查找</vt:lpstr>
      <vt:lpstr>折半查找算法描述</vt:lpstr>
      <vt:lpstr>折半查找算法描述</vt:lpstr>
      <vt:lpstr>折半查找示例</vt:lpstr>
      <vt:lpstr>折半查找算法实现</vt:lpstr>
      <vt:lpstr>折半查找算法实现</vt:lpstr>
      <vt:lpstr>折半查找算法分析 </vt:lpstr>
      <vt:lpstr>折半查找算法效率分析</vt:lpstr>
      <vt:lpstr>8.2.3   基于索引顺序表的分块查找</vt:lpstr>
      <vt:lpstr>8.2.3   基于索引顺序表的分块查找</vt:lpstr>
      <vt:lpstr>索引顺序表</vt:lpstr>
      <vt:lpstr>8.2.3   基于索引顺序表的分块查找</vt:lpstr>
      <vt:lpstr>索引顺序表</vt:lpstr>
      <vt:lpstr>一般的分块索引顺序表结构</vt:lpstr>
      <vt:lpstr>分块索引顺序表查找过程	</vt:lpstr>
      <vt:lpstr>例8.1  查找Java关键字interface的过程。</vt:lpstr>
      <vt:lpstr>PowerPoint 演示文稿</vt:lpstr>
      <vt:lpstr>支持插入和删除操作的索引结构及其分块查找 </vt:lpstr>
      <vt:lpstr>支持插入和删除操作的索引结构及其分块查找 </vt:lpstr>
      <vt:lpstr>支持插入和删除操作的索引结构及其分块查找 </vt:lpstr>
      <vt:lpstr>8.3   散列</vt:lpstr>
      <vt:lpstr>8.3.1散列表</vt:lpstr>
      <vt:lpstr>8.3.1散列表</vt:lpstr>
      <vt:lpstr>散列表示例</vt:lpstr>
      <vt:lpstr>冲突处理</vt:lpstr>
      <vt:lpstr>冲突的例子</vt:lpstr>
      <vt:lpstr>8.3.2   设计散列函数</vt:lpstr>
      <vt:lpstr>散列函数的设计原则</vt:lpstr>
      <vt:lpstr>8.3.2   散列函数</vt:lpstr>
      <vt:lpstr>8.3.2   散列函数</vt:lpstr>
      <vt:lpstr>8.3.3   处理冲突</vt:lpstr>
      <vt:lpstr>开放地址法</vt:lpstr>
      <vt:lpstr>线性探查法</vt:lpstr>
      <vt:lpstr>PowerPoint 演示文稿</vt:lpstr>
      <vt:lpstr>PowerPoint 演示文稿</vt:lpstr>
      <vt:lpstr>线性探查法</vt:lpstr>
      <vt:lpstr>二次探测法</vt:lpstr>
      <vt:lpstr>链地址法</vt:lpstr>
      <vt:lpstr>链地址法示例1</vt:lpstr>
      <vt:lpstr>PowerPoint 演示文稿</vt:lpstr>
      <vt:lpstr>效率分析</vt:lpstr>
      <vt:lpstr>8.4   树结构的查找</vt:lpstr>
      <vt:lpstr>8.4.1二叉排序树</vt:lpstr>
      <vt:lpstr>8.4.1二叉排序树</vt:lpstr>
      <vt:lpstr>1、二叉排序树上的查找</vt:lpstr>
      <vt:lpstr>二叉排序树的查找</vt:lpstr>
      <vt:lpstr>2、二叉排序树的插入</vt:lpstr>
      <vt:lpstr>插入算法</vt:lpstr>
      <vt:lpstr>二叉排序树的构造</vt:lpstr>
      <vt:lpstr>例 ：二叉排序树的插入和查找操作。</vt:lpstr>
      <vt:lpstr>例 ：二叉排序树的插入和查找操作。</vt:lpstr>
      <vt:lpstr>3、构造一棵二叉排序树</vt:lpstr>
      <vt:lpstr>4.二叉排序树的删除 </vt:lpstr>
      <vt:lpstr>PowerPoint 演示文稿</vt:lpstr>
      <vt:lpstr>PowerPoint 演示文稿</vt:lpstr>
      <vt:lpstr>PowerPoint 演示文稿</vt:lpstr>
      <vt:lpstr>PowerPoint 演示文稿</vt:lpstr>
      <vt:lpstr>4.二叉排序树的删除 </vt:lpstr>
      <vt:lpstr>5.二叉排序树的查找性能分析 </vt:lpstr>
      <vt:lpstr>5.二叉排序树的查找性能分析 </vt:lpstr>
      <vt:lpstr>8.4.2   平衡二叉树</vt:lpstr>
      <vt:lpstr>平衡二叉树的平衡因子</vt:lpstr>
      <vt:lpstr>2. 插入结点 </vt:lpstr>
      <vt:lpstr>3.调整平衡的模式 平衡树失去平衡后进行调整的4种情况</vt:lpstr>
      <vt:lpstr>如何调整最小不平衡子树？ </vt:lpstr>
      <vt:lpstr>（1）LL型调整 </vt:lpstr>
      <vt:lpstr>（2）RR型调整 </vt:lpstr>
      <vt:lpstr>（3）LR型调整 </vt:lpstr>
      <vt:lpstr>(4)RL型调整 </vt:lpstr>
      <vt:lpstr>例：请将下面序列构成一棵平衡二叉排序树：               （ 13，24，37，90，53）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B- 树的插入</vt:lpstr>
      <vt:lpstr> B- 树的插入</vt:lpstr>
      <vt:lpstr>PowerPoint 演示文稿</vt:lpstr>
      <vt:lpstr> B- 树的插入</vt:lpstr>
      <vt:lpstr> 3阶B- 树的插入构建过程</vt:lpstr>
      <vt:lpstr>PowerPoint 演示文稿</vt:lpstr>
      <vt:lpstr>B- 树的删除</vt:lpstr>
      <vt:lpstr>PowerPoint 演示文稿</vt:lpstr>
      <vt:lpstr>PowerPoint 演示文稿</vt:lpstr>
      <vt:lpstr>B-树插入示例</vt:lpstr>
      <vt:lpstr>B+树</vt:lpstr>
      <vt:lpstr>B+树</vt:lpstr>
      <vt:lpstr>B+树</vt:lpstr>
      <vt:lpstr>PowerPoint 演示文稿</vt:lpstr>
      <vt:lpstr>PowerPoint 演示文稿</vt:lpstr>
      <vt:lpstr>小结	</vt:lpstr>
    </vt:vector>
  </TitlesOfParts>
  <Company>Lenovo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冰雪</cp:lastModifiedBy>
  <cp:revision>233</cp:revision>
  <dcterms:created xsi:type="dcterms:W3CDTF">2008-07-17T06:20:00Z</dcterms:created>
  <dcterms:modified xsi:type="dcterms:W3CDTF">2020-11-24T08:57:58Z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